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 id="2147483695" r:id="rId2"/>
  </p:sldMasterIdLst>
  <p:notesMasterIdLst>
    <p:notesMasterId r:id="rId168"/>
  </p:notesMasterIdLst>
  <p:sldIdLst>
    <p:sldId id="371" r:id="rId3"/>
    <p:sldId id="318" r:id="rId4"/>
    <p:sldId id="322" r:id="rId5"/>
    <p:sldId id="1387" r:id="rId6"/>
    <p:sldId id="1388" r:id="rId7"/>
    <p:sldId id="323" r:id="rId8"/>
    <p:sldId id="324" r:id="rId9"/>
    <p:sldId id="325" r:id="rId10"/>
    <p:sldId id="326" r:id="rId11"/>
    <p:sldId id="327" r:id="rId12"/>
    <p:sldId id="328" r:id="rId13"/>
    <p:sldId id="1389" r:id="rId14"/>
    <p:sldId id="1406" r:id="rId15"/>
    <p:sldId id="329" r:id="rId16"/>
    <p:sldId id="1390" r:id="rId17"/>
    <p:sldId id="330" r:id="rId18"/>
    <p:sldId id="331" r:id="rId19"/>
    <p:sldId id="332" r:id="rId20"/>
    <p:sldId id="333" r:id="rId21"/>
    <p:sldId id="1391" r:id="rId22"/>
    <p:sldId id="1392" r:id="rId23"/>
    <p:sldId id="334" r:id="rId24"/>
    <p:sldId id="335" r:id="rId25"/>
    <p:sldId id="1393" r:id="rId26"/>
    <p:sldId id="337" r:id="rId27"/>
    <p:sldId id="338" r:id="rId28"/>
    <p:sldId id="1397" r:id="rId29"/>
    <p:sldId id="339" r:id="rId30"/>
    <p:sldId id="1398" r:id="rId31"/>
    <p:sldId id="1399" r:id="rId32"/>
    <p:sldId id="340" r:id="rId33"/>
    <p:sldId id="341" r:id="rId34"/>
    <p:sldId id="342" r:id="rId35"/>
    <p:sldId id="343" r:id="rId36"/>
    <p:sldId id="1400" r:id="rId37"/>
    <p:sldId id="1401" r:id="rId38"/>
    <p:sldId id="346" r:id="rId39"/>
    <p:sldId id="347" r:id="rId40"/>
    <p:sldId id="344" r:id="rId41"/>
    <p:sldId id="1402" r:id="rId42"/>
    <p:sldId id="345" r:id="rId43"/>
    <p:sldId id="1404" r:id="rId44"/>
    <p:sldId id="348" r:id="rId45"/>
    <p:sldId id="1403" r:id="rId46"/>
    <p:sldId id="1447" r:id="rId47"/>
    <p:sldId id="1448" r:id="rId48"/>
    <p:sldId id="349" r:id="rId49"/>
    <p:sldId id="350" r:id="rId50"/>
    <p:sldId id="351" r:id="rId51"/>
    <p:sldId id="352" r:id="rId52"/>
    <p:sldId id="353" r:id="rId53"/>
    <p:sldId id="354" r:id="rId54"/>
    <p:sldId id="1407" r:id="rId55"/>
    <p:sldId id="355" r:id="rId56"/>
    <p:sldId id="356" r:id="rId57"/>
    <p:sldId id="1408" r:id="rId58"/>
    <p:sldId id="357" r:id="rId59"/>
    <p:sldId id="358" r:id="rId60"/>
    <p:sldId id="359" r:id="rId61"/>
    <p:sldId id="360" r:id="rId62"/>
    <p:sldId id="361" r:id="rId63"/>
    <p:sldId id="362" r:id="rId64"/>
    <p:sldId id="363" r:id="rId65"/>
    <p:sldId id="364" r:id="rId66"/>
    <p:sldId id="365" r:id="rId67"/>
    <p:sldId id="366" r:id="rId68"/>
    <p:sldId id="370" r:id="rId69"/>
    <p:sldId id="1409" r:id="rId70"/>
    <p:sldId id="1410" r:id="rId71"/>
    <p:sldId id="367" r:id="rId72"/>
    <p:sldId id="368" r:id="rId73"/>
    <p:sldId id="369" r:id="rId74"/>
    <p:sldId id="1386" r:id="rId75"/>
    <p:sldId id="1411" r:id="rId76"/>
    <p:sldId id="372" r:id="rId77"/>
    <p:sldId id="373" r:id="rId78"/>
    <p:sldId id="375" r:id="rId79"/>
    <p:sldId id="376" r:id="rId80"/>
    <p:sldId id="1394" r:id="rId81"/>
    <p:sldId id="404" r:id="rId82"/>
    <p:sldId id="405" r:id="rId83"/>
    <p:sldId id="406" r:id="rId84"/>
    <p:sldId id="1412" r:id="rId85"/>
    <p:sldId id="1413" r:id="rId86"/>
    <p:sldId id="407" r:id="rId87"/>
    <p:sldId id="408" r:id="rId88"/>
    <p:sldId id="409" r:id="rId89"/>
    <p:sldId id="410" r:id="rId90"/>
    <p:sldId id="411" r:id="rId91"/>
    <p:sldId id="412" r:id="rId92"/>
    <p:sldId id="413" r:id="rId93"/>
    <p:sldId id="414" r:id="rId94"/>
    <p:sldId id="415" r:id="rId95"/>
    <p:sldId id="1415" r:id="rId96"/>
    <p:sldId id="1416" r:id="rId97"/>
    <p:sldId id="1417" r:id="rId98"/>
    <p:sldId id="1418" r:id="rId99"/>
    <p:sldId id="1395" r:id="rId100"/>
    <p:sldId id="377" r:id="rId101"/>
    <p:sldId id="1419" r:id="rId102"/>
    <p:sldId id="378" r:id="rId103"/>
    <p:sldId id="379" r:id="rId104"/>
    <p:sldId id="380" r:id="rId105"/>
    <p:sldId id="381" r:id="rId106"/>
    <p:sldId id="382" r:id="rId107"/>
    <p:sldId id="383" r:id="rId108"/>
    <p:sldId id="384" r:id="rId109"/>
    <p:sldId id="385" r:id="rId110"/>
    <p:sldId id="1422" r:id="rId111"/>
    <p:sldId id="1423" r:id="rId112"/>
    <p:sldId id="388" r:id="rId113"/>
    <p:sldId id="389" r:id="rId114"/>
    <p:sldId id="390" r:id="rId115"/>
    <p:sldId id="391" r:id="rId116"/>
    <p:sldId id="1424" r:id="rId117"/>
    <p:sldId id="392" r:id="rId118"/>
    <p:sldId id="393" r:id="rId119"/>
    <p:sldId id="394" r:id="rId120"/>
    <p:sldId id="395" r:id="rId121"/>
    <p:sldId id="396" r:id="rId122"/>
    <p:sldId id="1425" r:id="rId123"/>
    <p:sldId id="1426" r:id="rId124"/>
    <p:sldId id="1427" r:id="rId125"/>
    <p:sldId id="1428" r:id="rId126"/>
    <p:sldId id="397" r:id="rId127"/>
    <p:sldId id="398" r:id="rId128"/>
    <p:sldId id="399" r:id="rId129"/>
    <p:sldId id="1430" r:id="rId130"/>
    <p:sldId id="1431" r:id="rId131"/>
    <p:sldId id="1429" r:id="rId132"/>
    <p:sldId id="400" r:id="rId133"/>
    <p:sldId id="401" r:id="rId134"/>
    <p:sldId id="403" r:id="rId135"/>
    <p:sldId id="1432" r:id="rId136"/>
    <p:sldId id="1433" r:id="rId137"/>
    <p:sldId id="1434" r:id="rId138"/>
    <p:sldId id="1435" r:id="rId139"/>
    <p:sldId id="1436" r:id="rId140"/>
    <p:sldId id="1437" r:id="rId141"/>
    <p:sldId id="1438" r:id="rId142"/>
    <p:sldId id="1439" r:id="rId143"/>
    <p:sldId id="1440" r:id="rId144"/>
    <p:sldId id="1396" r:id="rId145"/>
    <p:sldId id="416" r:id="rId146"/>
    <p:sldId id="417" r:id="rId147"/>
    <p:sldId id="418" r:id="rId148"/>
    <p:sldId id="419" r:id="rId149"/>
    <p:sldId id="1442" r:id="rId150"/>
    <p:sldId id="420" r:id="rId151"/>
    <p:sldId id="1443" r:id="rId152"/>
    <p:sldId id="1444"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1385" r:id="rId1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guide id="3" pos="1044">
          <p15:clr>
            <a:srgbClr val="A4A3A4"/>
          </p15:clr>
        </p15:guide>
        <p15:guide id="4" pos="20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D"/>
    <a:srgbClr val="008487"/>
    <a:srgbClr val="D0CECE"/>
    <a:srgbClr val="025DB4"/>
    <a:srgbClr val="DDE9EA"/>
    <a:srgbClr val="FF9B36"/>
    <a:srgbClr val="00467A"/>
    <a:srgbClr val="FF9933"/>
    <a:srgbClr val="E06B6B"/>
    <a:srgbClr val="ED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84844" autoAdjust="0"/>
  </p:normalViewPr>
  <p:slideViewPr>
    <p:cSldViewPr snapToGrid="0" showGuides="1">
      <p:cViewPr varScale="1">
        <p:scale>
          <a:sx n="90" d="100"/>
          <a:sy n="90" d="100"/>
        </p:scale>
        <p:origin x="363" y="51"/>
      </p:cViewPr>
      <p:guideLst>
        <p:guide orient="horz" pos="2128"/>
        <p:guide pos="3840"/>
        <p:guide pos="1044"/>
        <p:guide pos="2074"/>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54" d="100"/>
          <a:sy n="54" d="100"/>
        </p:scale>
        <p:origin x="2880"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6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6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6BA0-5341-43DF-84CE-1998201C61E9}" type="datetimeFigureOut">
              <a:rPr lang="zh-CN" altLang="en-US" smtClean="0"/>
              <a:t>2024/11/4</a:t>
            </a:fld>
            <a:endParaRPr lang="zh-CN" altLang="en-US"/>
          </a:p>
        </p:txBody>
      </p:sp>
      <p:sp>
        <p:nvSpPr>
          <p:cNvPr id="104877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7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7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F630-34ED-4C5D-9674-D926440E8C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zh-CN" b="0" i="0" dirty="0">
              <a:solidFill>
                <a:srgbClr val="464646"/>
              </a:solidFill>
              <a:effectLst/>
              <a:latin typeface="simsun" panose="02010600030101010101" pitchFamily="2" charset="-122"/>
              <a:ea typeface="simsun" panose="02010600030101010101" pitchFamily="2" charset="-122"/>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852864-D82D-4811-B3B1-BCF839908B9B}" type="slidenum">
              <a:rPr lang="en-US" altLang="zh-CN" smtClean="0"/>
              <a:t>12</a:t>
            </a:fld>
            <a:endParaRPr lang="en-US" altLang="zh-CN"/>
          </a:p>
        </p:txBody>
      </p:sp>
    </p:spTree>
    <p:extLst>
      <p:ext uri="{BB962C8B-B14F-4D97-AF65-F5344CB8AC3E}">
        <p14:creationId xmlns:p14="http://schemas.microsoft.com/office/powerpoint/2010/main" val="306042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zh-CN" b="0" i="0" dirty="0">
              <a:solidFill>
                <a:srgbClr val="464646"/>
              </a:solidFill>
              <a:effectLst/>
              <a:latin typeface="simsun" panose="02010600030101010101" pitchFamily="2" charset="-122"/>
              <a:ea typeface="simsun" panose="02010600030101010101" pitchFamily="2" charset="-122"/>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852864-D82D-4811-B3B1-BCF839908B9B}" type="slidenum">
              <a:rPr lang="en-US" altLang="zh-CN" smtClean="0"/>
              <a:t>13</a:t>
            </a:fld>
            <a:endParaRPr lang="en-US" altLang="zh-CN"/>
          </a:p>
        </p:txBody>
      </p:sp>
    </p:spTree>
    <p:extLst>
      <p:ext uri="{BB962C8B-B14F-4D97-AF65-F5344CB8AC3E}">
        <p14:creationId xmlns:p14="http://schemas.microsoft.com/office/powerpoint/2010/main" val="3300811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a:p>
            <a:pPr eaLnBrk="1" hangingPunct="1">
              <a:spcBef>
                <a:spcPct val="0"/>
              </a:spcBef>
            </a:pPr>
            <a:endParaRPr lang="en-US" altLang="zh-CN"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2FFE6C-A4E1-4FC5-B834-7E0803AFA3BF}" type="slidenum">
              <a:rPr lang="en-US" altLang="zh-CN" smtClean="0"/>
              <a:t>21</a:t>
            </a:fld>
            <a:endParaRPr lang="en-US" altLang="zh-CN"/>
          </a:p>
        </p:txBody>
      </p:sp>
    </p:spTree>
    <p:extLst>
      <p:ext uri="{BB962C8B-B14F-4D97-AF65-F5344CB8AC3E}">
        <p14:creationId xmlns:p14="http://schemas.microsoft.com/office/powerpoint/2010/main" val="95971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a:p>
            <a:pPr eaLnBrk="1" hangingPunct="1">
              <a:spcBef>
                <a:spcPct val="0"/>
              </a:spcBef>
            </a:pPr>
            <a:endParaRPr lang="en-US" altLang="zh-CN"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2FFE6C-A4E1-4FC5-B834-7E0803AFA3BF}" type="slidenum">
              <a:rPr lang="en-US" altLang="zh-CN" smtClean="0"/>
              <a:t>22</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DD38B5-AEBE-4506-8F82-23166720DB78}" type="slidenum">
              <a:rPr lang="en-US" altLang="zh-CN" smtClean="0"/>
              <a:t>23</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24</a:t>
            </a:fld>
            <a:endParaRPr lang="en-US" altLang="zh-CN"/>
          </a:p>
        </p:txBody>
      </p:sp>
    </p:spTree>
    <p:extLst>
      <p:ext uri="{BB962C8B-B14F-4D97-AF65-F5344CB8AC3E}">
        <p14:creationId xmlns:p14="http://schemas.microsoft.com/office/powerpoint/2010/main" val="187260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25</a:t>
            </a:fld>
            <a:endParaRPr lang="zh-CN" altLang="en-US"/>
          </a:p>
        </p:txBody>
      </p:sp>
    </p:spTree>
    <p:extLst>
      <p:ext uri="{BB962C8B-B14F-4D97-AF65-F5344CB8AC3E}">
        <p14:creationId xmlns:p14="http://schemas.microsoft.com/office/powerpoint/2010/main" val="384735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26</a:t>
            </a:fld>
            <a:endParaRPr lang="zh-CN" altLang="en-US"/>
          </a:p>
        </p:txBody>
      </p:sp>
    </p:spTree>
    <p:extLst>
      <p:ext uri="{BB962C8B-B14F-4D97-AF65-F5344CB8AC3E}">
        <p14:creationId xmlns:p14="http://schemas.microsoft.com/office/powerpoint/2010/main" val="2590911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l"/>
            <a:endParaRPr lang="en-US" altLang="zh-CN" b="0" i="0" dirty="0">
              <a:solidFill>
                <a:srgbClr val="333333"/>
              </a:solidFill>
              <a:effectLst/>
              <a:latin typeface="arial" panose="020B0604020202020204" pitchFamily="34" charset="0"/>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26A89-3D0F-43BD-B0D3-CC1FFB3F4708}" type="slidenum">
              <a:rPr lang="en-US" altLang="zh-CN" smtClean="0"/>
              <a:t>28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26A89-3D0F-43BD-B0D3-CC1FFB3F4708}" type="slidenum">
              <a:rPr lang="en-US" altLang="zh-CN" smtClean="0"/>
              <a:t>29</a:t>
            </a:fld>
            <a:endParaRPr lang="en-US" altLang="zh-CN"/>
          </a:p>
        </p:txBody>
      </p:sp>
    </p:spTree>
    <p:extLst>
      <p:ext uri="{BB962C8B-B14F-4D97-AF65-F5344CB8AC3E}">
        <p14:creationId xmlns:p14="http://schemas.microsoft.com/office/powerpoint/2010/main" val="188563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32</a:t>
            </a:fld>
            <a:endParaRPr lang="zh-CN" altLang="en-US"/>
          </a:p>
        </p:txBody>
      </p:sp>
    </p:spTree>
    <p:extLst>
      <p:ext uri="{BB962C8B-B14F-4D97-AF65-F5344CB8AC3E}">
        <p14:creationId xmlns:p14="http://schemas.microsoft.com/office/powerpoint/2010/main" val="287226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33</a:t>
            </a:fld>
            <a:endParaRPr lang="zh-CN" altLang="en-US"/>
          </a:p>
        </p:txBody>
      </p:sp>
    </p:spTree>
    <p:extLst>
      <p:ext uri="{BB962C8B-B14F-4D97-AF65-F5344CB8AC3E}">
        <p14:creationId xmlns:p14="http://schemas.microsoft.com/office/powerpoint/2010/main" val="64464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35</a:t>
            </a:fld>
            <a:endParaRPr lang="zh-CN" altLang="en-US"/>
          </a:p>
        </p:txBody>
      </p:sp>
    </p:spTree>
    <p:extLst>
      <p:ext uri="{BB962C8B-B14F-4D97-AF65-F5344CB8AC3E}">
        <p14:creationId xmlns:p14="http://schemas.microsoft.com/office/powerpoint/2010/main" val="1752548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36</a:t>
            </a:fld>
            <a:endParaRPr lang="zh-CN" altLang="en-US"/>
          </a:p>
        </p:txBody>
      </p:sp>
    </p:spTree>
    <p:extLst>
      <p:ext uri="{BB962C8B-B14F-4D97-AF65-F5344CB8AC3E}">
        <p14:creationId xmlns:p14="http://schemas.microsoft.com/office/powerpoint/2010/main" val="477390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ED7E8C2-281A-4121-9E15-002F026241D1}" type="slidenum">
              <a:rPr lang="en-US" altLang="zh-CN"/>
              <a:t>37</a:t>
            </a:fld>
            <a:endParaRPr lang="en-US" altLang="zh-CN"/>
          </a:p>
        </p:txBody>
      </p:sp>
      <p:sp>
        <p:nvSpPr>
          <p:cNvPr id="956418" name="Rectangle 2"/>
          <p:cNvSpPr>
            <a:spLocks noGrp="1" noRot="1" noChangeAspect="1" noChangeArrowheads="1" noTextEdit="1"/>
          </p:cNvSpPr>
          <p:nvPr>
            <p:ph type="sldImg"/>
          </p:nvPr>
        </p:nvSpPr>
        <p:spPr/>
      </p:sp>
      <p:sp>
        <p:nvSpPr>
          <p:cNvPr id="956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DD5D8B-B9B6-4050-8462-FFC9E43EEBB5}" type="slidenum">
              <a:rPr lang="en-US" altLang="zh-CN"/>
              <a:t>38</a:t>
            </a:fld>
            <a:endParaRPr lang="en-US" altLang="zh-CN"/>
          </a:p>
        </p:txBody>
      </p:sp>
      <p:sp>
        <p:nvSpPr>
          <p:cNvPr id="958466" name="Rectangle 2"/>
          <p:cNvSpPr>
            <a:spLocks noGrp="1" noRot="1" noChangeAspect="1" noChangeArrowheads="1" noTextEdit="1"/>
          </p:cNvSpPr>
          <p:nvPr>
            <p:ph type="sldImg"/>
          </p:nvPr>
        </p:nvSpPr>
        <p:spPr/>
      </p:sp>
      <p:sp>
        <p:nvSpPr>
          <p:cNvPr id="958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39</a:t>
            </a:fld>
            <a:endParaRPr lang="zh-CN" altLang="en-US"/>
          </a:p>
        </p:txBody>
      </p:sp>
    </p:spTree>
    <p:extLst>
      <p:ext uri="{BB962C8B-B14F-4D97-AF65-F5344CB8AC3E}">
        <p14:creationId xmlns:p14="http://schemas.microsoft.com/office/powerpoint/2010/main" val="418731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40</a:t>
            </a:fld>
            <a:endParaRPr lang="zh-CN" altLang="en-US"/>
          </a:p>
        </p:txBody>
      </p:sp>
    </p:spTree>
    <p:extLst>
      <p:ext uri="{BB962C8B-B14F-4D97-AF65-F5344CB8AC3E}">
        <p14:creationId xmlns:p14="http://schemas.microsoft.com/office/powerpoint/2010/main" val="1194877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1A146-43FF-4744-8108-4F31E87281A6}" type="slidenum">
              <a:rPr lang="en-US" altLang="zh-CN"/>
              <a:t>43</a:t>
            </a:fld>
            <a:endParaRPr lang="en-US" altLang="zh-CN"/>
          </a:p>
        </p:txBody>
      </p:sp>
      <p:sp>
        <p:nvSpPr>
          <p:cNvPr id="960514" name="Rectangle 2"/>
          <p:cNvSpPr>
            <a:spLocks noGrp="1" noRot="1" noChangeAspect="1" noChangeArrowheads="1" noTextEdit="1"/>
          </p:cNvSpPr>
          <p:nvPr>
            <p:ph type="sldImg"/>
          </p:nvPr>
        </p:nvSpPr>
        <p:spPr/>
      </p:sp>
      <p:sp>
        <p:nvSpPr>
          <p:cNvPr id="960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1A146-43FF-4744-8108-4F31E87281A6}" type="slidenum">
              <a:rPr lang="en-US" altLang="zh-CN"/>
              <a:t>44</a:t>
            </a:fld>
            <a:endParaRPr lang="en-US" altLang="zh-CN"/>
          </a:p>
        </p:txBody>
      </p:sp>
      <p:sp>
        <p:nvSpPr>
          <p:cNvPr id="960514" name="Rectangle 2"/>
          <p:cNvSpPr>
            <a:spLocks noGrp="1" noRot="1" noChangeAspect="1" noChangeArrowheads="1" noTextEdit="1"/>
          </p:cNvSpPr>
          <p:nvPr>
            <p:ph type="sldImg"/>
          </p:nvPr>
        </p:nvSpPr>
        <p:spPr/>
      </p:sp>
      <p:sp>
        <p:nvSpPr>
          <p:cNvPr id="960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2856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37DECE-9A58-4921-B9E0-8C6A0769EEB6}"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45</a:t>
            </a:fld>
            <a:endParaRPr lang="zh-CN" altLang="en-US"/>
          </a:p>
        </p:txBody>
      </p:sp>
    </p:spTree>
    <p:extLst>
      <p:ext uri="{BB962C8B-B14F-4D97-AF65-F5344CB8AC3E}">
        <p14:creationId xmlns:p14="http://schemas.microsoft.com/office/powerpoint/2010/main" val="757866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48600B-746B-416E-90C7-2070567BCDF2}" type="slidenum">
              <a:rPr lang="en-US" altLang="zh-CN"/>
              <a:t>47</a:t>
            </a:fld>
            <a:endParaRPr lang="en-US" altLang="zh-CN"/>
          </a:p>
        </p:txBody>
      </p:sp>
      <p:sp>
        <p:nvSpPr>
          <p:cNvPr id="962562" name="Rectangle 2"/>
          <p:cNvSpPr>
            <a:spLocks noGrp="1" noRot="1" noChangeAspect="1" noChangeArrowheads="1" noTextEdit="1"/>
          </p:cNvSpPr>
          <p:nvPr>
            <p:ph type="sldImg"/>
          </p:nvPr>
        </p:nvSpPr>
        <p:spPr/>
      </p:sp>
      <p:sp>
        <p:nvSpPr>
          <p:cNvPr id="96256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a typeface="宋体" panose="02010600030101010101" pitchFamily="2" charset="-122"/>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49</a:t>
            </a:fld>
            <a:endParaRPr lang="zh-CN" altLang="en-US"/>
          </a:p>
        </p:txBody>
      </p:sp>
    </p:spTree>
    <p:extLst>
      <p:ext uri="{BB962C8B-B14F-4D97-AF65-F5344CB8AC3E}">
        <p14:creationId xmlns:p14="http://schemas.microsoft.com/office/powerpoint/2010/main" val="4096526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50</a:t>
            </a:fld>
            <a:endParaRPr lang="zh-CN" altLang="en-US"/>
          </a:p>
        </p:txBody>
      </p:sp>
    </p:spTree>
    <p:extLst>
      <p:ext uri="{BB962C8B-B14F-4D97-AF65-F5344CB8AC3E}">
        <p14:creationId xmlns:p14="http://schemas.microsoft.com/office/powerpoint/2010/main" val="3749380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53</a:t>
            </a:fld>
            <a:endParaRPr lang="zh-CN" altLang="en-US"/>
          </a:p>
        </p:txBody>
      </p:sp>
    </p:spTree>
    <p:extLst>
      <p:ext uri="{BB962C8B-B14F-4D97-AF65-F5344CB8AC3E}">
        <p14:creationId xmlns:p14="http://schemas.microsoft.com/office/powerpoint/2010/main" val="2834984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54</a:t>
            </a:fld>
            <a:endParaRPr lang="zh-CN" altLang="en-US"/>
          </a:p>
        </p:txBody>
      </p:sp>
    </p:spTree>
    <p:extLst>
      <p:ext uri="{BB962C8B-B14F-4D97-AF65-F5344CB8AC3E}">
        <p14:creationId xmlns:p14="http://schemas.microsoft.com/office/powerpoint/2010/main" val="1129871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55</a:t>
            </a:fld>
            <a:endParaRPr lang="zh-CN" altLang="en-US"/>
          </a:p>
        </p:txBody>
      </p:sp>
    </p:spTree>
    <p:extLst>
      <p:ext uri="{BB962C8B-B14F-4D97-AF65-F5344CB8AC3E}">
        <p14:creationId xmlns:p14="http://schemas.microsoft.com/office/powerpoint/2010/main" val="1767280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91DF64-B498-40F5-B653-E9A0CB93D094}" type="slidenum">
              <a:rPr lang="en-US" altLang="zh-CN"/>
              <a:t>57</a:t>
            </a:fld>
            <a:endParaRPr lang="en-US" altLang="zh-CN"/>
          </a:p>
        </p:txBody>
      </p:sp>
      <p:sp>
        <p:nvSpPr>
          <p:cNvPr id="942082" name="Rectangle 2"/>
          <p:cNvSpPr>
            <a:spLocks noGrp="1" noRot="1" noChangeAspect="1" noChangeArrowheads="1" noTextEdit="1"/>
          </p:cNvSpPr>
          <p:nvPr>
            <p:ph type="sldImg"/>
          </p:nvPr>
        </p:nvSpPr>
        <p:spPr/>
      </p:sp>
      <p:sp>
        <p:nvSpPr>
          <p:cNvPr id="94208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59</a:t>
            </a:fld>
            <a:endParaRPr lang="zh-CN" altLang="en-US"/>
          </a:p>
        </p:txBody>
      </p:sp>
    </p:spTree>
    <p:extLst>
      <p:ext uri="{BB962C8B-B14F-4D97-AF65-F5344CB8AC3E}">
        <p14:creationId xmlns:p14="http://schemas.microsoft.com/office/powerpoint/2010/main" val="3267901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60</a:t>
            </a:fld>
            <a:endParaRPr lang="zh-CN" altLang="en-US"/>
          </a:p>
        </p:txBody>
      </p:sp>
    </p:spTree>
    <p:extLst>
      <p:ext uri="{BB962C8B-B14F-4D97-AF65-F5344CB8AC3E}">
        <p14:creationId xmlns:p14="http://schemas.microsoft.com/office/powerpoint/2010/main" val="37266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37DECE-9A58-4921-B9E0-8C6A0769EEB6}" type="slidenum">
              <a:rPr lang="en-US" altLang="zh-CN" smtClean="0"/>
              <a:t>4</a:t>
            </a:fld>
            <a:endParaRPr lang="en-US" altLang="zh-CN"/>
          </a:p>
        </p:txBody>
      </p:sp>
    </p:spTree>
    <p:extLst>
      <p:ext uri="{BB962C8B-B14F-4D97-AF65-F5344CB8AC3E}">
        <p14:creationId xmlns:p14="http://schemas.microsoft.com/office/powerpoint/2010/main" val="309622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62</a:t>
            </a:fld>
            <a:endParaRPr lang="zh-CN" altLang="en-US"/>
          </a:p>
        </p:txBody>
      </p:sp>
    </p:spTree>
    <p:extLst>
      <p:ext uri="{BB962C8B-B14F-4D97-AF65-F5344CB8AC3E}">
        <p14:creationId xmlns:p14="http://schemas.microsoft.com/office/powerpoint/2010/main" val="4149621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63</a:t>
            </a:fld>
            <a:endParaRPr lang="zh-CN" altLang="en-US"/>
          </a:p>
        </p:txBody>
      </p:sp>
    </p:spTree>
    <p:extLst>
      <p:ext uri="{BB962C8B-B14F-4D97-AF65-F5344CB8AC3E}">
        <p14:creationId xmlns:p14="http://schemas.microsoft.com/office/powerpoint/2010/main" val="4251613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a:t>
            </a:r>
            <a:r>
              <a:rPr lang="zh-CN" altLang="en-US"/>
              <a:t>进制</a:t>
            </a:r>
            <a:r>
              <a:rPr lang="en-US" altLang="zh-CN"/>
              <a:t>8</a:t>
            </a:r>
            <a:r>
              <a:rPr lang="zh-CN" altLang="en-US"/>
              <a:t>个</a:t>
            </a:r>
            <a:r>
              <a:rPr lang="en-US" altLang="zh-CN"/>
              <a:t>1</a:t>
            </a:r>
            <a:r>
              <a:rPr lang="zh-CN" altLang="en-US"/>
              <a:t>对应十进制</a:t>
            </a:r>
            <a:r>
              <a:rPr lang="en-US" altLang="zh-CN"/>
              <a:t>255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a:solidFill>
                  <a:srgbClr val="333333"/>
                </a:solidFill>
                <a:effectLst/>
                <a:latin typeface="PingFang SC"/>
              </a:rPr>
              <a:t>乘以</a:t>
            </a:r>
            <a:r>
              <a:rPr lang="en-US" altLang="zh-CN" b="0">
                <a:solidFill>
                  <a:srgbClr val="333333"/>
                </a:solidFill>
                <a:effectLst/>
                <a:latin typeface="PingFang SC"/>
              </a:rPr>
              <a:t>256</a:t>
            </a:r>
            <a:r>
              <a:rPr lang="zh-CN" altLang="en-US" b="0">
                <a:solidFill>
                  <a:srgbClr val="333333"/>
                </a:solidFill>
                <a:effectLst/>
                <a:latin typeface="PingFang SC"/>
              </a:rPr>
              <a:t>相当于左移</a:t>
            </a:r>
            <a:r>
              <a:rPr lang="en-US" altLang="zh-CN" b="0">
                <a:solidFill>
                  <a:srgbClr val="333333"/>
                </a:solidFill>
                <a:effectLst/>
                <a:latin typeface="PingFang SC"/>
              </a:rPr>
              <a:t>8</a:t>
            </a:r>
            <a:r>
              <a:rPr lang="zh-CN" altLang="en-US" b="0">
                <a:solidFill>
                  <a:srgbClr val="333333"/>
                </a:solidFill>
                <a:effectLst/>
                <a:latin typeface="PingFang SC"/>
              </a:rPr>
              <a:t>位</a:t>
            </a:r>
            <a:endParaRPr lang="zh-CN" altLang="en-US" b="1" dirty="0">
              <a:solidFill>
                <a:srgbClr val="333333"/>
              </a:solidFill>
              <a:effectLst/>
              <a:latin typeface="PingFang SC"/>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64</a:t>
            </a:fld>
            <a:endParaRPr lang="zh-CN" altLang="en-US"/>
          </a:p>
        </p:txBody>
      </p:sp>
    </p:spTree>
    <p:extLst>
      <p:ext uri="{BB962C8B-B14F-4D97-AF65-F5344CB8AC3E}">
        <p14:creationId xmlns:p14="http://schemas.microsoft.com/office/powerpoint/2010/main" val="770140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65</a:t>
            </a:fld>
            <a:endParaRPr lang="zh-CN" altLang="en-US"/>
          </a:p>
        </p:txBody>
      </p:sp>
    </p:spTree>
    <p:extLst>
      <p:ext uri="{BB962C8B-B14F-4D97-AF65-F5344CB8AC3E}">
        <p14:creationId xmlns:p14="http://schemas.microsoft.com/office/powerpoint/2010/main" val="3342950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66</a:t>
            </a:fld>
            <a:endParaRPr lang="zh-CN" altLang="en-US"/>
          </a:p>
        </p:txBody>
      </p:sp>
    </p:spTree>
    <p:extLst>
      <p:ext uri="{BB962C8B-B14F-4D97-AF65-F5344CB8AC3E}">
        <p14:creationId xmlns:p14="http://schemas.microsoft.com/office/powerpoint/2010/main" val="457631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037F62-AF99-4C3B-8C3E-0E49D88245EE}" type="slidenum">
              <a:rPr lang="en-US" altLang="zh-CN"/>
              <a:t>67</a:t>
            </a:fld>
            <a:endParaRPr lang="en-US" altLang="zh-CN"/>
          </a:p>
        </p:txBody>
      </p:sp>
      <p:sp>
        <p:nvSpPr>
          <p:cNvPr id="925698" name="Rectangle 2"/>
          <p:cNvSpPr>
            <a:spLocks noGrp="1" noRot="1" noChangeAspect="1" noChangeArrowheads="1" noTextEdit="1"/>
          </p:cNvSpPr>
          <p:nvPr>
            <p:ph type="sldImg"/>
          </p:nvPr>
        </p:nvSpPr>
        <p:spPr/>
      </p:sp>
      <p:sp>
        <p:nvSpPr>
          <p:cNvPr id="9256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037F62-AF99-4C3B-8C3E-0E49D88245EE}" type="slidenum">
              <a:rPr lang="en-US" altLang="zh-CN"/>
              <a:t>68</a:t>
            </a:fld>
            <a:endParaRPr lang="en-US" altLang="zh-CN"/>
          </a:p>
        </p:txBody>
      </p:sp>
      <p:sp>
        <p:nvSpPr>
          <p:cNvPr id="925698" name="Rectangle 2"/>
          <p:cNvSpPr>
            <a:spLocks noGrp="1" noRot="1" noChangeAspect="1" noChangeArrowheads="1" noTextEdit="1"/>
          </p:cNvSpPr>
          <p:nvPr>
            <p:ph type="sldImg"/>
          </p:nvPr>
        </p:nvSpPr>
        <p:spPr/>
      </p:sp>
      <p:sp>
        <p:nvSpPr>
          <p:cNvPr id="925699" name="Rectangle 3"/>
          <p:cNvSpPr>
            <a:spLocks noGrp="1" noChangeArrowheads="1"/>
          </p:cNvSpPr>
          <p:nvPr>
            <p:ph type="body" idx="1"/>
          </p:nvPr>
        </p:nvSpPr>
        <p:spPr/>
        <p:txBody>
          <a:bodyPr/>
          <a:lstStyle/>
          <a:p>
            <a:pPr algn="l"/>
            <a:r>
              <a:rPr lang="en-US" altLang="zh-CN" b="0" i="0" dirty="0">
                <a:solidFill>
                  <a:srgbClr val="4D4D4D"/>
                </a:solidFill>
                <a:effectLst/>
                <a:latin typeface="-apple-system"/>
              </a:rPr>
              <a:t>CRC</a:t>
            </a:r>
            <a:r>
              <a:rPr lang="zh-CN" altLang="en-US" b="0" i="0" dirty="0">
                <a:solidFill>
                  <a:srgbClr val="4D4D4D"/>
                </a:solidFill>
                <a:effectLst/>
                <a:latin typeface="-apple-system"/>
              </a:rPr>
              <a:t>分为以下几种标准：</a:t>
            </a:r>
          </a:p>
          <a:p>
            <a:pPr algn="l">
              <a:buFont typeface="Arial" panose="020B0604020202020204" pitchFamily="34" charset="0"/>
              <a:buChar char="•"/>
            </a:pPr>
            <a:r>
              <a:rPr lang="en-US" altLang="zh-CN" b="0" i="0" dirty="0">
                <a:effectLst/>
                <a:latin typeface="-apple-system"/>
              </a:rPr>
              <a:t>CRC-12</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CRC-16</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CRC-CCITT</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CRC-32</a:t>
            </a:r>
            <a:r>
              <a:rPr lang="zh-CN" altLang="en-US" b="0" i="0" dirty="0">
                <a:effectLst/>
                <a:latin typeface="-apple-system"/>
              </a:rPr>
              <a:t>码</a:t>
            </a:r>
            <a:endParaRPr lang="en-US" altLang="zh-CN" b="0" i="0" dirty="0">
              <a:effectLst/>
              <a:latin typeface="-apple-system"/>
            </a:endParaRPr>
          </a:p>
          <a:p>
            <a:pPr algn="l">
              <a:buFont typeface="Arial" panose="020B0604020202020204" pitchFamily="34" charset="0"/>
              <a:buChar char="•"/>
            </a:pPr>
            <a:endParaRPr lang="en-US" altLang="zh-CN" b="0" i="0" dirty="0">
              <a:effectLst/>
              <a:latin typeface="-apple-system"/>
            </a:endParaRPr>
          </a:p>
          <a:p>
            <a:pPr algn="l">
              <a:buFont typeface="Arial" panose="020B0604020202020204" pitchFamily="34" charset="0"/>
              <a:buChar char="•"/>
            </a:pPr>
            <a:r>
              <a:rPr lang="en-US" altLang="zh-CN" sz="1200" b="0" i="0" dirty="0">
                <a:solidFill>
                  <a:srgbClr val="333333"/>
                </a:solidFill>
                <a:effectLst/>
                <a:latin typeface="微软雅黑" panose="020B0503020204020204" pitchFamily="34" charset="-122"/>
                <a:ea typeface="微软雅黑" panose="020B0503020204020204" pitchFamily="34" charset="-122"/>
              </a:rPr>
              <a:t>CCITT</a:t>
            </a:r>
            <a:r>
              <a:rPr lang="zh-CN" altLang="en-US" b="0" i="0" dirty="0">
                <a:solidFill>
                  <a:srgbClr val="333333"/>
                </a:solidFill>
                <a:effectLst/>
                <a:latin typeface="arial" panose="020B0604020202020204" pitchFamily="34" charset="0"/>
              </a:rPr>
              <a:t>国际电报电话咨询委员会</a:t>
            </a:r>
            <a:r>
              <a:rPr lang="zh-CN" altLang="en-US" b="0" i="0" dirty="0">
                <a:solidFill>
                  <a:srgbClr val="333333"/>
                </a:solidFill>
                <a:effectLst/>
                <a:latin typeface="-apple-system"/>
              </a:rPr>
              <a:t>，是</a:t>
            </a:r>
            <a:r>
              <a:rPr lang="zh-CN" altLang="en-US" b="0" i="0" dirty="0">
                <a:solidFill>
                  <a:srgbClr val="333333"/>
                </a:solidFill>
                <a:effectLst/>
                <a:latin typeface="arial" panose="020B0604020202020204" pitchFamily="34" charset="0"/>
              </a:rPr>
              <a:t>国际电信咨询机构，简称</a:t>
            </a:r>
            <a:r>
              <a:rPr lang="en-US" altLang="zh-CN" b="0" i="0" dirty="0">
                <a:solidFill>
                  <a:srgbClr val="333333"/>
                </a:solidFill>
                <a:effectLst/>
                <a:latin typeface="arial" panose="020B0604020202020204" pitchFamily="34" charset="0"/>
              </a:rPr>
              <a:t>CCITT,</a:t>
            </a:r>
            <a:r>
              <a:rPr lang="zh-CN" altLang="en-US" b="0" i="0" dirty="0">
                <a:solidFill>
                  <a:srgbClr val="333333"/>
                </a:solidFill>
                <a:effectLst/>
                <a:latin typeface="arial" panose="020B0604020202020204" pitchFamily="34" charset="0"/>
              </a:rPr>
              <a:t>总部设在瑞士日内瓦</a:t>
            </a:r>
            <a:endParaRPr lang="zh-CN" altLang="en-US" b="0" i="0" dirty="0">
              <a:effectLst/>
              <a:latin typeface="-apple-system"/>
            </a:endParaRPr>
          </a:p>
          <a:p>
            <a:endParaRPr lang="zh-CN" altLang="zh-CN" dirty="0"/>
          </a:p>
        </p:txBody>
      </p:sp>
    </p:spTree>
    <p:extLst>
      <p:ext uri="{BB962C8B-B14F-4D97-AF65-F5344CB8AC3E}">
        <p14:creationId xmlns:p14="http://schemas.microsoft.com/office/powerpoint/2010/main" val="345850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A146F7-A2BC-47F3-9672-DE23B1D8F466}" type="slidenum">
              <a:rPr lang="en-US" altLang="zh-CN"/>
              <a:t>71</a:t>
            </a:fld>
            <a:endParaRPr lang="en-US" altLang="zh-CN"/>
          </a:p>
        </p:txBody>
      </p:sp>
      <p:sp>
        <p:nvSpPr>
          <p:cNvPr id="921602" name="Rectangle 2"/>
          <p:cNvSpPr>
            <a:spLocks noGrp="1" noRot="1" noChangeAspect="1" noChangeArrowheads="1" noTextEdit="1"/>
          </p:cNvSpPr>
          <p:nvPr>
            <p:ph type="sldImg"/>
          </p:nvPr>
        </p:nvSpPr>
        <p:spPr/>
      </p:sp>
      <p:sp>
        <p:nvSpPr>
          <p:cNvPr id="92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7B7441-9D27-4A2E-B5CA-D03C65BBB007}" type="slidenum">
              <a:rPr lang="en-US" altLang="zh-CN"/>
              <a:t>72</a:t>
            </a:fld>
            <a:endParaRPr lang="en-US" altLang="zh-CN"/>
          </a:p>
        </p:txBody>
      </p:sp>
      <p:sp>
        <p:nvSpPr>
          <p:cNvPr id="923650" name="Rectangle 2"/>
          <p:cNvSpPr>
            <a:spLocks noGrp="1" noRot="1" noChangeAspect="1" noChangeArrowheads="1" noTextEdit="1"/>
          </p:cNvSpPr>
          <p:nvPr>
            <p:ph type="sldImg"/>
          </p:nvPr>
        </p:nvSpPr>
        <p:spPr/>
      </p:sp>
      <p:sp>
        <p:nvSpPr>
          <p:cNvPr id="923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54E89C-A44A-4FC4-9451-860244412AD6}" type="slidenum">
              <a:rPr lang="en-US" altLang="zh-CN"/>
              <a:t>73</a:t>
            </a:fld>
            <a:endParaRPr lang="en-US" altLang="zh-CN"/>
          </a:p>
        </p:txBody>
      </p:sp>
      <p:sp>
        <p:nvSpPr>
          <p:cNvPr id="927746" name="Rectangle 2"/>
          <p:cNvSpPr>
            <a:spLocks noGrp="1" noRot="1" noChangeAspect="1" noChangeArrowheads="1" noTextEdit="1"/>
          </p:cNvSpPr>
          <p:nvPr>
            <p:ph type="sldImg"/>
          </p:nvPr>
        </p:nvSpPr>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37DECE-9A58-4921-B9E0-8C6A0769EEB6}"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5473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2BF26A-136C-4F0A-B319-49A861EE2AD2}" type="slidenum">
              <a:rPr lang="en-US" altLang="zh-CN"/>
              <a:t>74</a:t>
            </a:fld>
            <a:endParaRPr lang="en-US" altLang="zh-CN"/>
          </a:p>
        </p:txBody>
      </p:sp>
      <p:sp>
        <p:nvSpPr>
          <p:cNvPr id="929794" name="Rectangle 2"/>
          <p:cNvSpPr>
            <a:spLocks noGrp="1" noRot="1" noChangeAspect="1" noChangeArrowheads="1" noTextEdit="1"/>
          </p:cNvSpPr>
          <p:nvPr>
            <p:ph type="sldImg"/>
          </p:nvPr>
        </p:nvSpPr>
        <p:spPr/>
      </p:sp>
      <p:sp>
        <p:nvSpPr>
          <p:cNvPr id="929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84249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2BF26A-136C-4F0A-B319-49A861EE2AD2}" type="slidenum">
              <a:rPr lang="en-US" altLang="zh-CN"/>
              <a:t>75</a:t>
            </a:fld>
            <a:endParaRPr lang="en-US" altLang="zh-CN"/>
          </a:p>
        </p:txBody>
      </p:sp>
      <p:sp>
        <p:nvSpPr>
          <p:cNvPr id="929794" name="Rectangle 2"/>
          <p:cNvSpPr>
            <a:spLocks noGrp="1" noRot="1" noChangeAspect="1" noChangeArrowheads="1" noTextEdit="1"/>
          </p:cNvSpPr>
          <p:nvPr>
            <p:ph type="sldImg"/>
          </p:nvPr>
        </p:nvSpPr>
        <p:spPr/>
      </p:sp>
      <p:sp>
        <p:nvSpPr>
          <p:cNvPr id="929795" name="Rectangle 3"/>
          <p:cNvSpPr>
            <a:spLocks noGrp="1" noChangeArrowheads="1"/>
          </p:cNvSpPr>
          <p:nvPr>
            <p:ph type="body" idx="1"/>
          </p:nvPr>
        </p:nvSpPr>
        <p:spPr/>
        <p:txBody>
          <a:bodyPr/>
          <a:lstStyle/>
          <a:p>
            <a:r>
              <a:rPr lang="zh-CN" altLang="en-US" dirty="0"/>
              <a:t>能被</a:t>
            </a:r>
            <a:r>
              <a:rPr lang="en-US" altLang="zh-CN" dirty="0"/>
              <a:t>g(x)</a:t>
            </a:r>
            <a:r>
              <a:rPr lang="zh-CN" altLang="en-US" dirty="0"/>
              <a:t>整除的</a:t>
            </a:r>
            <a:r>
              <a:rPr lang="en-US" altLang="zh-CN" dirty="0"/>
              <a:t>error e(x)</a:t>
            </a:r>
            <a:r>
              <a:rPr lang="zh-CN" altLang="en-US" dirty="0"/>
              <a:t>是检测不出来的，只有当除</a:t>
            </a:r>
            <a:r>
              <a:rPr lang="en-US" altLang="zh-CN" dirty="0"/>
              <a:t>g(x)</a:t>
            </a:r>
            <a:r>
              <a:rPr lang="zh-CN" altLang="en-US" dirty="0"/>
              <a:t>余数不为</a:t>
            </a:r>
            <a:r>
              <a:rPr lang="en-US" altLang="zh-CN" dirty="0"/>
              <a:t>0</a:t>
            </a:r>
            <a:r>
              <a:rPr lang="zh-CN" altLang="en-US" dirty="0"/>
              <a:t>时才能判断错误的存在。</a:t>
            </a:r>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2AFC9-7336-4D5C-82A1-08B42692A05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31842" name="Rectangle 2"/>
          <p:cNvSpPr>
            <a:spLocks noGrp="1" noRot="1" noChangeAspect="1" noChangeArrowheads="1" noTextEdit="1"/>
          </p:cNvSpPr>
          <p:nvPr>
            <p:ph type="sldImg"/>
          </p:nvPr>
        </p:nvSpPr>
        <p:spPr/>
      </p:sp>
      <p:sp>
        <p:nvSpPr>
          <p:cNvPr id="93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226535-BDCD-47B9-9711-2908B9639EC0}" type="slidenum">
              <a:rPr lang="en-US" altLang="zh-CN"/>
              <a:t>77</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79</a:t>
            </a:fld>
            <a:endParaRPr lang="en-US" altLang="zh-CN"/>
          </a:p>
        </p:txBody>
      </p:sp>
    </p:spTree>
    <p:extLst>
      <p:ext uri="{BB962C8B-B14F-4D97-AF65-F5344CB8AC3E}">
        <p14:creationId xmlns:p14="http://schemas.microsoft.com/office/powerpoint/2010/main" val="4074373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assume that the physical layer, data link layer, and network layer are independent processes that communicate by passing messages back and forth. A common implementation is shown in Fig. 3-10. The physical layer process and some of the data link layer process run on dedicate hardware called a NIC (Network Interface Card). The rest of the link layer process and the network layer process run on the main CPU as part of the operating system, with the software for the link layer process often taking the form of a device driver. However, other implementations are also possible (e.g., three processes offloaded to dedicated hardware called a network accelerator)</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81</a:t>
            </a:fld>
            <a:endParaRPr lang="zh-CN" altLang="en-US"/>
          </a:p>
        </p:txBody>
      </p:sp>
    </p:spTree>
    <p:extLst>
      <p:ext uri="{BB962C8B-B14F-4D97-AF65-F5344CB8AC3E}">
        <p14:creationId xmlns:p14="http://schemas.microsoft.com/office/powerpoint/2010/main" val="2571693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417441-185F-42EE-A109-E9C9715C59DF}" type="slidenum">
              <a:rPr lang="en-US" altLang="zh-CN" smtClean="0"/>
              <a:t>85</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0E0DC8-6FC6-474D-8537-35D1F11AF4D0}" type="slidenum">
              <a:rPr lang="en-US" altLang="zh-CN" smtClean="0"/>
              <a:t>86</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95FDC37-DF75-448D-8325-0B54B18FD822}" type="slidenum">
              <a:rPr lang="en-US" altLang="zh-CN" smtClean="0"/>
              <a:t>87</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822346-A197-4F6C-8A0F-EA3A0634C8BD}" type="slidenum">
              <a:rPr lang="en-US" altLang="zh-CN" smtClean="0"/>
              <a:t>88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5F13356-2B5C-4B61-B92C-20D90975D1B8}" type="slidenum">
              <a:rPr lang="en-US" altLang="zh-CN" smtClean="0"/>
              <a:t>7</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34F7FB-D9DC-4F8B-9919-AA915B3E2E8E}" type="slidenum">
              <a:rPr lang="en-US" altLang="zh-CN" smtClean="0"/>
              <a:t>90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D89C80-EB79-4658-8995-38ADCB8217AD}" type="slidenum">
              <a:rPr lang="en-US" altLang="zh-CN" smtClean="0"/>
              <a:t>91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1CBBB5-1D46-42F8-8CF3-D91A527A5004}" type="slidenum">
              <a:rPr lang="en-US" altLang="zh-CN" smtClean="0"/>
              <a:t>92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97</a:t>
            </a:fld>
            <a:endParaRPr lang="zh-CN" altLang="en-US"/>
          </a:p>
        </p:txBody>
      </p:sp>
    </p:spTree>
    <p:extLst>
      <p:ext uri="{BB962C8B-B14F-4D97-AF65-F5344CB8AC3E}">
        <p14:creationId xmlns:p14="http://schemas.microsoft.com/office/powerpoint/2010/main" val="4194749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98</a:t>
            </a:fld>
            <a:endParaRPr lang="en-US" altLang="zh-CN"/>
          </a:p>
        </p:txBody>
      </p:sp>
    </p:spTree>
    <p:extLst>
      <p:ext uri="{BB962C8B-B14F-4D97-AF65-F5344CB8AC3E}">
        <p14:creationId xmlns:p14="http://schemas.microsoft.com/office/powerpoint/2010/main" val="3416806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100</a:t>
            </a:fld>
            <a:endParaRPr lang="zh-CN" altLang="en-US"/>
          </a:p>
        </p:txBody>
      </p:sp>
    </p:spTree>
    <p:extLst>
      <p:ext uri="{BB962C8B-B14F-4D97-AF65-F5344CB8AC3E}">
        <p14:creationId xmlns:p14="http://schemas.microsoft.com/office/powerpoint/2010/main" val="2103250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102</a:t>
            </a:fld>
            <a:endParaRPr lang="zh-CN" altLang="en-US"/>
          </a:p>
        </p:txBody>
      </p:sp>
    </p:spTree>
    <p:extLst>
      <p:ext uri="{BB962C8B-B14F-4D97-AF65-F5344CB8AC3E}">
        <p14:creationId xmlns:p14="http://schemas.microsoft.com/office/powerpoint/2010/main" val="9667910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altLang="zh-CN" dirty="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FB4360-288A-4001-838F-79AD719C460F}" type="slidenum">
              <a:rPr lang="en-US" altLang="zh-CN" smtClean="0"/>
              <a:t>105</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AB97E4-6B8B-4F1B-9D16-23392403ADA7}" type="slidenum">
              <a:rPr lang="en-US" altLang="zh-CN" smtClean="0"/>
              <a:t>108</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D7C7F0-83CD-43BF-BAE0-CA5210E2E705}" type="slidenum">
              <a:rPr lang="en-US" altLang="zh-CN" smtClean="0"/>
              <a:t>119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a:t>
            </a:fld>
            <a:endParaRPr lang="zh-CN" altLang="en-US"/>
          </a:p>
        </p:txBody>
      </p:sp>
    </p:spTree>
    <p:extLst>
      <p:ext uri="{BB962C8B-B14F-4D97-AF65-F5344CB8AC3E}">
        <p14:creationId xmlns:p14="http://schemas.microsoft.com/office/powerpoint/2010/main" val="950879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0DB880-EFB6-49B5-8C70-41DCED2858F2}" type="slidenum">
              <a:rPr lang="en-US" altLang="zh-CN" smtClean="0"/>
              <a:t>120</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p:spPr>
        <p:txBody>
          <a:bodyPr/>
          <a:lstStyle/>
          <a:p>
            <a:endParaRPr lang="zh-CN" altLang="en-US"/>
          </a:p>
        </p:txBody>
      </p:sp>
      <p:sp>
        <p:nvSpPr>
          <p:cNvPr id="116740" name="灯片编号占位符 3"/>
          <p:cNvSpPr>
            <a:spLocks noGrp="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F47021D1-E79F-4277-9D49-696FFE663E7D}" type="slidenum">
              <a:rPr lang="zh-CN" altLang="en-US" smtClean="0"/>
              <a:pPr eaLnBrk="1" hangingPunct="1"/>
              <a:t>121</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E06C8E-2D3F-4F00-A656-BA3CB7FF5070}" type="slidenum">
              <a:rPr lang="en-US" altLang="zh-CN" smtClean="0"/>
              <a:t>127</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E06C8E-2D3F-4F00-A656-BA3CB7FF5070}" type="slidenum">
              <a:rPr lang="en-US" altLang="zh-CN" smtClean="0"/>
              <a:t>130</a:t>
            </a:fld>
            <a:endParaRPr lang="en-US" altLang="zh-CN"/>
          </a:p>
        </p:txBody>
      </p:sp>
    </p:spTree>
    <p:extLst>
      <p:ext uri="{BB962C8B-B14F-4D97-AF65-F5344CB8AC3E}">
        <p14:creationId xmlns:p14="http://schemas.microsoft.com/office/powerpoint/2010/main" val="40497001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133</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138</a:t>
            </a:fld>
            <a:endParaRPr lang="en-US" altLang="zh-CN"/>
          </a:p>
        </p:txBody>
      </p:sp>
    </p:spTree>
    <p:extLst>
      <p:ext uri="{BB962C8B-B14F-4D97-AF65-F5344CB8AC3E}">
        <p14:creationId xmlns:p14="http://schemas.microsoft.com/office/powerpoint/2010/main" val="2887630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139</a:t>
            </a:fld>
            <a:endParaRPr lang="en-US" altLang="zh-CN"/>
          </a:p>
        </p:txBody>
      </p:sp>
    </p:spTree>
    <p:extLst>
      <p:ext uri="{BB962C8B-B14F-4D97-AF65-F5344CB8AC3E}">
        <p14:creationId xmlns:p14="http://schemas.microsoft.com/office/powerpoint/2010/main" val="2102214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140</a:t>
            </a:fld>
            <a:endParaRPr lang="en-US" altLang="zh-CN"/>
          </a:p>
        </p:txBody>
      </p:sp>
    </p:spTree>
    <p:extLst>
      <p:ext uri="{BB962C8B-B14F-4D97-AF65-F5344CB8AC3E}">
        <p14:creationId xmlns:p14="http://schemas.microsoft.com/office/powerpoint/2010/main" val="38007393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141</a:t>
            </a:fld>
            <a:endParaRPr lang="en-US" altLang="zh-CN"/>
          </a:p>
        </p:txBody>
      </p:sp>
    </p:spTree>
    <p:extLst>
      <p:ext uri="{BB962C8B-B14F-4D97-AF65-F5344CB8AC3E}">
        <p14:creationId xmlns:p14="http://schemas.microsoft.com/office/powerpoint/2010/main" val="16509841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142</a:t>
            </a:fld>
            <a:endParaRPr lang="en-US" altLang="zh-CN"/>
          </a:p>
        </p:txBody>
      </p:sp>
    </p:spTree>
    <p:extLst>
      <p:ext uri="{BB962C8B-B14F-4D97-AF65-F5344CB8AC3E}">
        <p14:creationId xmlns:p14="http://schemas.microsoft.com/office/powerpoint/2010/main" val="404875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9</a:t>
            </a:fld>
            <a:endParaRPr lang="zh-CN" altLang="en-US"/>
          </a:p>
        </p:txBody>
      </p:sp>
    </p:spTree>
    <p:extLst>
      <p:ext uri="{BB962C8B-B14F-4D97-AF65-F5344CB8AC3E}">
        <p14:creationId xmlns:p14="http://schemas.microsoft.com/office/powerpoint/2010/main" val="32188178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143</a:t>
            </a:fld>
            <a:endParaRPr lang="en-US" altLang="zh-CN"/>
          </a:p>
        </p:txBody>
      </p:sp>
    </p:spTree>
    <p:extLst>
      <p:ext uri="{BB962C8B-B14F-4D97-AF65-F5344CB8AC3E}">
        <p14:creationId xmlns:p14="http://schemas.microsoft.com/office/powerpoint/2010/main" val="155766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Verdana" panose="020B0604030504040204" pitchFamily="34" charset="0"/>
              </a:rPr>
              <a:t>ADSL</a:t>
            </a:r>
            <a:r>
              <a:rPr lang="zh-CN" altLang="en-US" b="0" i="0" dirty="0">
                <a:solidFill>
                  <a:srgbClr val="000000"/>
                </a:solidFill>
                <a:effectLst/>
                <a:latin typeface="Verdana" panose="020B0604030504040204" pitchFamily="34" charset="0"/>
              </a:rPr>
              <a:t>非对称数字用户线</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144</a:t>
            </a:fld>
            <a:endParaRPr lang="zh-CN" altLang="en-US"/>
          </a:p>
        </p:txBody>
      </p:sp>
    </p:spTree>
    <p:extLst>
      <p:ext uri="{BB962C8B-B14F-4D97-AF65-F5344CB8AC3E}">
        <p14:creationId xmlns:p14="http://schemas.microsoft.com/office/powerpoint/2010/main" val="33112483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145</a:t>
            </a:fld>
            <a:endParaRPr lang="zh-CN" altLang="en-US"/>
          </a:p>
        </p:txBody>
      </p:sp>
    </p:spTree>
    <p:extLst>
      <p:ext uri="{BB962C8B-B14F-4D97-AF65-F5344CB8AC3E}">
        <p14:creationId xmlns:p14="http://schemas.microsoft.com/office/powerpoint/2010/main" val="3880785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146</a:t>
            </a:fld>
            <a:endParaRPr lang="zh-CN" altLang="en-US"/>
          </a:p>
        </p:txBody>
      </p:sp>
    </p:spTree>
    <p:extLst>
      <p:ext uri="{BB962C8B-B14F-4D97-AF65-F5344CB8AC3E}">
        <p14:creationId xmlns:p14="http://schemas.microsoft.com/office/powerpoint/2010/main" val="3751953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147</a:t>
            </a:fld>
            <a:endParaRPr lang="zh-CN" altLang="en-US"/>
          </a:p>
        </p:txBody>
      </p:sp>
    </p:spTree>
    <p:extLst>
      <p:ext uri="{BB962C8B-B14F-4D97-AF65-F5344CB8AC3E}">
        <p14:creationId xmlns:p14="http://schemas.microsoft.com/office/powerpoint/2010/main" val="6429799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148</a:t>
            </a:fld>
            <a:endParaRPr lang="zh-CN" altLang="en-US"/>
          </a:p>
        </p:txBody>
      </p:sp>
    </p:spTree>
    <p:extLst>
      <p:ext uri="{BB962C8B-B14F-4D97-AF65-F5344CB8AC3E}">
        <p14:creationId xmlns:p14="http://schemas.microsoft.com/office/powerpoint/2010/main" val="37587353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149</a:t>
            </a:fld>
            <a:endParaRPr lang="zh-CN" altLang="en-US"/>
          </a:p>
        </p:txBody>
      </p:sp>
    </p:spTree>
    <p:extLst>
      <p:ext uri="{BB962C8B-B14F-4D97-AF65-F5344CB8AC3E}">
        <p14:creationId xmlns:p14="http://schemas.microsoft.com/office/powerpoint/2010/main" val="2633183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150</a:t>
            </a:fld>
            <a:endParaRPr lang="zh-CN" altLang="en-US"/>
          </a:p>
        </p:txBody>
      </p:sp>
    </p:spTree>
    <p:extLst>
      <p:ext uri="{BB962C8B-B14F-4D97-AF65-F5344CB8AC3E}">
        <p14:creationId xmlns:p14="http://schemas.microsoft.com/office/powerpoint/2010/main" val="19781030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cs typeface="Calibri" panose="020F0502020204030204" charset="0"/>
            </a:endParaRPr>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8C8F5DD-6FCD-424F-BE86-8CF327BC8041}" type="slidenum">
              <a:rPr lang="en-US" altLang="zh-CN" smtClean="0"/>
              <a:t>152</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153</a:t>
            </a:fld>
            <a:endParaRPr lang="zh-CN" altLang="en-US"/>
          </a:p>
        </p:txBody>
      </p:sp>
    </p:spTree>
    <p:extLst>
      <p:ext uri="{BB962C8B-B14F-4D97-AF65-F5344CB8AC3E}">
        <p14:creationId xmlns:p14="http://schemas.microsoft.com/office/powerpoint/2010/main" val="194021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852864-D82D-4811-B3B1-BCF839908B9B}" type="slidenum">
              <a:rPr lang="en-US" altLang="zh-CN" smtClean="0"/>
              <a:t>11</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CC3E86-6536-4CFA-8AA9-B6F1B6148263}" type="slidenum">
              <a:rPr lang="en-US" altLang="zh-CN" smtClean="0"/>
              <a:t>154</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1C29155-DF5F-44E3-A468-0A53364E411C}" type="slidenum">
              <a:rPr lang="en-US" altLang="zh-CN" smtClean="0"/>
              <a:t>155</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156</a:t>
            </a:fld>
            <a:endParaRPr lang="zh-CN" altLang="en-US"/>
          </a:p>
        </p:txBody>
      </p:sp>
    </p:spTree>
    <p:extLst>
      <p:ext uri="{BB962C8B-B14F-4D97-AF65-F5344CB8AC3E}">
        <p14:creationId xmlns:p14="http://schemas.microsoft.com/office/powerpoint/2010/main" val="37917985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157</a:t>
            </a:fld>
            <a:endParaRPr lang="zh-CN" altLang="en-US"/>
          </a:p>
        </p:txBody>
      </p:sp>
    </p:spTree>
    <p:extLst>
      <p:ext uri="{BB962C8B-B14F-4D97-AF65-F5344CB8AC3E}">
        <p14:creationId xmlns:p14="http://schemas.microsoft.com/office/powerpoint/2010/main" val="35706298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159</a:t>
            </a:fld>
            <a:endParaRPr lang="zh-CN" altLang="en-US"/>
          </a:p>
        </p:txBody>
      </p:sp>
    </p:spTree>
    <p:extLst>
      <p:ext uri="{BB962C8B-B14F-4D97-AF65-F5344CB8AC3E}">
        <p14:creationId xmlns:p14="http://schemas.microsoft.com/office/powerpoint/2010/main" val="32553016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160</a:t>
            </a:fld>
            <a:endParaRPr lang="zh-CN" altLang="en-US"/>
          </a:p>
        </p:txBody>
      </p:sp>
    </p:spTree>
    <p:extLst>
      <p:ext uri="{BB962C8B-B14F-4D97-AF65-F5344CB8AC3E}">
        <p14:creationId xmlns:p14="http://schemas.microsoft.com/office/powerpoint/2010/main" val="23984676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161</a:t>
            </a:fld>
            <a:endParaRPr lang="zh-CN" altLang="en-US"/>
          </a:p>
        </p:txBody>
      </p:sp>
    </p:spTree>
    <p:extLst>
      <p:ext uri="{BB962C8B-B14F-4D97-AF65-F5344CB8AC3E}">
        <p14:creationId xmlns:p14="http://schemas.microsoft.com/office/powerpoint/2010/main" val="2316412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162</a:t>
            </a:fld>
            <a:endParaRPr lang="zh-CN" altLang="en-US"/>
          </a:p>
        </p:txBody>
      </p:sp>
    </p:spTree>
    <p:extLst>
      <p:ext uri="{BB962C8B-B14F-4D97-AF65-F5344CB8AC3E}">
        <p14:creationId xmlns:p14="http://schemas.microsoft.com/office/powerpoint/2010/main" val="20159422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163</a:t>
            </a:fld>
            <a:endParaRPr lang="zh-CN" altLang="en-US"/>
          </a:p>
        </p:txBody>
      </p:sp>
    </p:spTree>
    <p:extLst>
      <p:ext uri="{BB962C8B-B14F-4D97-AF65-F5344CB8AC3E}">
        <p14:creationId xmlns:p14="http://schemas.microsoft.com/office/powerpoint/2010/main" val="32496051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1749F-0B30-4B3B-B7B3-B51B8CDE71D9}" type="slidenum">
              <a:rPr lang="en-US" altLang="zh-CN" smtClean="0"/>
              <a:t>164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BF4C-D735-E941-A17B-741EBCE309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D7B5A4A-9F19-BA42-849A-6026928D73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39644E7-87AB-8849-948B-15EB8793B60A}"/>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0E1FDA20-3861-C044-A46B-2A9E163FDA9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E217B70-F626-F949-8FA5-A76C5D971EF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90214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E90-FC3B-034A-B437-D9FFBD1436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74E6FE-CC0E-0042-A822-094F072E55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5AAFD1-1432-6D4B-BE5F-06F9963DBEA2}"/>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32E1A01D-0D9D-DC43-90B4-1485A8A59D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E9B493-09AA-2549-9E9F-5C118F03B84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6680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86FB75-5429-C74A-B2CC-2A90216190D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6CDCBF5-4968-1B40-9AF0-DE28C90ABFC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EF470C-E74E-DC4B-9B62-1A0DA608F7B3}"/>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F7CB4314-821B-2043-97D6-5E931699E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91BE01-ED78-E140-91C8-BB0C23841700}"/>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1274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1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dirty="0"/>
              <a:t>Computer Networks, Chapter 3 The Data Link Layer</a:t>
            </a:r>
          </a:p>
        </p:txBody>
      </p:sp>
    </p:spTree>
    <p:extLst>
      <p:ext uri="{BB962C8B-B14F-4D97-AF65-F5344CB8AC3E}">
        <p14:creationId xmlns:p14="http://schemas.microsoft.com/office/powerpoint/2010/main" val="172567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3689980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09600" y="1143001"/>
            <a:ext cx="5486400" cy="486727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4065899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09600" y="1143001"/>
            <a:ext cx="10972800" cy="1123950"/>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609600" y="2266950"/>
            <a:ext cx="5486400" cy="374332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3020458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5917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5803-2FF9-F74D-AFBB-30C0C5FEE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576164-02C0-A940-B772-F52C020E4B9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D28B46-89FD-1844-984E-0AC8E374E55E}"/>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90302324-14E0-E445-9F49-D6C6761D00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572F2F-5AB3-4D43-85C4-243A6DCCC4D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8033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BAE4-D610-B540-ABDE-D44D4AE457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67FCBF-E176-1541-A09A-4238A8BE5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98E8CDB-44EB-414F-B63E-DA1E14B1E77F}"/>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9A5C5244-77E3-2043-AF56-264E96CFE1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8B8585-0792-614C-A697-2989A0E1BB9D}"/>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02925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2290-43A4-3648-AC80-18422BF890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1E57C1-7EE7-C843-90A3-78DB927BE98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7D2E616-3C99-5A46-9335-00FB157EA3A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5F55B77-B9E8-6549-9FC1-065E393B2E56}"/>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6" name="页脚占位符 5">
            <a:extLst>
              <a:ext uri="{FF2B5EF4-FFF2-40B4-BE49-F238E27FC236}">
                <a16:creationId xmlns:a16="http://schemas.microsoft.com/office/drawing/2014/main" id="{A7D839E9-7E15-DE43-BEE5-B6BE1F695A1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19A144-0A60-A745-8C9B-B087006ADF84}"/>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0338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2707F-7D47-2644-9B65-EF249EA00C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7F1D95-C617-C244-8DA6-1390B4226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10303A-3F2B-3A49-A82A-89B83A504BA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A65F01F-59CC-754E-BF58-C41163CB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8F4AD7A-9F7F-984B-8E76-252F5C5F8E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A2E15E9-520F-1348-8894-028648AEAA80}"/>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8" name="页脚占位符 7">
            <a:extLst>
              <a:ext uri="{FF2B5EF4-FFF2-40B4-BE49-F238E27FC236}">
                <a16:creationId xmlns:a16="http://schemas.microsoft.com/office/drawing/2014/main" id="{85DF0A15-0D35-0345-B123-F093E260D81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0D7BE0-1CFE-9341-8E4D-EF84392181B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0187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48A7-789D-8544-84AE-A78D499D3C9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0081A3-22A1-924C-8933-2E70E194ADF3}"/>
              </a:ext>
            </a:extLst>
          </p:cNvPr>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4" name="页脚占位符 3">
            <a:extLst>
              <a:ext uri="{FF2B5EF4-FFF2-40B4-BE49-F238E27FC236}">
                <a16:creationId xmlns:a16="http://schemas.microsoft.com/office/drawing/2014/main" id="{6AF810A1-4B83-FA4B-9399-EE573CBD8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E9EB4-37A0-D541-BF98-2D94FF8967E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4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98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CD430-48C7-D347-A4F8-BC502101CFD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58B230-2E26-A540-9267-69132C37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CCB6C8-AAD8-2B46-9F30-B09E6EFB3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FCEDB8-AFE5-A345-A665-E1E7981598C6}"/>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6" name="页脚占位符 5">
            <a:extLst>
              <a:ext uri="{FF2B5EF4-FFF2-40B4-BE49-F238E27FC236}">
                <a16:creationId xmlns:a16="http://schemas.microsoft.com/office/drawing/2014/main" id="{F0E3ABEF-10D0-374C-93EB-2235F7AFF3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AE97A9-5F0E-6546-B484-887F216EA6FB}"/>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615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9DDF1-6528-5547-9552-E2CE95B6744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0C3C6A0-63C8-D24B-BA6B-8B5936B4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BD2D2-0875-7040-85B6-752DC5A1C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ED047DE-5649-7C4A-A46F-83D8DFC46804}"/>
              </a:ext>
            </a:extLst>
          </p:cNvPr>
          <p:cNvSpPr>
            <a:spLocks noGrp="1"/>
          </p:cNvSpPr>
          <p:nvPr>
            <p:ph type="dt" sz="half" idx="10"/>
          </p:nvPr>
        </p:nvSpPr>
        <p:spPr/>
        <p:txBody>
          <a:bodyPr/>
          <a:lstStyle/>
          <a:p>
            <a:fld id="{5B838D7F-C601-A04E-9991-AEFB0E3EB3A7}" type="datetimeFigureOut">
              <a:rPr kumimoji="1" lang="zh-CN" altLang="en-US" smtClean="0"/>
              <a:t>2024/11/4</a:t>
            </a:fld>
            <a:endParaRPr kumimoji="1" lang="zh-CN" altLang="en-US"/>
          </a:p>
        </p:txBody>
      </p:sp>
      <p:sp>
        <p:nvSpPr>
          <p:cNvPr id="6" name="页脚占位符 5">
            <a:extLst>
              <a:ext uri="{FF2B5EF4-FFF2-40B4-BE49-F238E27FC236}">
                <a16:creationId xmlns:a16="http://schemas.microsoft.com/office/drawing/2014/main" id="{AF84E58D-D5D4-EC46-8805-6FDDCB0BEC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F931D1-B2B5-8F47-9ED7-53BA9E928CA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18713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D41A14-93F9-024E-A2F5-F0C0D22D3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37A724-FAC4-FD4B-8C86-BD116A287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7E5E95-9484-8647-B6C3-239FCFDC4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8D7F-C601-A04E-9991-AEFB0E3EB3A7}" type="datetimeFigureOut">
              <a:rPr kumimoji="1" lang="zh-CN" altLang="en-US" smtClean="0"/>
              <a:t>2024/11/4</a:t>
            </a:fld>
            <a:endParaRPr kumimoji="1" lang="zh-CN" altLang="en-US"/>
          </a:p>
        </p:txBody>
      </p:sp>
      <p:sp>
        <p:nvSpPr>
          <p:cNvPr id="5" name="页脚占位符 4">
            <a:extLst>
              <a:ext uri="{FF2B5EF4-FFF2-40B4-BE49-F238E27FC236}">
                <a16:creationId xmlns:a16="http://schemas.microsoft.com/office/drawing/2014/main" id="{0EE61DC8-15CA-FE4A-BBD8-2B73EA1B7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121EA1-4A25-F44F-B5A6-D295DA0AF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85A6-C9FF-3B43-91E6-FBF0C10872E9}" type="slidenum">
              <a:rPr kumimoji="1" lang="zh-CN" altLang="en-US" smtClean="0"/>
              <a:t>‹#›</a:t>
            </a:fld>
            <a:endParaRPr kumimoji="1" lang="zh-CN" altLang="en-US"/>
          </a:p>
        </p:txBody>
      </p:sp>
      <p:cxnSp>
        <p:nvCxnSpPr>
          <p:cNvPr id="11" name="直接连接符 30">
            <a:extLst>
              <a:ext uri="{FF2B5EF4-FFF2-40B4-BE49-F238E27FC236}">
                <a16:creationId xmlns:a16="http://schemas.microsoft.com/office/drawing/2014/main" id="{81181929-B1D0-F547-819B-515184CA37AC}"/>
              </a:ext>
            </a:extLst>
          </p:cNvPr>
          <p:cNvCxnSpPr>
            <a:cxnSpLocks/>
          </p:cNvCxnSpPr>
          <p:nvPr userDrawn="1"/>
        </p:nvCxnSpPr>
        <p:spPr>
          <a:xfrm>
            <a:off x="335360" y="836712"/>
            <a:ext cx="1149145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7" r:id="rId13"/>
    <p:sldLayoutId id="2147483698" r:id="rId14"/>
    <p:sldLayoutId id="2147483699"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6" name="矩形 5"/>
          <p:cNvSpPr/>
          <p:nvPr userDrawn="1"/>
        </p:nvSpPr>
        <p:spPr bwMode="auto">
          <a:xfrm>
            <a:off x="2"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928677723"/>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ctr" defTabSz="961961" rtl="0" eaLnBrk="0" fontAlgn="base" hangingPunct="0">
        <a:spcBef>
          <a:spcPct val="0"/>
        </a:spcBef>
        <a:spcAft>
          <a:spcPct val="0"/>
        </a:spcAft>
        <a:defRPr sz="4560">
          <a:solidFill>
            <a:schemeClr val="tx2"/>
          </a:solidFill>
          <a:latin typeface="+mj-lt"/>
          <a:ea typeface="+mj-ea"/>
          <a:cs typeface="+mj-cs"/>
        </a:defRPr>
      </a:lvl1pPr>
      <a:lvl2pPr algn="ctr" defTabSz="961961" rtl="0" eaLnBrk="0" fontAlgn="base" hangingPunct="0">
        <a:spcBef>
          <a:spcPct val="0"/>
        </a:spcBef>
        <a:spcAft>
          <a:spcPct val="0"/>
        </a:spcAft>
        <a:defRPr sz="4560">
          <a:solidFill>
            <a:schemeClr val="tx2"/>
          </a:solidFill>
          <a:latin typeface="Arial" charset="0"/>
          <a:ea typeface="宋体" pitchFamily="2" charset="-122"/>
        </a:defRPr>
      </a:lvl2pPr>
      <a:lvl3pPr algn="ctr" defTabSz="961961" rtl="0" eaLnBrk="0" fontAlgn="base" hangingPunct="0">
        <a:spcBef>
          <a:spcPct val="0"/>
        </a:spcBef>
        <a:spcAft>
          <a:spcPct val="0"/>
        </a:spcAft>
        <a:defRPr sz="4560">
          <a:solidFill>
            <a:schemeClr val="tx2"/>
          </a:solidFill>
          <a:latin typeface="Arial" charset="0"/>
          <a:ea typeface="宋体" pitchFamily="2" charset="-122"/>
        </a:defRPr>
      </a:lvl3pPr>
      <a:lvl4pPr algn="ctr" defTabSz="961961" rtl="0" eaLnBrk="0" fontAlgn="base" hangingPunct="0">
        <a:spcBef>
          <a:spcPct val="0"/>
        </a:spcBef>
        <a:spcAft>
          <a:spcPct val="0"/>
        </a:spcAft>
        <a:defRPr sz="4560">
          <a:solidFill>
            <a:schemeClr val="tx2"/>
          </a:solidFill>
          <a:latin typeface="Arial" charset="0"/>
          <a:ea typeface="宋体" pitchFamily="2" charset="-122"/>
        </a:defRPr>
      </a:lvl4pPr>
      <a:lvl5pPr algn="ctr" defTabSz="961961" rtl="0" eaLnBrk="0" fontAlgn="base" hangingPunct="0">
        <a:spcBef>
          <a:spcPct val="0"/>
        </a:spcBef>
        <a:spcAft>
          <a:spcPct val="0"/>
        </a:spcAft>
        <a:defRPr sz="4560">
          <a:solidFill>
            <a:schemeClr val="tx2"/>
          </a:solidFill>
          <a:latin typeface="Arial" charset="0"/>
          <a:ea typeface="宋体" pitchFamily="2" charset="-122"/>
        </a:defRPr>
      </a:lvl5pPr>
      <a:lvl6pPr marL="548604" algn="ctr" defTabSz="961961" rtl="0" fontAlgn="base">
        <a:spcBef>
          <a:spcPct val="0"/>
        </a:spcBef>
        <a:spcAft>
          <a:spcPct val="0"/>
        </a:spcAft>
        <a:defRPr sz="4560">
          <a:solidFill>
            <a:schemeClr val="tx2"/>
          </a:solidFill>
          <a:latin typeface="Arial" charset="0"/>
          <a:ea typeface="宋体" pitchFamily="2" charset="-122"/>
        </a:defRPr>
      </a:lvl6pPr>
      <a:lvl7pPr marL="1097206" algn="ctr" defTabSz="961961" rtl="0" fontAlgn="base">
        <a:spcBef>
          <a:spcPct val="0"/>
        </a:spcBef>
        <a:spcAft>
          <a:spcPct val="0"/>
        </a:spcAft>
        <a:defRPr sz="4560">
          <a:solidFill>
            <a:schemeClr val="tx2"/>
          </a:solidFill>
          <a:latin typeface="Arial" charset="0"/>
          <a:ea typeface="宋体" pitchFamily="2" charset="-122"/>
        </a:defRPr>
      </a:lvl7pPr>
      <a:lvl8pPr marL="1645811" algn="ctr" defTabSz="961961" rtl="0" fontAlgn="base">
        <a:spcBef>
          <a:spcPct val="0"/>
        </a:spcBef>
        <a:spcAft>
          <a:spcPct val="0"/>
        </a:spcAft>
        <a:defRPr sz="4560">
          <a:solidFill>
            <a:schemeClr val="tx2"/>
          </a:solidFill>
          <a:latin typeface="Arial" charset="0"/>
          <a:ea typeface="宋体" pitchFamily="2" charset="-122"/>
        </a:defRPr>
      </a:lvl8pPr>
      <a:lvl9pPr marL="2194414" algn="ctr" defTabSz="961961" rtl="0" fontAlgn="base">
        <a:spcBef>
          <a:spcPct val="0"/>
        </a:spcBef>
        <a:spcAft>
          <a:spcPct val="0"/>
        </a:spcAft>
        <a:defRPr sz="4560">
          <a:solidFill>
            <a:schemeClr val="tx2"/>
          </a:solidFill>
          <a:latin typeface="Arial" charset="0"/>
          <a:ea typeface="宋体" pitchFamily="2" charset="-122"/>
        </a:defRPr>
      </a:lvl9pPr>
    </p:titleStyle>
    <p:bodyStyle>
      <a:lvl1pPr marL="360022" indent="-360022" algn="l" defTabSz="961961" rtl="0" eaLnBrk="0" fontAlgn="base" hangingPunct="0">
        <a:spcBef>
          <a:spcPct val="20000"/>
        </a:spcBef>
        <a:spcAft>
          <a:spcPct val="0"/>
        </a:spcAft>
        <a:buChar char="•"/>
        <a:defRPr sz="3360">
          <a:solidFill>
            <a:schemeClr val="tx1"/>
          </a:solidFill>
          <a:latin typeface="+mn-lt"/>
          <a:ea typeface="+mn-ea"/>
          <a:cs typeface="+mn-cs"/>
        </a:defRPr>
      </a:lvl1pPr>
      <a:lvl2pPr marL="782904" indent="-300970" algn="l" defTabSz="961961" rtl="0" eaLnBrk="0" fontAlgn="base" hangingPunct="0">
        <a:spcBef>
          <a:spcPct val="20000"/>
        </a:spcBef>
        <a:spcAft>
          <a:spcPct val="0"/>
        </a:spcAft>
        <a:buChar char="–"/>
        <a:defRPr sz="3000">
          <a:solidFill>
            <a:schemeClr val="tx1"/>
          </a:solidFill>
          <a:latin typeface="+mn-lt"/>
          <a:ea typeface="+mn-ea"/>
        </a:defRPr>
      </a:lvl2pPr>
      <a:lvl3pPr marL="1203880" indent="-241920" algn="l" defTabSz="961961" rtl="0" eaLnBrk="0" fontAlgn="base" hangingPunct="0">
        <a:spcBef>
          <a:spcPct val="20000"/>
        </a:spcBef>
        <a:spcAft>
          <a:spcPct val="0"/>
        </a:spcAft>
        <a:buChar char="•"/>
        <a:defRPr sz="2639">
          <a:solidFill>
            <a:schemeClr val="tx1"/>
          </a:solidFill>
          <a:latin typeface="+mn-lt"/>
          <a:ea typeface="+mn-ea"/>
        </a:defRPr>
      </a:lvl3pPr>
      <a:lvl4pPr marL="1682003" indent="-240014" algn="l" defTabSz="961961" rtl="0" eaLnBrk="0" fontAlgn="base" hangingPunct="0">
        <a:spcBef>
          <a:spcPct val="20000"/>
        </a:spcBef>
        <a:spcAft>
          <a:spcPct val="0"/>
        </a:spcAft>
        <a:buChar char="–"/>
        <a:defRPr sz="2040">
          <a:solidFill>
            <a:schemeClr val="tx1"/>
          </a:solidFill>
          <a:latin typeface="+mn-lt"/>
          <a:ea typeface="+mn-ea"/>
        </a:defRPr>
      </a:lvl4pPr>
      <a:lvl5pPr marL="2163935" indent="-241920" algn="l" defTabSz="961961" rtl="0" eaLnBrk="0" fontAlgn="base" hangingPunct="0">
        <a:spcBef>
          <a:spcPct val="20000"/>
        </a:spcBef>
        <a:spcAft>
          <a:spcPct val="0"/>
        </a:spcAft>
        <a:buChar char="»"/>
        <a:defRPr sz="2040">
          <a:solidFill>
            <a:schemeClr val="tx1"/>
          </a:solidFill>
          <a:latin typeface="+mn-lt"/>
          <a:ea typeface="+mn-ea"/>
        </a:defRPr>
      </a:lvl5pPr>
      <a:lvl6pPr marL="2712539" indent="-241920" algn="l" defTabSz="961961" rtl="0" fontAlgn="base">
        <a:spcBef>
          <a:spcPct val="20000"/>
        </a:spcBef>
        <a:spcAft>
          <a:spcPct val="0"/>
        </a:spcAft>
        <a:buChar char="»"/>
        <a:defRPr sz="2040">
          <a:solidFill>
            <a:schemeClr val="tx1"/>
          </a:solidFill>
          <a:latin typeface="+mn-lt"/>
          <a:ea typeface="+mn-ea"/>
        </a:defRPr>
      </a:lvl6pPr>
      <a:lvl7pPr marL="3261140" indent="-241920" algn="l" defTabSz="961961" rtl="0" fontAlgn="base">
        <a:spcBef>
          <a:spcPct val="20000"/>
        </a:spcBef>
        <a:spcAft>
          <a:spcPct val="0"/>
        </a:spcAft>
        <a:buChar char="»"/>
        <a:defRPr sz="2040">
          <a:solidFill>
            <a:schemeClr val="tx1"/>
          </a:solidFill>
          <a:latin typeface="+mn-lt"/>
          <a:ea typeface="+mn-ea"/>
        </a:defRPr>
      </a:lvl7pPr>
      <a:lvl8pPr marL="3809746" indent="-241920" algn="l" defTabSz="961961" rtl="0" fontAlgn="base">
        <a:spcBef>
          <a:spcPct val="20000"/>
        </a:spcBef>
        <a:spcAft>
          <a:spcPct val="0"/>
        </a:spcAft>
        <a:buChar char="»"/>
        <a:defRPr sz="2040">
          <a:solidFill>
            <a:schemeClr val="tx1"/>
          </a:solidFill>
          <a:latin typeface="+mn-lt"/>
          <a:ea typeface="+mn-ea"/>
        </a:defRPr>
      </a:lvl8pPr>
      <a:lvl9pPr marL="4358347" indent="-241920" algn="l" defTabSz="961961" rtl="0" fontAlgn="base">
        <a:spcBef>
          <a:spcPct val="20000"/>
        </a:spcBef>
        <a:spcAft>
          <a:spcPct val="0"/>
        </a:spcAft>
        <a:buChar char="»"/>
        <a:defRPr sz="2040">
          <a:solidFill>
            <a:schemeClr val="tx1"/>
          </a:solidFill>
          <a:latin typeface="+mn-lt"/>
          <a:ea typeface="+mn-ea"/>
        </a:defRPr>
      </a:lvl9pPr>
    </p:bodyStyle>
    <p:otherStyle>
      <a:defPPr>
        <a:defRPr lang="zh-CN"/>
      </a:defPPr>
      <a:lvl1pPr marL="0" algn="l" defTabSz="1097206" rtl="0" eaLnBrk="1" latinLnBrk="0" hangingPunct="1">
        <a:defRPr sz="2160" kern="1200">
          <a:solidFill>
            <a:schemeClr val="tx1"/>
          </a:solidFill>
          <a:latin typeface="+mn-lt"/>
          <a:ea typeface="+mn-ea"/>
          <a:cs typeface="+mn-cs"/>
        </a:defRPr>
      </a:lvl1pPr>
      <a:lvl2pPr marL="548604" algn="l" defTabSz="1097206" rtl="0" eaLnBrk="1" latinLnBrk="0" hangingPunct="1">
        <a:defRPr sz="2160" kern="1200">
          <a:solidFill>
            <a:schemeClr val="tx1"/>
          </a:solidFill>
          <a:latin typeface="+mn-lt"/>
          <a:ea typeface="+mn-ea"/>
          <a:cs typeface="+mn-cs"/>
        </a:defRPr>
      </a:lvl2pPr>
      <a:lvl3pPr marL="1097206" algn="l" defTabSz="1097206" rtl="0" eaLnBrk="1" latinLnBrk="0" hangingPunct="1">
        <a:defRPr sz="2160" kern="1200">
          <a:solidFill>
            <a:schemeClr val="tx1"/>
          </a:solidFill>
          <a:latin typeface="+mn-lt"/>
          <a:ea typeface="+mn-ea"/>
          <a:cs typeface="+mn-cs"/>
        </a:defRPr>
      </a:lvl3pPr>
      <a:lvl4pPr marL="1645811" algn="l" defTabSz="1097206" rtl="0" eaLnBrk="1" latinLnBrk="0" hangingPunct="1">
        <a:defRPr sz="2160" kern="1200">
          <a:solidFill>
            <a:schemeClr val="tx1"/>
          </a:solidFill>
          <a:latin typeface="+mn-lt"/>
          <a:ea typeface="+mn-ea"/>
          <a:cs typeface="+mn-cs"/>
        </a:defRPr>
      </a:lvl4pPr>
      <a:lvl5pPr marL="2194414" algn="l" defTabSz="1097206" rtl="0" eaLnBrk="1" latinLnBrk="0" hangingPunct="1">
        <a:defRPr sz="2160" kern="1200">
          <a:solidFill>
            <a:schemeClr val="tx1"/>
          </a:solidFill>
          <a:latin typeface="+mn-lt"/>
          <a:ea typeface="+mn-ea"/>
          <a:cs typeface="+mn-cs"/>
        </a:defRPr>
      </a:lvl5pPr>
      <a:lvl6pPr marL="2743016" algn="l" defTabSz="1097206" rtl="0" eaLnBrk="1" latinLnBrk="0" hangingPunct="1">
        <a:defRPr sz="2160" kern="1200">
          <a:solidFill>
            <a:schemeClr val="tx1"/>
          </a:solidFill>
          <a:latin typeface="+mn-lt"/>
          <a:ea typeface="+mn-ea"/>
          <a:cs typeface="+mn-cs"/>
        </a:defRPr>
      </a:lvl6pPr>
      <a:lvl7pPr marL="3291619" algn="l" defTabSz="1097206" rtl="0" eaLnBrk="1" latinLnBrk="0" hangingPunct="1">
        <a:defRPr sz="2160" kern="1200">
          <a:solidFill>
            <a:schemeClr val="tx1"/>
          </a:solidFill>
          <a:latin typeface="+mn-lt"/>
          <a:ea typeface="+mn-ea"/>
          <a:cs typeface="+mn-cs"/>
        </a:defRPr>
      </a:lvl7pPr>
      <a:lvl8pPr marL="3840222" algn="l" defTabSz="1097206" rtl="0" eaLnBrk="1" latinLnBrk="0" hangingPunct="1">
        <a:defRPr sz="2160" kern="1200">
          <a:solidFill>
            <a:schemeClr val="tx1"/>
          </a:solidFill>
          <a:latin typeface="+mn-lt"/>
          <a:ea typeface="+mn-ea"/>
          <a:cs typeface="+mn-cs"/>
        </a:defRPr>
      </a:lvl8pPr>
      <a:lvl9pPr marL="4388825" algn="l" defTabSz="109720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wang@sei.ecn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6.emf"/><Relationship Id="rId5" Type="http://schemas.openxmlformats.org/officeDocument/2006/relationships/oleObject" Target="../embeddings/oleObject3.bin"/><Relationship Id="rId4" Type="http://schemas.openxmlformats.org/officeDocument/2006/relationships/image" Target="../media/image115.emf"/></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1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50.png"/></Relationships>
</file>

<file path=ppt/slides/_rels/slide15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8.png"/></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1.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4.png"/><Relationship Id="rId4" Type="http://schemas.openxmlformats.org/officeDocument/2006/relationships/image" Target="../media/image163.png"/></Relationships>
</file>

<file path=ppt/slides/_rels/slide1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7.png"/><Relationship Id="rId4" Type="http://schemas.openxmlformats.org/officeDocument/2006/relationships/image" Target="../media/image166.png"/></Relationships>
</file>

<file path=ppt/slides/_rels/slide1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39.png"/><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53.jpe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269896" y="1809945"/>
            <a:ext cx="9664803" cy="393045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Computer Networks</a:t>
            </a:r>
            <a:endPar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王廷</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华东师范大学 软件工程学院</a:t>
            </a:r>
            <a:br>
              <a:rPr lang="en-US" altLang="zh-CN" sz="2000" dirty="0">
                <a:solidFill>
                  <a:schemeClr val="accent1">
                    <a:lumMod val="75000"/>
                  </a:schemeClr>
                </a:solidFill>
                <a:latin typeface="微软雅黑" panose="020B0503020204020204" pitchFamily="34" charset="-122"/>
                <a:ea typeface="微软雅黑" panose="020B0503020204020204" pitchFamily="34" charset="-122"/>
              </a:rPr>
            </a:b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Email: </a:t>
            </a:r>
            <a:r>
              <a:rPr lang="en-US" altLang="zh-CN" sz="2000" dirty="0">
                <a:solidFill>
                  <a:schemeClr val="accent1">
                    <a:lumMod val="75000"/>
                  </a:schemeClr>
                </a:solidFill>
                <a:latin typeface="微软雅黑" panose="020B0503020204020204" pitchFamily="34" charset="-122"/>
                <a:ea typeface="微软雅黑" panose="020B0503020204020204" pitchFamily="34" charset="-122"/>
                <a:hlinkClick r:id="rId3"/>
              </a:rPr>
              <a:t>twang@sei.ecnu.edu.cn</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Office: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理科大楼</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B1116</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室</a:t>
            </a:r>
          </a:p>
        </p:txBody>
      </p:sp>
      <p:pic>
        <p:nvPicPr>
          <p:cNvPr id="2" name="Picture 2">
            <a:extLst>
              <a:ext uri="{FF2B5EF4-FFF2-40B4-BE49-F238E27FC236}">
                <a16:creationId xmlns:a16="http://schemas.microsoft.com/office/drawing/2014/main" id="{2A91224E-8D99-478D-9B94-A1B66880B3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4340" name="Rectangle 3"/>
          <p:cNvSpPr>
            <a:spLocks noGrp="1" noChangeArrowheads="1"/>
          </p:cNvSpPr>
          <p:nvPr>
            <p:ph idx="1"/>
          </p:nvPr>
        </p:nvSpPr>
        <p:spPr>
          <a:xfrm>
            <a:off x="2884842" y="1795160"/>
            <a:ext cx="6336255" cy="2976166"/>
          </a:xfrm>
        </p:spPr>
        <p:txBody>
          <a:bodyPr>
            <a:normAutofit fontScale="92500" lnSpcReduction="20000"/>
          </a:bodyPr>
          <a:lstStyle/>
          <a:p>
            <a:pPr lvl="1">
              <a:lnSpc>
                <a:spcPct val="110000"/>
              </a:lnSpc>
              <a:spcBef>
                <a:spcPts val="1200"/>
              </a:spcBef>
            </a:pPr>
            <a:r>
              <a:rPr lang="en-US" altLang="zh-CN" sz="3200" dirty="0">
                <a:ea typeface="宋体" panose="02010600030101010101" pitchFamily="2" charset="-122"/>
              </a:rPr>
              <a:t>Frames </a:t>
            </a:r>
            <a:r>
              <a:rPr lang="en-US" altLang="zh-CN" sz="3200" dirty="0">
                <a:solidFill>
                  <a:srgbClr val="0000FF"/>
                </a:solidFill>
                <a:ea typeface="宋体" panose="02010600030101010101" pitchFamily="2" charset="-122"/>
              </a:rPr>
              <a:t>» </a:t>
            </a:r>
            <a:r>
              <a:rPr lang="zh-CN" altLang="en-US" sz="3200" dirty="0">
                <a:solidFill>
                  <a:srgbClr val="0000FF"/>
                </a:solidFill>
                <a:ea typeface="宋体" panose="02010600030101010101" pitchFamily="2" charset="-122"/>
              </a:rPr>
              <a:t>帧</a:t>
            </a:r>
            <a:endParaRPr lang="en-US" altLang="zh-CN" sz="3200" dirty="0">
              <a:ea typeface="宋体" panose="02010600030101010101" pitchFamily="2" charset="-122"/>
            </a:endParaRPr>
          </a:p>
          <a:p>
            <a:pPr lvl="1">
              <a:lnSpc>
                <a:spcPct val="110000"/>
              </a:lnSpc>
              <a:spcBef>
                <a:spcPts val="1200"/>
              </a:spcBef>
            </a:pPr>
            <a:r>
              <a:rPr lang="en-US" altLang="zh-CN" sz="3200" dirty="0">
                <a:ea typeface="宋体" panose="02010600030101010101" pitchFamily="2" charset="-122"/>
              </a:rPr>
              <a:t>Possible Services </a:t>
            </a:r>
            <a:r>
              <a:rPr lang="en-US" altLang="zh-CN" sz="3200" dirty="0">
                <a:solidFill>
                  <a:srgbClr val="0000FF"/>
                </a:solidFill>
                <a:ea typeface="宋体" panose="02010600030101010101" pitchFamily="2" charset="-122"/>
              </a:rPr>
              <a:t>» </a:t>
            </a:r>
            <a:r>
              <a:rPr lang="zh-CN" altLang="en-US" sz="3200" dirty="0">
                <a:solidFill>
                  <a:srgbClr val="0000FF"/>
                </a:solidFill>
                <a:ea typeface="宋体" panose="02010600030101010101" pitchFamily="2" charset="-122"/>
              </a:rPr>
              <a:t>可提供的服务</a:t>
            </a:r>
            <a:endParaRPr lang="en-US" altLang="zh-CN" sz="3200" dirty="0">
              <a:ea typeface="宋体" panose="02010600030101010101" pitchFamily="2" charset="-122"/>
            </a:endParaRPr>
          </a:p>
          <a:p>
            <a:pPr lvl="1">
              <a:lnSpc>
                <a:spcPct val="110000"/>
              </a:lnSpc>
              <a:spcBef>
                <a:spcPts val="1200"/>
              </a:spcBef>
            </a:pPr>
            <a:r>
              <a:rPr lang="en-US" altLang="zh-CN" sz="3200" dirty="0">
                <a:ea typeface="宋体" panose="02010600030101010101" pitchFamily="2" charset="-122"/>
              </a:rPr>
              <a:t>Framing methods </a:t>
            </a:r>
            <a:r>
              <a:rPr lang="en-US" altLang="zh-CN" sz="3200" dirty="0">
                <a:solidFill>
                  <a:srgbClr val="0000FF"/>
                </a:solidFill>
                <a:ea typeface="宋体" panose="02010600030101010101" pitchFamily="2" charset="-122"/>
              </a:rPr>
              <a:t>» </a:t>
            </a:r>
            <a:r>
              <a:rPr lang="zh-CN" altLang="en-US" sz="3200" dirty="0">
                <a:solidFill>
                  <a:srgbClr val="0000FF"/>
                </a:solidFill>
                <a:ea typeface="宋体" panose="02010600030101010101" pitchFamily="2" charset="-122"/>
              </a:rPr>
              <a:t>组帧方法</a:t>
            </a:r>
            <a:endParaRPr lang="en-US" altLang="zh-CN" sz="3200" dirty="0">
              <a:ea typeface="宋体" panose="02010600030101010101" pitchFamily="2" charset="-122"/>
            </a:endParaRPr>
          </a:p>
          <a:p>
            <a:pPr lvl="1">
              <a:lnSpc>
                <a:spcPct val="110000"/>
              </a:lnSpc>
              <a:spcBef>
                <a:spcPts val="1200"/>
              </a:spcBef>
            </a:pPr>
            <a:r>
              <a:rPr lang="en-US" altLang="zh-CN" sz="3200" dirty="0">
                <a:ea typeface="宋体" panose="02010600030101010101" pitchFamily="2" charset="-122"/>
              </a:rPr>
              <a:t>Error control </a:t>
            </a:r>
            <a:r>
              <a:rPr lang="en-US" altLang="zh-CN" sz="3200" dirty="0">
                <a:solidFill>
                  <a:srgbClr val="0000FF"/>
                </a:solidFill>
                <a:ea typeface="宋体" panose="02010600030101010101" pitchFamily="2" charset="-122"/>
              </a:rPr>
              <a:t>» </a:t>
            </a:r>
            <a:r>
              <a:rPr lang="zh-CN" altLang="en-US" sz="3200" dirty="0">
                <a:solidFill>
                  <a:srgbClr val="0000FF"/>
                </a:solidFill>
                <a:ea typeface="宋体" panose="02010600030101010101" pitchFamily="2" charset="-122"/>
              </a:rPr>
              <a:t>差错控制</a:t>
            </a:r>
            <a:endParaRPr lang="en-US" altLang="zh-CN" sz="3200" dirty="0">
              <a:ea typeface="宋体" panose="02010600030101010101" pitchFamily="2" charset="-122"/>
            </a:endParaRPr>
          </a:p>
          <a:p>
            <a:pPr lvl="1">
              <a:lnSpc>
                <a:spcPct val="110000"/>
              </a:lnSpc>
              <a:spcBef>
                <a:spcPts val="1200"/>
              </a:spcBef>
            </a:pPr>
            <a:r>
              <a:rPr lang="en-US" altLang="zh-CN" sz="3200" dirty="0">
                <a:ea typeface="宋体" panose="02010600030101010101" pitchFamily="2" charset="-122"/>
              </a:rPr>
              <a:t>Flow control </a:t>
            </a:r>
            <a:r>
              <a:rPr lang="en-US" altLang="zh-CN" sz="3200" dirty="0">
                <a:solidFill>
                  <a:srgbClr val="0000FF"/>
                </a:solidFill>
                <a:ea typeface="宋体" panose="02010600030101010101" pitchFamily="2" charset="-122"/>
              </a:rPr>
              <a:t>» </a:t>
            </a:r>
            <a:r>
              <a:rPr lang="zh-CN" altLang="en-US" sz="3200" dirty="0">
                <a:solidFill>
                  <a:srgbClr val="0000FF"/>
                </a:solidFill>
                <a:ea typeface="宋体" panose="02010600030101010101" pitchFamily="2" charset="-122"/>
              </a:rPr>
              <a:t>流量控制</a:t>
            </a:r>
            <a:endParaRPr lang="en-US" altLang="zh-CN" sz="3200" dirty="0">
              <a:ea typeface="宋体" panose="02010600030101010101" pitchFamily="2" charset="-122"/>
            </a:endParaRPr>
          </a:p>
        </p:txBody>
      </p:sp>
      <p:sp>
        <p:nvSpPr>
          <p:cNvPr id="2" name="矩形 1">
            <a:extLst>
              <a:ext uri="{FF2B5EF4-FFF2-40B4-BE49-F238E27FC236}">
                <a16:creationId xmlns:a16="http://schemas.microsoft.com/office/drawing/2014/main" id="{5146A6EF-54B8-4467-A6EA-0429E2E7519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Link Layer Design Issues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7875A200-93D9-4826-85D3-C3CB97BE58C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concept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CC3D135-F1E7-48F8-AA25-5A6022A3CD59}"/>
              </a:ext>
            </a:extLst>
          </p:cNvPr>
          <p:cNvSpPr txBox="1"/>
          <p:nvPr/>
        </p:nvSpPr>
        <p:spPr>
          <a:xfrm>
            <a:off x="450181" y="1048083"/>
            <a:ext cx="11419608" cy="5090624"/>
          </a:xfrm>
          <a:prstGeom prst="rect">
            <a:avLst/>
          </a:prstGeom>
          <a:noFill/>
        </p:spPr>
        <p:txBody>
          <a:bodyPr wrap="square">
            <a:spAutoFit/>
          </a:bodyPr>
          <a:lstStyle/>
          <a:p>
            <a:pPr marL="342900" marR="0" lvl="0" indent="-34290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In the previous protocols, data frames were transmitted in one direction only</a:t>
            </a:r>
          </a:p>
          <a:p>
            <a:pPr marL="342900" marR="0" lvl="0" indent="-34290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In practice: there is a need to transmit data in </a:t>
            </a:r>
            <a:r>
              <a:rPr lang="en-US" altLang="zh-CN" sz="2400" dirty="0">
                <a:solidFill>
                  <a:srgbClr val="000000"/>
                </a:solidFill>
                <a:latin typeface="Times New Roman" pitchFamily="18" charset="0"/>
                <a:ea typeface="宋体" charset="-122"/>
              </a:rPr>
              <a:t>both</a:t>
            </a: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 directions</a:t>
            </a:r>
          </a:p>
          <a:p>
            <a:pPr marL="342900" marR="0" lvl="0" indent="-34290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Piggybacking </a:t>
            </a: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（捎带</a:t>
            </a:r>
            <a:r>
              <a:rPr lang="zh-CN" altLang="en-US" sz="2400" dirty="0">
                <a:solidFill>
                  <a:srgbClr val="000000"/>
                </a:solidFill>
                <a:latin typeface="Times New Roman" pitchFamily="18" charset="0"/>
                <a:ea typeface="宋体" charset="-122"/>
              </a:rPr>
              <a:t>确认</a:t>
            </a: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a:p>
            <a:pPr marL="800100" lvl="1" indent="-342900" fontAlgn="base">
              <a:spcBef>
                <a:spcPct val="20000"/>
              </a:spcBef>
              <a:spcAft>
                <a:spcPct val="0"/>
              </a:spcAft>
              <a:buClr>
                <a:srgbClr val="3333CC"/>
              </a:buClr>
              <a:buFontTx/>
              <a:buChar char="•"/>
              <a:defRPr/>
            </a:pPr>
            <a:r>
              <a:rPr kumimoji="0"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When a data frame arrives, instead of immediately sending a separate ACK, the receiver restrains itself and waits until the network layer passes it the next packet. The ACK is attached to the outgoing data frame. The technique of temporarily delaying outgoing acknowledgements so that they can be hooked onto the next outgoing data frame is known as piggybacking.</a:t>
            </a:r>
          </a:p>
          <a:p>
            <a:pPr marL="800100" lvl="1" indent="-342900" fontAlgn="base">
              <a:spcBef>
                <a:spcPct val="20000"/>
              </a:spcBef>
              <a:spcAft>
                <a:spcPct val="0"/>
              </a:spcAft>
              <a:buClr>
                <a:srgbClr val="3333CC"/>
              </a:buClr>
              <a:buFontTx/>
              <a:buChar char="•"/>
              <a:defRPr/>
            </a:pPr>
            <a:r>
              <a:rPr lang="en-US" altLang="zh-CN" sz="2000" dirty="0">
                <a:solidFill>
                  <a:srgbClr val="000000"/>
                </a:solidFill>
                <a:latin typeface="Times New Roman" pitchFamily="18" charset="0"/>
                <a:ea typeface="宋体" charset="-122"/>
              </a:rPr>
              <a:t>Problem: If the data link layer waits longer than the sender’s timeout period, the frame will be retransmitted, defeating the whole purpose of having acknowledgements.</a:t>
            </a:r>
            <a:endParaRPr kumimoji="0" lang="zh-CN" altLang="en-US" sz="20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a:p>
            <a:pPr marL="342900" marR="0" lvl="0" indent="-34290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Sliding window</a:t>
            </a:r>
          </a:p>
          <a:p>
            <a:pPr marL="742950" marR="0" lvl="1" indent="-28575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Sequence number</a:t>
            </a:r>
          </a:p>
          <a:p>
            <a:pPr marL="742950" marR="0" lvl="1" indent="-28575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charset="-122"/>
                <a:cs typeface="+mn-cs"/>
              </a:rPr>
              <a:t>Window Size</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a:p>
            <a:pPr marL="742950" marR="0" lvl="1" indent="-285750" algn="l" defTabSz="914400" rtl="0" eaLnBrk="1" fontAlgn="base" latinLnBrk="0" hangingPunct="1">
              <a:spcBef>
                <a:spcPct val="20000"/>
              </a:spcBef>
              <a:spcAft>
                <a:spcPct val="0"/>
              </a:spcAft>
              <a:buClr>
                <a:srgbClr val="3333CC"/>
              </a:buClr>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Upper edge and Lower edge</a:t>
            </a:r>
          </a:p>
        </p:txBody>
      </p:sp>
    </p:spTree>
    <p:extLst>
      <p:ext uri="{BB962C8B-B14F-4D97-AF65-F5344CB8AC3E}">
        <p14:creationId xmlns:p14="http://schemas.microsoft.com/office/powerpoint/2010/main" val="36163473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0724" name="Content Placeholder 3"/>
          <p:cNvSpPr>
            <a:spLocks noGrp="1"/>
          </p:cNvSpPr>
          <p:nvPr>
            <p:ph idx="1"/>
          </p:nvPr>
        </p:nvSpPr>
        <p:spPr>
          <a:xfrm>
            <a:off x="1439142" y="1458191"/>
            <a:ext cx="8555614" cy="3581400"/>
          </a:xfrm>
        </p:spPr>
        <p:txBody>
          <a:bodyPr>
            <a:normAutofit fontScale="92500" lnSpcReduction="20000"/>
          </a:bodyPr>
          <a:lstStyle/>
          <a:p>
            <a:pPr>
              <a:lnSpc>
                <a:spcPct val="100000"/>
              </a:lnSpc>
            </a:pPr>
            <a:r>
              <a:rPr lang="en-US" altLang="zh-CN" dirty="0">
                <a:ea typeface="宋体" panose="02010600030101010101" pitchFamily="2" charset="-122"/>
              </a:rPr>
              <a:t>Object</a:t>
            </a:r>
            <a:r>
              <a:rPr lang="zh-CN" altLang="en-US" dirty="0">
                <a:ea typeface="宋体" panose="02010600030101010101" pitchFamily="2" charset="-122"/>
              </a:rPr>
              <a:t>：</a:t>
            </a:r>
            <a:r>
              <a:rPr lang="en-US" altLang="zh-CN" dirty="0">
                <a:ea typeface="宋体" panose="02010600030101010101" pitchFamily="2" charset="-122"/>
              </a:rPr>
              <a:t>more efficient</a:t>
            </a:r>
          </a:p>
          <a:p>
            <a:pPr>
              <a:lnSpc>
                <a:spcPct val="100000"/>
              </a:lnSpc>
            </a:pPr>
            <a:endParaRPr lang="en-US" altLang="zh-CN" dirty="0">
              <a:ea typeface="宋体" panose="02010600030101010101" pitchFamily="2" charset="-122"/>
            </a:endParaRPr>
          </a:p>
          <a:p>
            <a:pPr>
              <a:lnSpc>
                <a:spcPct val="100000"/>
              </a:lnSpc>
            </a:pPr>
            <a:r>
              <a:rPr lang="en-US" altLang="zh-CN" dirty="0">
                <a:ea typeface="宋体" panose="02010600030101010101" pitchFamily="2" charset="-122"/>
              </a:rPr>
              <a:t>Sender maintains window of frames it can send</a:t>
            </a:r>
          </a:p>
          <a:p>
            <a:pPr lvl="1">
              <a:lnSpc>
                <a:spcPct val="100000"/>
              </a:lnSpc>
            </a:pPr>
            <a:r>
              <a:rPr lang="en-US" altLang="zh-CN" dirty="0">
                <a:ea typeface="宋体" panose="02010600030101010101" pitchFamily="2" charset="-122"/>
              </a:rPr>
              <a:t>Needs to buffer them for possible retransmission</a:t>
            </a:r>
          </a:p>
          <a:p>
            <a:pPr lvl="1">
              <a:lnSpc>
                <a:spcPct val="100000"/>
              </a:lnSpc>
            </a:pPr>
            <a:r>
              <a:rPr lang="en-US" altLang="zh-CN" dirty="0">
                <a:ea typeface="宋体" panose="02010600030101010101" pitchFamily="2" charset="-122"/>
              </a:rPr>
              <a:t>Window advances with next acknowledgements</a:t>
            </a:r>
          </a:p>
          <a:p>
            <a:pPr lvl="1">
              <a:lnSpc>
                <a:spcPct val="100000"/>
              </a:lnSpc>
            </a:pPr>
            <a:endParaRPr lang="en-US" altLang="zh-CN" dirty="0">
              <a:ea typeface="宋体" panose="02010600030101010101" pitchFamily="2" charset="-122"/>
            </a:endParaRPr>
          </a:p>
          <a:p>
            <a:pPr>
              <a:lnSpc>
                <a:spcPct val="100000"/>
              </a:lnSpc>
            </a:pPr>
            <a:r>
              <a:rPr lang="en-US" altLang="zh-CN" dirty="0">
                <a:ea typeface="宋体" panose="02010600030101010101" pitchFamily="2" charset="-122"/>
              </a:rPr>
              <a:t>Receiver maintains window of frames it can receive</a:t>
            </a:r>
          </a:p>
          <a:p>
            <a:pPr lvl="1">
              <a:lnSpc>
                <a:spcPct val="100000"/>
              </a:lnSpc>
            </a:pPr>
            <a:r>
              <a:rPr lang="en-US" altLang="zh-CN" dirty="0">
                <a:ea typeface="宋体" panose="02010600030101010101" pitchFamily="2" charset="-122"/>
              </a:rPr>
              <a:t>Needs to keep buffer space for arrivals</a:t>
            </a:r>
          </a:p>
          <a:p>
            <a:pPr lvl="1">
              <a:lnSpc>
                <a:spcPct val="100000"/>
              </a:lnSpc>
            </a:pPr>
            <a:r>
              <a:rPr lang="en-US" altLang="zh-CN" dirty="0">
                <a:ea typeface="宋体" panose="02010600030101010101" pitchFamily="2" charset="-122"/>
              </a:rPr>
              <a:t>Window advances with in-order arrivals</a:t>
            </a:r>
          </a:p>
        </p:txBody>
      </p:sp>
      <p:sp>
        <p:nvSpPr>
          <p:cNvPr id="2" name="矩形 1">
            <a:extLst>
              <a:ext uri="{FF2B5EF4-FFF2-40B4-BE49-F238E27FC236}">
                <a16:creationId xmlns:a16="http://schemas.microsoft.com/office/drawing/2014/main" id="{7875A200-93D9-4826-85D3-C3CB97BE58C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concept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106" y="1119188"/>
            <a:ext cx="315595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9320" y="1119188"/>
            <a:ext cx="30575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7056" y="3657600"/>
            <a:ext cx="29400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0270" y="3802064"/>
            <a:ext cx="3095625"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86C882E-5811-45BD-BE5B-D3E39AAF319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in circular format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C799584-959E-4BD2-B129-64E2285561F2}"/>
              </a:ext>
            </a:extLst>
          </p:cNvPr>
          <p:cNvSpPr txBox="1"/>
          <p:nvPr/>
        </p:nvSpPr>
        <p:spPr>
          <a:xfrm>
            <a:off x="159962" y="3116167"/>
            <a:ext cx="2427012"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 sliding window of size 7, with 4-bit sequence number</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0600"/>
            <a:ext cx="47513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2286001"/>
            <a:ext cx="4792663"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3657601"/>
            <a:ext cx="4751388"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6" y="5181601"/>
            <a:ext cx="479107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8C5E7E5-849E-4A02-8558-A5E4811323B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in linear format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3796" name="Content Placeholder 2"/>
          <p:cNvSpPr>
            <a:spLocks noGrp="1"/>
          </p:cNvSpPr>
          <p:nvPr>
            <p:ph idx="1"/>
          </p:nvPr>
        </p:nvSpPr>
        <p:spPr>
          <a:xfrm>
            <a:off x="923761" y="980570"/>
            <a:ext cx="10472448" cy="1062976"/>
          </a:xfrm>
        </p:spPr>
        <p:txBody>
          <a:bodyPr/>
          <a:lstStyle/>
          <a:p>
            <a:r>
              <a:rPr lang="en-US" altLang="zh-CN" dirty="0">
                <a:ea typeface="宋体" panose="02010600030101010101" pitchFamily="2" charset="-122"/>
              </a:rPr>
              <a:t>A sliding window advancing at the sender and receiver</a:t>
            </a:r>
          </a:p>
          <a:p>
            <a:pPr lvl="1"/>
            <a:r>
              <a:rPr lang="en-US" altLang="zh-CN" dirty="0">
                <a:ea typeface="宋体" panose="02010600030101010101" pitchFamily="2" charset="-122"/>
              </a:rPr>
              <a:t>Ex: window size is 1, with a 3-bit sequence number. </a:t>
            </a:r>
          </a:p>
        </p:txBody>
      </p:sp>
      <p:grpSp>
        <p:nvGrpSpPr>
          <p:cNvPr id="33797" name="Group 9"/>
          <p:cNvGrpSpPr/>
          <p:nvPr/>
        </p:nvGrpSpPr>
        <p:grpSpPr bwMode="auto">
          <a:xfrm>
            <a:off x="1607128" y="2024569"/>
            <a:ext cx="5767388" cy="3654425"/>
            <a:chOff x="3104705" y="989013"/>
            <a:chExt cx="6991795" cy="4430712"/>
          </a:xfrm>
        </p:grpSpPr>
        <p:pic>
          <p:nvPicPr>
            <p:cNvPr id="33809" name="Picture 2"/>
            <p:cNvPicPr>
              <a:picLocks noChangeAspect="1" noChangeArrowheads="1"/>
            </p:cNvPicPr>
            <p:nvPr/>
          </p:nvPicPr>
          <p:blipFill>
            <a:blip r:embed="rId2">
              <a:extLst>
                <a:ext uri="{28A0092B-C50C-407E-A947-70E740481C1C}">
                  <a14:useLocalDpi xmlns:a14="http://schemas.microsoft.com/office/drawing/2010/main" val="0"/>
                </a:ext>
              </a:extLst>
            </a:blip>
            <a:srcRect l="20512"/>
            <a:stretch>
              <a:fillRect/>
            </a:stretch>
          </p:blipFill>
          <p:spPr bwMode="auto">
            <a:xfrm>
              <a:off x="3104705" y="989013"/>
              <a:ext cx="3467545"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1185862"/>
              <a:ext cx="34290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8" name="TextBox 16"/>
          <p:cNvSpPr txBox="1">
            <a:spLocks noChangeArrowheads="1"/>
          </p:cNvSpPr>
          <p:nvPr/>
        </p:nvSpPr>
        <p:spPr bwMode="auto">
          <a:xfrm>
            <a:off x="1569029" y="5321805"/>
            <a:ext cx="14954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At the start</a:t>
            </a:r>
          </a:p>
        </p:txBody>
      </p:sp>
      <p:sp>
        <p:nvSpPr>
          <p:cNvPr id="57351" name="TextBox 17"/>
          <p:cNvSpPr txBox="1">
            <a:spLocks noChangeArrowheads="1"/>
          </p:cNvSpPr>
          <p:nvPr/>
        </p:nvSpPr>
        <p:spPr bwMode="auto">
          <a:xfrm>
            <a:off x="3016829" y="5302755"/>
            <a:ext cx="126682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First frame is sent</a:t>
            </a:r>
          </a:p>
        </p:txBody>
      </p:sp>
      <p:sp>
        <p:nvSpPr>
          <p:cNvPr id="57352" name="TextBox 18"/>
          <p:cNvSpPr txBox="1">
            <a:spLocks noChangeArrowheads="1"/>
          </p:cNvSpPr>
          <p:nvPr/>
        </p:nvSpPr>
        <p:spPr bwMode="auto">
          <a:xfrm>
            <a:off x="4521779" y="5293230"/>
            <a:ext cx="126682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First frame is received</a:t>
            </a:r>
          </a:p>
        </p:txBody>
      </p:sp>
      <p:sp>
        <p:nvSpPr>
          <p:cNvPr id="57353" name="TextBox 19"/>
          <p:cNvSpPr txBox="1">
            <a:spLocks noChangeArrowheads="1"/>
          </p:cNvSpPr>
          <p:nvPr/>
        </p:nvSpPr>
        <p:spPr bwMode="auto">
          <a:xfrm>
            <a:off x="6045778" y="5293230"/>
            <a:ext cx="13525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b="1">
                <a:solidFill>
                  <a:srgbClr val="0000FF"/>
                </a:solidFill>
                <a:ea typeface="宋体" panose="02010600030101010101" pitchFamily="2" charset="-122"/>
              </a:rPr>
              <a:t>Sender gets first ack</a:t>
            </a:r>
          </a:p>
        </p:txBody>
      </p:sp>
      <p:sp>
        <p:nvSpPr>
          <p:cNvPr id="21" name="Arc 20"/>
          <p:cNvSpPr/>
          <p:nvPr/>
        </p:nvSpPr>
        <p:spPr bwMode="auto">
          <a:xfrm>
            <a:off x="3293053" y="2426205"/>
            <a:ext cx="819150" cy="800100"/>
          </a:xfrm>
          <a:prstGeom prst="arc">
            <a:avLst>
              <a:gd name="adj1" fmla="val 16200000"/>
              <a:gd name="adj2" fmla="val 18900000"/>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2" name="Arc 21"/>
          <p:cNvSpPr/>
          <p:nvPr/>
        </p:nvSpPr>
        <p:spPr bwMode="auto">
          <a:xfrm>
            <a:off x="4759903" y="4245480"/>
            <a:ext cx="819150" cy="800100"/>
          </a:xfrm>
          <a:prstGeom prst="arc">
            <a:avLst>
              <a:gd name="adj1" fmla="val 18958261"/>
              <a:gd name="adj2" fmla="val 21514513"/>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4" name="Freeform 23"/>
          <p:cNvSpPr/>
          <p:nvPr/>
        </p:nvSpPr>
        <p:spPr bwMode="auto">
          <a:xfrm>
            <a:off x="5083754" y="4331206"/>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5" name="Freeform 24"/>
          <p:cNvSpPr/>
          <p:nvPr/>
        </p:nvSpPr>
        <p:spPr bwMode="auto">
          <a:xfrm>
            <a:off x="6550604" y="2540506"/>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33806" name="TextBox 25"/>
          <p:cNvSpPr txBox="1">
            <a:spLocks noChangeArrowheads="1"/>
          </p:cNvSpPr>
          <p:nvPr/>
        </p:nvSpPr>
        <p:spPr bwMode="auto">
          <a:xfrm>
            <a:off x="578428" y="2650044"/>
            <a:ext cx="9906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Sender</a:t>
            </a:r>
          </a:p>
        </p:txBody>
      </p:sp>
      <p:sp>
        <p:nvSpPr>
          <p:cNvPr id="33807" name="TextBox 26"/>
          <p:cNvSpPr txBox="1">
            <a:spLocks noChangeArrowheads="1"/>
          </p:cNvSpPr>
          <p:nvPr/>
        </p:nvSpPr>
        <p:spPr bwMode="auto">
          <a:xfrm>
            <a:off x="483178" y="4445505"/>
            <a:ext cx="990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Receiver</a:t>
            </a:r>
          </a:p>
        </p:txBody>
      </p:sp>
      <p:sp>
        <p:nvSpPr>
          <p:cNvPr id="33808" name="Rectangle 27"/>
          <p:cNvSpPr>
            <a:spLocks noChangeArrowheads="1"/>
          </p:cNvSpPr>
          <p:nvPr/>
        </p:nvSpPr>
        <p:spPr bwMode="auto">
          <a:xfrm>
            <a:off x="1397579" y="3845431"/>
            <a:ext cx="409575" cy="2381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矩形 1">
            <a:extLst>
              <a:ext uri="{FF2B5EF4-FFF2-40B4-BE49-F238E27FC236}">
                <a16:creationId xmlns:a16="http://schemas.microsoft.com/office/drawing/2014/main" id="{96CAB2E2-CC80-4A51-B496-93AF4E2571A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23" name="Content Placeholder 3">
            <a:extLst>
              <a:ext uri="{FF2B5EF4-FFF2-40B4-BE49-F238E27FC236}">
                <a16:creationId xmlns:a16="http://schemas.microsoft.com/office/drawing/2014/main" id="{2107A261-68A3-43B1-8EFA-791945B018EA}"/>
              </a:ext>
            </a:extLst>
          </p:cNvPr>
          <p:cNvSpPr txBox="1">
            <a:spLocks/>
          </p:cNvSpPr>
          <p:nvPr/>
        </p:nvSpPr>
        <p:spPr>
          <a:xfrm>
            <a:off x="7793204" y="2370859"/>
            <a:ext cx="4300537" cy="358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800" dirty="0">
                <a:ea typeface="宋体" panose="02010600030101010101" pitchFamily="2" charset="-122"/>
              </a:rPr>
              <a:t>Sender maintains window of frames it can send</a:t>
            </a:r>
          </a:p>
          <a:p>
            <a:pPr lvl="1">
              <a:lnSpc>
                <a:spcPct val="100000"/>
              </a:lnSpc>
            </a:pPr>
            <a:r>
              <a:rPr lang="en-US" altLang="zh-CN" sz="1600" dirty="0">
                <a:ea typeface="宋体" panose="02010600030101010101" pitchFamily="2" charset="-122"/>
              </a:rPr>
              <a:t>Needs to buffer them for possible retransmission</a:t>
            </a:r>
          </a:p>
          <a:p>
            <a:pPr lvl="1">
              <a:lnSpc>
                <a:spcPct val="100000"/>
              </a:lnSpc>
            </a:pPr>
            <a:r>
              <a:rPr lang="en-US" altLang="zh-CN" sz="1600" dirty="0">
                <a:ea typeface="宋体" panose="02010600030101010101" pitchFamily="2" charset="-122"/>
              </a:rPr>
              <a:t>Window advances with next acknowledgements</a:t>
            </a:r>
          </a:p>
          <a:p>
            <a:pPr>
              <a:lnSpc>
                <a:spcPct val="100000"/>
              </a:lnSpc>
            </a:pPr>
            <a:r>
              <a:rPr lang="en-US" altLang="zh-CN" sz="1800" dirty="0">
                <a:ea typeface="宋体" panose="02010600030101010101" pitchFamily="2" charset="-122"/>
              </a:rPr>
              <a:t>Receiver maintains window of frames it can receive</a:t>
            </a:r>
          </a:p>
          <a:p>
            <a:pPr lvl="1">
              <a:lnSpc>
                <a:spcPct val="100000"/>
              </a:lnSpc>
            </a:pPr>
            <a:r>
              <a:rPr lang="en-US" altLang="zh-CN" sz="1600" dirty="0">
                <a:ea typeface="宋体" panose="02010600030101010101" pitchFamily="2" charset="-122"/>
              </a:rPr>
              <a:t>Needs to keep buffer space for arrivals</a:t>
            </a:r>
          </a:p>
          <a:p>
            <a:pPr lvl="1">
              <a:lnSpc>
                <a:spcPct val="100000"/>
              </a:lnSpc>
            </a:pPr>
            <a:r>
              <a:rPr lang="en-US" altLang="zh-CN" sz="1600" dirty="0">
                <a:ea typeface="宋体" panose="02010600030101010101" pitchFamily="2" charset="-122"/>
              </a:rPr>
              <a:t>Window advances with in-order arrivals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bldLvl="0" animBg="1"/>
      <p:bldP spid="57352" grpId="0" bldLvl="0" animBg="1"/>
      <p:bldP spid="57353"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46084" name="Content Placeholder 3"/>
          <p:cNvSpPr>
            <a:spLocks noGrp="1"/>
          </p:cNvSpPr>
          <p:nvPr>
            <p:ph idx="1"/>
          </p:nvPr>
        </p:nvSpPr>
        <p:spPr>
          <a:xfrm>
            <a:off x="909637" y="946298"/>
            <a:ext cx="10372725" cy="5326911"/>
          </a:xfrm>
        </p:spPr>
        <p:txBody>
          <a:bodyPr>
            <a:normAutofit fontScale="92500" lnSpcReduction="20000"/>
          </a:bodyPr>
          <a:lstStyle/>
          <a:p>
            <a:pPr>
              <a:lnSpc>
                <a:spcPct val="100000"/>
              </a:lnSpc>
              <a:defRPr/>
            </a:pPr>
            <a:r>
              <a:rPr lang="en-US" altLang="zh-CN" dirty="0">
                <a:ea typeface="宋体" panose="02010600030101010101" pitchFamily="2" charset="-122"/>
              </a:rPr>
              <a:t>Larger windows enable </a:t>
            </a:r>
            <a:r>
              <a:rPr lang="en-US" altLang="zh-CN" u="sng" dirty="0">
                <a:ea typeface="宋体" panose="02010600030101010101" pitchFamily="2" charset="-122"/>
              </a:rPr>
              <a:t>pipelining</a:t>
            </a:r>
            <a:r>
              <a:rPr lang="en-US" altLang="zh-CN" dirty="0">
                <a:ea typeface="宋体" panose="02010600030101010101" pitchFamily="2" charset="-122"/>
              </a:rPr>
              <a:t> for efficient link use</a:t>
            </a:r>
          </a:p>
          <a:p>
            <a:pPr lvl="1">
              <a:lnSpc>
                <a:spcPct val="100000"/>
              </a:lnSpc>
              <a:defRPr/>
            </a:pPr>
            <a:r>
              <a:rPr lang="en-US" altLang="zh-CN" dirty="0">
                <a:ea typeface="宋体" panose="02010600030101010101" pitchFamily="2" charset="-122"/>
              </a:rPr>
              <a:t>Stop-and-wait (w=1) is inefficient for long links</a:t>
            </a:r>
          </a:p>
          <a:p>
            <a:pPr lvl="1">
              <a:lnSpc>
                <a:spcPct val="100000"/>
              </a:lnSpc>
              <a:defRPr/>
            </a:pPr>
            <a:r>
              <a:rPr lang="en-US" altLang="zh-CN" dirty="0">
                <a:ea typeface="宋体" panose="02010600030101010101" pitchFamily="2" charset="-122"/>
              </a:rPr>
              <a:t>Best window (w) depends on bandwidth-delay </a:t>
            </a:r>
          </a:p>
          <a:p>
            <a:pPr lvl="2">
              <a:lnSpc>
                <a:spcPct val="100000"/>
              </a:lnSpc>
              <a:defRPr/>
            </a:pPr>
            <a:r>
              <a:rPr lang="en-US" altLang="zh-CN" dirty="0">
                <a:ea typeface="宋体" panose="02010600030101010101" pitchFamily="2" charset="-122"/>
              </a:rPr>
              <a:t>Here bandwidth is in bits/sec.</a:t>
            </a:r>
          </a:p>
          <a:p>
            <a:pPr lvl="2">
              <a:lnSpc>
                <a:spcPct val="100000"/>
              </a:lnSpc>
              <a:defRPr/>
            </a:pPr>
            <a:r>
              <a:rPr lang="en-US" altLang="zh-CN" dirty="0">
                <a:ea typeface="宋体" panose="02010600030101010101" pitchFamily="2" charset="-122"/>
              </a:rPr>
              <a:t>Delay is the one-way transit time.</a:t>
            </a:r>
          </a:p>
          <a:p>
            <a:pPr lvl="2">
              <a:lnSpc>
                <a:spcPct val="100000"/>
              </a:lnSpc>
              <a:defRPr/>
            </a:pPr>
            <a:r>
              <a:rPr lang="en-US" altLang="zh-CN" dirty="0">
                <a:ea typeface="宋体" panose="02010600030101010101" pitchFamily="2" charset="-122"/>
              </a:rPr>
              <a:t>Assume BD = bandwidth*delay/frame length, denoting the number of frames.</a:t>
            </a:r>
          </a:p>
          <a:p>
            <a:pPr lvl="1">
              <a:lnSpc>
                <a:spcPct val="100000"/>
              </a:lnSpc>
              <a:defRPr/>
            </a:pPr>
            <a:r>
              <a:rPr lang="en-US" altLang="zh-CN" dirty="0">
                <a:ea typeface="宋体" panose="02010600030101010101" pitchFamily="2" charset="-122"/>
              </a:rPr>
              <a:t>Then w should be set to be  </a:t>
            </a:r>
            <a:r>
              <a:rPr lang="en-US" altLang="zh-CN" b="1" dirty="0">
                <a:solidFill>
                  <a:srgbClr val="0000FF"/>
                </a:solidFill>
                <a:ea typeface="宋体" panose="02010600030101010101" pitchFamily="2" charset="-122"/>
              </a:rPr>
              <a:t>w ≥ 2BD+1 </a:t>
            </a:r>
            <a:r>
              <a:rPr lang="en-US" altLang="zh-CN" dirty="0">
                <a:ea typeface="宋体" panose="02010600030101010101" pitchFamily="2" charset="-122"/>
              </a:rPr>
              <a:t>to ensure high link utilization</a:t>
            </a:r>
          </a:p>
          <a:p>
            <a:pPr lvl="2">
              <a:lnSpc>
                <a:spcPct val="100000"/>
              </a:lnSpc>
              <a:defRPr/>
            </a:pPr>
            <a:r>
              <a:rPr lang="en-US" altLang="zh-CN" dirty="0">
                <a:ea typeface="宋体" panose="02010600030101010101" pitchFamily="2" charset="-122"/>
              </a:rPr>
              <a:t>Twice the BD is the number of frames that sender can continuously send when the round-trip time to receive an ACK is considered.</a:t>
            </a:r>
          </a:p>
          <a:p>
            <a:pPr lvl="2">
              <a:lnSpc>
                <a:spcPct val="100000"/>
              </a:lnSpc>
              <a:defRPr/>
            </a:pPr>
            <a:r>
              <a:rPr lang="en-US" altLang="zh-CN" dirty="0">
                <a:ea typeface="宋体" panose="02010600030101010101" pitchFamily="2" charset="-122"/>
              </a:rPr>
              <a:t>The “+1” is because an ACK frame will not be sent until after a complete frame is received.</a:t>
            </a:r>
          </a:p>
          <a:p>
            <a:pPr lvl="2">
              <a:lnSpc>
                <a:spcPct val="100000"/>
              </a:lnSpc>
              <a:defRPr/>
            </a:pPr>
            <a:r>
              <a:rPr lang="en-US" altLang="zh-CN" dirty="0">
                <a:solidFill>
                  <a:srgbClr val="FF0000"/>
                </a:solidFill>
                <a:ea typeface="宋体" panose="02010600030101010101" pitchFamily="2" charset="-122"/>
              </a:rPr>
              <a:t>Notice</a:t>
            </a:r>
            <a:r>
              <a:rPr lang="en-US" altLang="zh-CN" dirty="0">
                <a:ea typeface="宋体" panose="02010600030101010101" pitchFamily="2" charset="-122"/>
              </a:rPr>
              <a:t>: BD here is </a:t>
            </a:r>
            <a:r>
              <a:rPr lang="en-US" altLang="zh-CN" u="sng" dirty="0">
                <a:ea typeface="宋体" panose="02010600030101010101" pitchFamily="2" charset="-122"/>
              </a:rPr>
              <a:t>in the number of frames</a:t>
            </a:r>
          </a:p>
          <a:p>
            <a:pPr lvl="2">
              <a:lnSpc>
                <a:spcPct val="100000"/>
              </a:lnSpc>
              <a:defRPr/>
            </a:pPr>
            <a:r>
              <a:rPr lang="en-US" altLang="zh-CN" dirty="0">
                <a:ea typeface="宋体" panose="02010600030101010101" pitchFamily="2" charset="-122"/>
              </a:rPr>
              <a:t>If we use BDP directly, suppose L is the length of a frame,  the formula should be </a:t>
            </a:r>
          </a:p>
          <a:p>
            <a:pPr marL="457200" lvl="2" indent="0">
              <a:lnSpc>
                <a:spcPct val="100000"/>
              </a:lnSpc>
              <a:buNone/>
              <a:defRPr/>
            </a:pPr>
            <a:r>
              <a:rPr lang="en-US" altLang="zh-CN" sz="2800" b="1" dirty="0">
                <a:solidFill>
                  <a:srgbClr val="0000FF"/>
                </a:solidFill>
                <a:ea typeface="宋体" panose="02010600030101010101" pitchFamily="2" charset="-122"/>
              </a:rPr>
              <a:t>			</a:t>
            </a:r>
            <a:r>
              <a:rPr lang="en-US" altLang="zh-CN" sz="2400" b="1" dirty="0">
                <a:solidFill>
                  <a:srgbClr val="0000FF"/>
                </a:solidFill>
                <a:ea typeface="宋体" panose="02010600030101010101" pitchFamily="2" charset="-122"/>
              </a:rPr>
              <a:t>w ≥ 2BDP/L+1 </a:t>
            </a:r>
            <a:endParaRPr lang="en-US" altLang="zh-CN" sz="2800" dirty="0">
              <a:ea typeface="宋体" panose="02010600030101010101" pitchFamily="2" charset="-122"/>
            </a:endParaRPr>
          </a:p>
          <a:p>
            <a:pPr>
              <a:lnSpc>
                <a:spcPct val="100000"/>
              </a:lnSpc>
              <a:defRPr/>
            </a:pPr>
            <a:r>
              <a:rPr lang="en-US" altLang="zh-CN" dirty="0">
                <a:ea typeface="宋体" panose="02010600030101010101" pitchFamily="2" charset="-122"/>
              </a:rPr>
              <a:t>Pipelining leads to different choices for errors/buffering</a:t>
            </a:r>
          </a:p>
          <a:p>
            <a:pPr lvl="1">
              <a:lnSpc>
                <a:spcPct val="100000"/>
              </a:lnSpc>
              <a:defRPr/>
            </a:pPr>
            <a:r>
              <a:rPr lang="en-US" altLang="zh-CN" dirty="0">
                <a:ea typeface="宋体" panose="02010600030101010101" pitchFamily="2" charset="-122"/>
              </a:rPr>
              <a:t>We will consider </a:t>
            </a:r>
            <a:r>
              <a:rPr lang="en-US" altLang="zh-CN" u="sng" dirty="0">
                <a:ea typeface="宋体" panose="02010600030101010101" pitchFamily="2" charset="-122"/>
              </a:rPr>
              <a:t>Go-Back-N</a:t>
            </a:r>
            <a:r>
              <a:rPr lang="en-US" altLang="zh-CN" dirty="0">
                <a:ea typeface="宋体" panose="02010600030101010101" pitchFamily="2" charset="-122"/>
              </a:rPr>
              <a:t> and </a:t>
            </a:r>
            <a:r>
              <a:rPr lang="en-US" altLang="zh-CN" u="sng" dirty="0">
                <a:ea typeface="宋体" panose="02010600030101010101" pitchFamily="2" charset="-122"/>
              </a:rPr>
              <a:t>Selective Repeat</a:t>
            </a:r>
          </a:p>
        </p:txBody>
      </p:sp>
      <p:sp>
        <p:nvSpPr>
          <p:cNvPr id="2" name="矩形 1">
            <a:extLst>
              <a:ext uri="{FF2B5EF4-FFF2-40B4-BE49-F238E27FC236}">
                <a16:creationId xmlns:a16="http://schemas.microsoft.com/office/drawing/2014/main" id="{A7E0CAFE-900C-493E-A9D5-18D39075039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Pipelining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idx="1"/>
          </p:nvPr>
        </p:nvSpPr>
        <p:spPr>
          <a:xfrm>
            <a:off x="776176" y="1143001"/>
            <a:ext cx="10850525" cy="4997301"/>
          </a:xfrm>
        </p:spPr>
        <p:txBody>
          <a:bodyPr>
            <a:normAutofit lnSpcReduction="10000"/>
          </a:bodyPr>
          <a:lstStyle/>
          <a:p>
            <a:pPr>
              <a:lnSpc>
                <a:spcPct val="100000"/>
              </a:lnSpc>
            </a:pPr>
            <a:r>
              <a:rPr lang="en-US" altLang="zh-CN" sz="2400" dirty="0">
                <a:ea typeface="宋体" panose="02010600030101010101" pitchFamily="2" charset="-122"/>
              </a:rPr>
              <a:t>E.g.: For a link with a bandwidth of 50kbps and a one-way transmit time of 250msec, the bandwidth-delay product is 12.5 kbits or 12.5 frames of 1000bits each.</a:t>
            </a:r>
          </a:p>
          <a:p>
            <a:pPr algn="ctr">
              <a:lnSpc>
                <a:spcPct val="100000"/>
              </a:lnSpc>
            </a:pPr>
            <a:r>
              <a:rPr lang="en-US" altLang="zh-CN" sz="2400" dirty="0">
                <a:ea typeface="宋体" panose="02010600030101010101" pitchFamily="2" charset="-122"/>
              </a:rPr>
              <a:t>2BD+1 = 2 * 12.5 + 1 = 26 frames</a:t>
            </a:r>
          </a:p>
          <a:p>
            <a:pPr>
              <a:lnSpc>
                <a:spcPct val="100000"/>
              </a:lnSpc>
            </a:pPr>
            <a:r>
              <a:rPr lang="en-US" altLang="zh-CN" sz="2400" dirty="0">
                <a:ea typeface="宋体" panose="02010600030101010101" pitchFamily="2" charset="-122"/>
              </a:rPr>
              <a:t>At t = 0 </a:t>
            </a:r>
            <a:r>
              <a:rPr lang="en-US" altLang="zh-CN" sz="2400" dirty="0" err="1">
                <a:ea typeface="宋体" panose="02010600030101010101" pitchFamily="2" charset="-122"/>
              </a:rPr>
              <a:t>ms</a:t>
            </a:r>
            <a:r>
              <a:rPr lang="en-US" altLang="zh-CN" sz="2400" dirty="0">
                <a:ea typeface="宋体" panose="02010600030101010101" pitchFamily="2" charset="-122"/>
              </a:rPr>
              <a:t>, the sender begins sending frame 0 and sends a new frame every 20 msec (1000bits/50kbps=20msec). </a:t>
            </a:r>
          </a:p>
          <a:p>
            <a:pPr>
              <a:lnSpc>
                <a:spcPct val="100000"/>
              </a:lnSpc>
            </a:pPr>
            <a:r>
              <a:rPr lang="en-US" altLang="zh-CN" sz="2400" dirty="0">
                <a:ea typeface="宋体" panose="02010600030101010101" pitchFamily="2" charset="-122"/>
              </a:rPr>
              <a:t>At t = 520 </a:t>
            </a:r>
            <a:r>
              <a:rPr lang="en-US" altLang="zh-CN" sz="2400" dirty="0" err="1">
                <a:ea typeface="宋体" panose="02010600030101010101" pitchFamily="2" charset="-122"/>
              </a:rPr>
              <a:t>ms</a:t>
            </a:r>
            <a:r>
              <a:rPr lang="en-US" altLang="zh-CN" sz="2400" dirty="0">
                <a:ea typeface="宋体" panose="02010600030101010101" pitchFamily="2" charset="-122"/>
              </a:rPr>
              <a:t>, it has finished sending 26 frames, and the acknowledgement for frame 0 will have just arrived. </a:t>
            </a:r>
          </a:p>
          <a:p>
            <a:pPr>
              <a:lnSpc>
                <a:spcPct val="100000"/>
              </a:lnSpc>
            </a:pPr>
            <a:r>
              <a:rPr lang="en-US" altLang="zh-CN" sz="2400" dirty="0">
                <a:ea typeface="宋体" panose="02010600030101010101" pitchFamily="2" charset="-122"/>
              </a:rPr>
              <a:t>Thereafter, acknowledgements will arrive every 20 msec, so the sender will always get permission to continue just when it needs it. </a:t>
            </a:r>
          </a:p>
          <a:p>
            <a:pPr>
              <a:lnSpc>
                <a:spcPct val="100000"/>
              </a:lnSpc>
            </a:pPr>
            <a:r>
              <a:rPr lang="en-US" altLang="zh-CN" sz="2400" dirty="0">
                <a:ea typeface="宋体" panose="02010600030101010101" pitchFamily="2" charset="-122"/>
              </a:rPr>
              <a:t>From then onwards, 25 or 26 unacknowledged frames will always be outstanding. Put in other terms, the sender’s maximum window size is 26.</a:t>
            </a:r>
            <a:endParaRPr lang="zh-CN" altLang="en-US" sz="2400" dirty="0">
              <a:ea typeface="宋体" panose="02010600030101010101" pitchFamily="2" charset="-122"/>
            </a:endParaRPr>
          </a:p>
        </p:txBody>
      </p:sp>
      <p:sp>
        <p:nvSpPr>
          <p:cNvPr id="3686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9F717883-6654-492B-A0FD-9850B4748DE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Pipelining 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47C42B05-AA4A-4167-A8FA-0D6BB381CEA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F877BF5D-5FB3-4156-A637-E1699EDEA367}"/>
              </a:ext>
            </a:extLst>
          </p:cNvPr>
          <p:cNvSpPr txBox="1">
            <a:spLocks noChangeArrowheads="1"/>
          </p:cNvSpPr>
          <p:nvPr/>
        </p:nvSpPr>
        <p:spPr>
          <a:xfrm>
            <a:off x="2894734" y="1881619"/>
            <a:ext cx="5137439" cy="2622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200"/>
              </a:spcBef>
            </a:pPr>
            <a:r>
              <a:rPr lang="en-US" altLang="zh-CN" dirty="0">
                <a:ea typeface="宋体" panose="02010600030101010101" pitchFamily="2" charset="-122"/>
              </a:rPr>
              <a:t>Sliding Window concept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b="1" dirty="0">
                <a:ea typeface="宋体" panose="02010600030101010101" pitchFamily="2" charset="-122"/>
              </a:rPr>
              <a:t>One-bit Sliding Window </a:t>
            </a:r>
            <a:r>
              <a:rPr lang="en-US" altLang="zh-CN" b="1" dirty="0">
                <a:solidFill>
                  <a:srgbClr val="0000FF"/>
                </a:solidFill>
                <a:ea typeface="宋体" panose="02010600030101010101" pitchFamily="2" charset="-122"/>
              </a:rPr>
              <a:t>»</a:t>
            </a:r>
            <a:endParaRPr lang="en-US" altLang="zh-CN" b="1"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Go-Back-N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Selective Repeat </a:t>
            </a:r>
            <a:r>
              <a:rPr lang="en-US" altLang="zh-CN" dirty="0">
                <a:solidFill>
                  <a:srgbClr val="0000FF"/>
                </a:solidFill>
                <a:ea typeface="宋体" panose="02010600030101010101" pitchFamily="2" charset="-122"/>
              </a:rPr>
              <a:t>»</a:t>
            </a:r>
          </a:p>
          <a:p>
            <a:pPr lvl="2">
              <a:lnSpc>
                <a:spcPct val="100000"/>
              </a:lnSpc>
              <a:spcBef>
                <a:spcPts val="1200"/>
              </a:spcBef>
              <a:buFont typeface="Arial" panose="020B0604020202020204" pitchFamily="34" charset="0"/>
              <a:buNone/>
            </a:pP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1077622" y="1228059"/>
            <a:ext cx="9895177" cy="3779876"/>
          </a:xfrm>
        </p:spPr>
        <p:txBody>
          <a:bodyPr>
            <a:normAutofit/>
          </a:bodyPr>
          <a:lstStyle/>
          <a:p>
            <a:pPr>
              <a:lnSpc>
                <a:spcPct val="120000"/>
              </a:lnSpc>
              <a:spcBef>
                <a:spcPts val="1800"/>
              </a:spcBef>
            </a:pPr>
            <a:r>
              <a:rPr lang="en-US" altLang="zh-CN" dirty="0">
                <a:ea typeface="宋体" panose="02010600030101010101" pitchFamily="2" charset="-122"/>
              </a:rPr>
              <a:t>The sequence numbers are based on modulo-2 arithmetic.</a:t>
            </a:r>
          </a:p>
          <a:p>
            <a:pPr>
              <a:lnSpc>
                <a:spcPct val="120000"/>
              </a:lnSpc>
              <a:spcBef>
                <a:spcPts val="1800"/>
              </a:spcBef>
            </a:pPr>
            <a:r>
              <a:rPr lang="en-US" altLang="zh-CN" dirty="0">
                <a:ea typeface="宋体" panose="02010600030101010101" pitchFamily="2" charset="-122"/>
              </a:rPr>
              <a:t>Window size is 1. </a:t>
            </a:r>
          </a:p>
          <a:p>
            <a:pPr>
              <a:lnSpc>
                <a:spcPct val="120000"/>
              </a:lnSpc>
              <a:spcBef>
                <a:spcPts val="1800"/>
              </a:spcBef>
            </a:pPr>
            <a:r>
              <a:rPr lang="en-US" altLang="zh-CN" dirty="0">
                <a:ea typeface="宋体" panose="02010600030101010101" pitchFamily="2" charset="-122"/>
              </a:rPr>
              <a:t>Transfers data in both directions with stop-and-wait</a:t>
            </a:r>
          </a:p>
          <a:p>
            <a:pPr lvl="1">
              <a:lnSpc>
                <a:spcPct val="120000"/>
              </a:lnSpc>
              <a:spcBef>
                <a:spcPts val="1800"/>
              </a:spcBef>
            </a:pPr>
            <a:r>
              <a:rPr lang="en-US" altLang="zh-CN" u="sng" dirty="0">
                <a:ea typeface="宋体" panose="02010600030101010101" pitchFamily="2" charset="-122"/>
              </a:rPr>
              <a:t>Piggybacks</a:t>
            </a:r>
            <a:r>
              <a:rPr lang="en-US" altLang="zh-CN" dirty="0">
                <a:ea typeface="宋体" panose="02010600030101010101" pitchFamily="2" charset="-122"/>
              </a:rPr>
              <a:t> acks on reverse data frames for efficiency</a:t>
            </a:r>
          </a:p>
          <a:p>
            <a:pPr lvl="1">
              <a:lnSpc>
                <a:spcPct val="120000"/>
              </a:lnSpc>
              <a:spcBef>
                <a:spcPts val="1800"/>
              </a:spcBef>
            </a:pPr>
            <a:r>
              <a:rPr lang="en-US" altLang="zh-CN" dirty="0">
                <a:ea typeface="宋体" panose="02010600030101010101" pitchFamily="2" charset="-122"/>
              </a:rPr>
              <a:t>Handles transmission errors, flow control, early timers</a:t>
            </a:r>
          </a:p>
        </p:txBody>
      </p:sp>
      <p:sp>
        <p:nvSpPr>
          <p:cNvPr id="38916"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69C2EEAC-E7B3-49F8-BDE8-17E88E6AD2C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One-Bit Sliding Window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5" name="TextBox 15"/>
          <p:cNvSpPr txBox="1"/>
          <p:nvPr/>
        </p:nvSpPr>
        <p:spPr>
          <a:xfrm>
            <a:off x="434125" y="1866987"/>
            <a:ext cx="3133725" cy="831850"/>
          </a:xfrm>
          <a:prstGeom prst="rect">
            <a:avLst/>
          </a:prstGeom>
          <a:noFill/>
        </p:spPr>
        <p:txBody>
          <a:bodyPr>
            <a:spAutoFit/>
          </a:bodyPr>
          <a:lstStyle/>
          <a:p>
            <a:pPr eaLnBrk="1" hangingPunct="1">
              <a:defRPr/>
            </a:pPr>
            <a:r>
              <a:rPr lang="en-US" sz="2400" kern="0" dirty="0"/>
              <a:t>Each node is sender and receiver (p4):</a:t>
            </a:r>
          </a:p>
        </p:txBody>
      </p:sp>
      <p:sp>
        <p:nvSpPr>
          <p:cNvPr id="40967" name="TextBox 16"/>
          <p:cNvSpPr txBox="1">
            <a:spLocks noChangeArrowheads="1"/>
          </p:cNvSpPr>
          <p:nvPr/>
        </p:nvSpPr>
        <p:spPr bwMode="auto">
          <a:xfrm>
            <a:off x="892912" y="4812173"/>
            <a:ext cx="192416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Prepare first frame</a:t>
            </a:r>
          </a:p>
        </p:txBody>
      </p:sp>
      <p:sp>
        <p:nvSpPr>
          <p:cNvPr id="40968" name="TextBox 18"/>
          <p:cNvSpPr txBox="1">
            <a:spLocks noChangeArrowheads="1"/>
          </p:cNvSpPr>
          <p:nvPr/>
        </p:nvSpPr>
        <p:spPr bwMode="auto">
          <a:xfrm>
            <a:off x="502498" y="5577939"/>
            <a:ext cx="2314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Launch it, and set timer</a:t>
            </a:r>
          </a:p>
        </p:txBody>
      </p:sp>
      <p:sp>
        <p:nvSpPr>
          <p:cNvPr id="13" name="Left Brace 19"/>
          <p:cNvSpPr/>
          <p:nvPr/>
        </p:nvSpPr>
        <p:spPr bwMode="auto">
          <a:xfrm>
            <a:off x="3340950" y="4598360"/>
            <a:ext cx="171449" cy="765766"/>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4" name="Straight Connector 20"/>
          <p:cNvCxnSpPr>
            <a:cxnSpLocks/>
            <a:endCxn id="13" idx="1"/>
          </p:cNvCxnSpPr>
          <p:nvPr/>
        </p:nvCxnSpPr>
        <p:spPr bwMode="auto">
          <a:xfrm>
            <a:off x="2950424" y="4981242"/>
            <a:ext cx="390526" cy="1"/>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15" name="Left Brace 21"/>
          <p:cNvSpPr/>
          <p:nvPr/>
        </p:nvSpPr>
        <p:spPr bwMode="auto">
          <a:xfrm>
            <a:off x="3331424" y="5601752"/>
            <a:ext cx="180975" cy="3143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6" name="Straight Connector 22"/>
          <p:cNvCxnSpPr/>
          <p:nvPr/>
        </p:nvCxnSpPr>
        <p:spPr bwMode="auto">
          <a:xfrm>
            <a:off x="2950424" y="5756034"/>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2" name="矩形 1">
            <a:extLst>
              <a:ext uri="{FF2B5EF4-FFF2-40B4-BE49-F238E27FC236}">
                <a16:creationId xmlns:a16="http://schemas.microsoft.com/office/drawing/2014/main" id="{6BC4E3A1-2DB3-4C31-B687-BD7B75B067E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One-Bit Sliding Window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4" descr="3-14">
            <a:extLst>
              <a:ext uri="{FF2B5EF4-FFF2-40B4-BE49-F238E27FC236}">
                <a16:creationId xmlns:a16="http://schemas.microsoft.com/office/drawing/2014/main" id="{809A22AE-79FA-44C7-82E2-D2FF7BE33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2821"/>
          <a:stretch>
            <a:fillRect/>
          </a:stretch>
        </p:blipFill>
        <p:spPr bwMode="auto">
          <a:xfrm>
            <a:off x="3645750" y="1175150"/>
            <a:ext cx="8112125"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03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5364" name="Content Placeholder 2"/>
          <p:cNvSpPr>
            <a:spLocks noGrp="1"/>
          </p:cNvSpPr>
          <p:nvPr>
            <p:ph idx="1"/>
          </p:nvPr>
        </p:nvSpPr>
        <p:spPr>
          <a:xfrm>
            <a:off x="378372" y="1058668"/>
            <a:ext cx="11435255" cy="1302155"/>
          </a:xfrm>
        </p:spPr>
        <p:txBody>
          <a:bodyPr/>
          <a:lstStyle/>
          <a:p>
            <a:r>
              <a:rPr lang="en-US" altLang="zh-CN" dirty="0">
                <a:ea typeface="宋体" panose="02010600030101010101" pitchFamily="2" charset="-122"/>
              </a:rPr>
              <a:t>Link layer accepts </a:t>
            </a:r>
            <a:r>
              <a:rPr lang="en-US" altLang="zh-CN" u="sng" dirty="0">
                <a:ea typeface="宋体" panose="02010600030101010101" pitchFamily="2" charset="-122"/>
              </a:rPr>
              <a:t>packets</a:t>
            </a:r>
            <a:r>
              <a:rPr lang="en-US" altLang="zh-CN" dirty="0">
                <a:ea typeface="宋体" panose="02010600030101010101" pitchFamily="2" charset="-122"/>
              </a:rPr>
              <a:t> from the network layer, and encapsulates them into </a:t>
            </a:r>
            <a:r>
              <a:rPr lang="en-US" altLang="zh-CN" u="sng" dirty="0">
                <a:ea typeface="宋体" panose="02010600030101010101" pitchFamily="2" charset="-122"/>
              </a:rPr>
              <a:t>frames</a:t>
            </a:r>
            <a:r>
              <a:rPr lang="en-US" altLang="zh-CN" dirty="0">
                <a:ea typeface="宋体" panose="02010600030101010101" pitchFamily="2" charset="-122"/>
              </a:rPr>
              <a:t> that it sends using the physical layer; reception is the opposite process</a:t>
            </a:r>
          </a:p>
        </p:txBody>
      </p:sp>
      <p:grpSp>
        <p:nvGrpSpPr>
          <p:cNvPr id="15365" name="Group 39"/>
          <p:cNvGrpSpPr/>
          <p:nvPr/>
        </p:nvGrpSpPr>
        <p:grpSpPr bwMode="auto">
          <a:xfrm>
            <a:off x="2291255" y="2282364"/>
            <a:ext cx="7370762" cy="2838450"/>
            <a:chOff x="868874" y="3143251"/>
            <a:chExt cx="7370253" cy="2838449"/>
          </a:xfrm>
        </p:grpSpPr>
        <p:grpSp>
          <p:nvGrpSpPr>
            <p:cNvPr id="15367" name="Group 21"/>
            <p:cNvGrpSpPr/>
            <p:nvPr/>
          </p:nvGrpSpPr>
          <p:grpSpPr bwMode="auto">
            <a:xfrm>
              <a:off x="3390900" y="4772025"/>
              <a:ext cx="3695700" cy="1123950"/>
              <a:chOff x="3390900" y="4772025"/>
              <a:chExt cx="3695700" cy="1123950"/>
            </a:xfrm>
          </p:grpSpPr>
          <p:sp>
            <p:nvSpPr>
              <p:cNvPr id="15382" name="Rounded Rectangle 19"/>
              <p:cNvSpPr>
                <a:spLocks noChangeArrowheads="1"/>
              </p:cNvSpPr>
              <p:nvPr/>
            </p:nvSpPr>
            <p:spPr bwMode="auto">
              <a:xfrm>
                <a:off x="3486150" y="4838700"/>
                <a:ext cx="3371850" cy="1057275"/>
              </a:xfrm>
              <a:prstGeom prst="roundRect">
                <a:avLst>
                  <a:gd name="adj" fmla="val 16667"/>
                </a:avLst>
              </a:prstGeom>
              <a:noFill/>
              <a:ln w="12700"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5383" name="Rectangle 20"/>
              <p:cNvSpPr>
                <a:spLocks noChangeArrowheads="1"/>
              </p:cNvSpPr>
              <p:nvPr/>
            </p:nvSpPr>
            <p:spPr bwMode="auto">
              <a:xfrm>
                <a:off x="3390900" y="4772025"/>
                <a:ext cx="3695700" cy="25717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grpSp>
          <p:nvGrpSpPr>
            <p:cNvPr id="15368" name="Group 10"/>
            <p:cNvGrpSpPr/>
            <p:nvPr/>
          </p:nvGrpSpPr>
          <p:grpSpPr bwMode="auto">
            <a:xfrm>
              <a:off x="2152650" y="3143251"/>
              <a:ext cx="6069012" cy="2038349"/>
              <a:chOff x="922337" y="3143250"/>
              <a:chExt cx="7299325" cy="2451563"/>
            </a:xfrm>
          </p:grpSpPr>
          <p:pic>
            <p:nvPicPr>
              <p:cNvPr id="15380" name="Picture 2"/>
              <p:cNvPicPr>
                <a:picLocks noChangeAspect="1" noChangeArrowheads="1"/>
              </p:cNvPicPr>
              <p:nvPr/>
            </p:nvPicPr>
            <p:blipFill>
              <a:blip r:embed="rId3">
                <a:extLst>
                  <a:ext uri="{28A0092B-C50C-407E-A947-70E740481C1C}">
                    <a14:useLocalDpi xmlns:a14="http://schemas.microsoft.com/office/drawing/2010/main" val="0"/>
                  </a:ext>
                </a:extLst>
              </a:blip>
              <a:srcRect b="5392"/>
              <a:stretch>
                <a:fillRect/>
              </a:stretch>
            </p:blipFill>
            <p:spPr bwMode="auto">
              <a:xfrm>
                <a:off x="922337" y="3143250"/>
                <a:ext cx="7299325" cy="245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1096581" y="4638246"/>
                <a:ext cx="2913419" cy="525062"/>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grpSp>
        <p:sp>
          <p:nvSpPr>
            <p:cNvPr id="15369" name="Rectangle 22"/>
            <p:cNvSpPr>
              <a:spLocks noChangeArrowheads="1"/>
            </p:cNvSpPr>
            <p:nvPr/>
          </p:nvSpPr>
          <p:spPr bwMode="auto">
            <a:xfrm>
              <a:off x="4248150" y="5057775"/>
              <a:ext cx="1847850" cy="2095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8" name="Straight Arrow Connector 17"/>
            <p:cNvCxnSpPr/>
            <p:nvPr/>
          </p:nvCxnSpPr>
          <p:spPr bwMode="auto">
            <a:xfrm>
              <a:off x="4248428" y="5162550"/>
              <a:ext cx="1847722" cy="9525"/>
            </a:xfrm>
            <a:prstGeom prst="straightConnector1">
              <a:avLst/>
            </a:prstGeom>
            <a:solidFill>
              <a:schemeClr val="accent1"/>
            </a:solidFill>
            <a:ln w="19050" cap="flat" cmpd="sng" algn="ctr">
              <a:solidFill>
                <a:schemeClr val="accent3">
                  <a:lumMod val="60000"/>
                  <a:lumOff val="40000"/>
                </a:schemeClr>
              </a:solidFill>
              <a:prstDash val="dash"/>
              <a:round/>
              <a:headEnd type="none" w="med" len="med"/>
              <a:tailEnd type="arrow"/>
            </a:ln>
            <a:effectLst/>
          </p:spPr>
        </p:cxnSp>
        <p:sp>
          <p:nvSpPr>
            <p:cNvPr id="15371" name="Rectangle 23"/>
            <p:cNvSpPr>
              <a:spLocks noChangeArrowheads="1"/>
            </p:cNvSpPr>
            <p:nvPr/>
          </p:nvSpPr>
          <p:spPr bwMode="auto">
            <a:xfrm>
              <a:off x="4238625" y="5772150"/>
              <a:ext cx="1847850" cy="2095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cxnSp>
          <p:nvCxnSpPr>
            <p:cNvPr id="15372" name="Straight Arrow Connector 18"/>
            <p:cNvCxnSpPr>
              <a:cxnSpLocks noChangeShapeType="1"/>
            </p:cNvCxnSpPr>
            <p:nvPr/>
          </p:nvCxnSpPr>
          <p:spPr bwMode="auto">
            <a:xfrm>
              <a:off x="4238625" y="5895975"/>
              <a:ext cx="1847850" cy="952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15373" name="TextBox 29"/>
            <p:cNvSpPr txBox="1">
              <a:spLocks noChangeArrowheads="1"/>
            </p:cNvSpPr>
            <p:nvPr/>
          </p:nvSpPr>
          <p:spPr bwMode="auto">
            <a:xfrm>
              <a:off x="4265391" y="5505450"/>
              <a:ext cx="1851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Actual data path</a:t>
              </a:r>
            </a:p>
          </p:txBody>
        </p:sp>
        <p:sp>
          <p:nvSpPr>
            <p:cNvPr id="15374" name="TextBox 30"/>
            <p:cNvSpPr txBox="1">
              <a:spLocks noChangeArrowheads="1"/>
            </p:cNvSpPr>
            <p:nvPr/>
          </p:nvSpPr>
          <p:spPr bwMode="auto">
            <a:xfrm>
              <a:off x="4251538" y="4810125"/>
              <a:ext cx="1860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Virtual data path</a:t>
              </a:r>
            </a:p>
          </p:txBody>
        </p:sp>
        <p:cxnSp>
          <p:nvCxnSpPr>
            <p:cNvPr id="15375" name="Straight Connector 32"/>
            <p:cNvCxnSpPr>
              <a:cxnSpLocks noChangeShapeType="1"/>
            </p:cNvCxnSpPr>
            <p:nvPr/>
          </p:nvCxnSpPr>
          <p:spPr bwMode="auto">
            <a:xfrm rot="10800000">
              <a:off x="885825" y="4019550"/>
              <a:ext cx="7353302"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15376" name="Straight Connector 33"/>
            <p:cNvCxnSpPr>
              <a:cxnSpLocks noChangeShapeType="1"/>
            </p:cNvCxnSpPr>
            <p:nvPr/>
          </p:nvCxnSpPr>
          <p:spPr bwMode="auto">
            <a:xfrm rot="10800000">
              <a:off x="895350" y="5362575"/>
              <a:ext cx="7315202"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15377" name="TextBox 34"/>
            <p:cNvSpPr txBox="1">
              <a:spLocks noChangeArrowheads="1"/>
            </p:cNvSpPr>
            <p:nvPr/>
          </p:nvSpPr>
          <p:spPr bwMode="auto">
            <a:xfrm>
              <a:off x="884809" y="3387209"/>
              <a:ext cx="1031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Network</a:t>
              </a:r>
            </a:p>
          </p:txBody>
        </p:sp>
        <p:sp>
          <p:nvSpPr>
            <p:cNvPr id="15378" name="TextBox 35"/>
            <p:cNvSpPr txBox="1">
              <a:spLocks noChangeArrowheads="1"/>
            </p:cNvSpPr>
            <p:nvPr/>
          </p:nvSpPr>
          <p:spPr bwMode="auto">
            <a:xfrm>
              <a:off x="1039257" y="4425434"/>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Link</a:t>
              </a:r>
            </a:p>
          </p:txBody>
        </p:sp>
        <p:sp>
          <p:nvSpPr>
            <p:cNvPr id="15379" name="TextBox 36"/>
            <p:cNvSpPr txBox="1">
              <a:spLocks noChangeArrowheads="1"/>
            </p:cNvSpPr>
            <p:nvPr/>
          </p:nvSpPr>
          <p:spPr bwMode="auto">
            <a:xfrm>
              <a:off x="868874" y="5520809"/>
              <a:ext cx="1043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Physical</a:t>
              </a:r>
            </a:p>
          </p:txBody>
        </p:sp>
      </p:grpSp>
      <p:sp>
        <p:nvSpPr>
          <p:cNvPr id="15366" name="矩形 1"/>
          <p:cNvSpPr>
            <a:spLocks noChangeArrowheads="1"/>
          </p:cNvSpPr>
          <p:nvPr/>
        </p:nvSpPr>
        <p:spPr bwMode="auto">
          <a:xfrm>
            <a:off x="1847504" y="5384276"/>
            <a:ext cx="83860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000" dirty="0">
                <a:solidFill>
                  <a:srgbClr val="0000FF"/>
                </a:solidFill>
                <a:ea typeface="宋体" panose="02010600030101010101" pitchFamily="2" charset="-122"/>
              </a:rPr>
              <a:t>Reason for encapsulation and </a:t>
            </a:r>
            <a:r>
              <a:rPr lang="en-US" altLang="zh-CN" sz="2000" dirty="0" err="1">
                <a:solidFill>
                  <a:srgbClr val="0000FF"/>
                </a:solidFill>
                <a:ea typeface="宋体" panose="02010600030101010101" pitchFamily="2" charset="-122"/>
              </a:rPr>
              <a:t>decapsulation</a:t>
            </a:r>
            <a:r>
              <a:rPr lang="en-US" altLang="zh-CN" sz="2000" dirty="0">
                <a:solidFill>
                  <a:srgbClr val="0000FF"/>
                </a:solidFill>
                <a:ea typeface="宋体" panose="02010600030101010101" pitchFamily="2" charset="-122"/>
              </a:rPr>
              <a:t>:</a:t>
            </a:r>
          </a:p>
          <a:p>
            <a:r>
              <a:rPr lang="en-US" altLang="zh-CN" sz="2000" dirty="0">
                <a:solidFill>
                  <a:srgbClr val="0000FF"/>
                </a:solidFill>
                <a:ea typeface="宋体" panose="02010600030101010101" pitchFamily="2" charset="-122"/>
              </a:rPr>
              <a:t>- the link-layer addresses are normally different</a:t>
            </a:r>
          </a:p>
          <a:p>
            <a:r>
              <a:rPr lang="en-US" altLang="zh-CN" sz="2000" dirty="0">
                <a:solidFill>
                  <a:srgbClr val="0000FF"/>
                </a:solidFill>
                <a:ea typeface="宋体" panose="02010600030101010101" pitchFamily="2" charset="-122"/>
              </a:rPr>
              <a:t>- each link may be using a different protocol with a different frame format.</a:t>
            </a:r>
          </a:p>
        </p:txBody>
      </p:sp>
      <p:sp>
        <p:nvSpPr>
          <p:cNvPr id="2" name="矩形 1">
            <a:extLst>
              <a:ext uri="{FF2B5EF4-FFF2-40B4-BE49-F238E27FC236}">
                <a16:creationId xmlns:a16="http://schemas.microsoft.com/office/drawing/2014/main" id="{2F328E9F-9746-4ACA-AC23-BF163BF027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41990" name="TextBox 12"/>
          <p:cNvSpPr txBox="1">
            <a:spLocks noChangeArrowheads="1"/>
          </p:cNvSpPr>
          <p:nvPr/>
        </p:nvSpPr>
        <p:spPr bwMode="auto">
          <a:xfrm>
            <a:off x="788122" y="2416468"/>
            <a:ext cx="250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a frame with new data then deliver it</a:t>
            </a:r>
          </a:p>
        </p:txBody>
      </p:sp>
      <p:sp>
        <p:nvSpPr>
          <p:cNvPr id="41995" name="TextBox 18"/>
          <p:cNvSpPr txBox="1">
            <a:spLocks noChangeArrowheads="1"/>
          </p:cNvSpPr>
          <p:nvPr/>
        </p:nvSpPr>
        <p:spPr bwMode="auto">
          <a:xfrm>
            <a:off x="769071" y="1414573"/>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frame or timeout</a:t>
            </a:r>
          </a:p>
        </p:txBody>
      </p:sp>
      <p:sp>
        <p:nvSpPr>
          <p:cNvPr id="41997" name="TextBox 20"/>
          <p:cNvSpPr txBox="1">
            <a:spLocks noChangeArrowheads="1"/>
          </p:cNvSpPr>
          <p:nvPr/>
        </p:nvSpPr>
        <p:spPr bwMode="auto">
          <a:xfrm>
            <a:off x="711921" y="4350044"/>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(Otherwise it was a timeout)</a:t>
            </a:r>
          </a:p>
        </p:txBody>
      </p:sp>
      <p:sp>
        <p:nvSpPr>
          <p:cNvPr id="41998" name="TextBox 22"/>
          <p:cNvSpPr txBox="1">
            <a:spLocks noChangeArrowheads="1"/>
          </p:cNvSpPr>
          <p:nvPr/>
        </p:nvSpPr>
        <p:spPr bwMode="auto">
          <a:xfrm>
            <a:off x="759547" y="3426785"/>
            <a:ext cx="2676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an ack for last send then prepare for next data frame</a:t>
            </a:r>
          </a:p>
        </p:txBody>
      </p:sp>
      <p:sp>
        <p:nvSpPr>
          <p:cNvPr id="42001" name="TextBox 25"/>
          <p:cNvSpPr txBox="1">
            <a:spLocks noChangeArrowheads="1"/>
          </p:cNvSpPr>
          <p:nvPr/>
        </p:nvSpPr>
        <p:spPr bwMode="auto">
          <a:xfrm>
            <a:off x="769071" y="5069298"/>
            <a:ext cx="2571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Send next data frame or retransmit old one;  ack the last data we received</a:t>
            </a:r>
          </a:p>
        </p:txBody>
      </p:sp>
      <p:sp>
        <p:nvSpPr>
          <p:cNvPr id="2" name="矩形 1">
            <a:extLst>
              <a:ext uri="{FF2B5EF4-FFF2-40B4-BE49-F238E27FC236}">
                <a16:creationId xmlns:a16="http://schemas.microsoft.com/office/drawing/2014/main" id="{22BA4F35-2A2A-4823-BEDA-5079BC54BB0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One-Bit Sliding Window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4" descr="3-14">
            <a:extLst>
              <a:ext uri="{FF2B5EF4-FFF2-40B4-BE49-F238E27FC236}">
                <a16:creationId xmlns:a16="http://schemas.microsoft.com/office/drawing/2014/main" id="{AFD8C138-4BC2-432F-9334-C28262FB4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7357"/>
          <a:stretch>
            <a:fillRect/>
          </a:stretch>
        </p:blipFill>
        <p:spPr bwMode="auto">
          <a:xfrm>
            <a:off x="3522905" y="1228020"/>
            <a:ext cx="7974012"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 Brace 14"/>
          <p:cNvSpPr/>
          <p:nvPr/>
        </p:nvSpPr>
        <p:spPr bwMode="auto">
          <a:xfrm>
            <a:off x="3737328" y="2378368"/>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6" name="Straight Connector 15"/>
          <p:cNvCxnSpPr>
            <a:endCxn id="15" idx="1"/>
          </p:cNvCxnSpPr>
          <p:nvPr/>
        </p:nvCxnSpPr>
        <p:spPr bwMode="auto">
          <a:xfrm>
            <a:off x="3356327" y="2702218"/>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17" name="Left Brace 16"/>
          <p:cNvSpPr/>
          <p:nvPr/>
        </p:nvSpPr>
        <p:spPr bwMode="auto">
          <a:xfrm>
            <a:off x="3727803" y="5335998"/>
            <a:ext cx="180975" cy="31432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8" name="Straight Connector 17"/>
          <p:cNvCxnSpPr/>
          <p:nvPr/>
        </p:nvCxnSpPr>
        <p:spPr bwMode="auto">
          <a:xfrm>
            <a:off x="3337277" y="5497922"/>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cxnSp>
        <p:nvCxnSpPr>
          <p:cNvPr id="20" name="Straight Arrow Connector 19"/>
          <p:cNvCxnSpPr/>
          <p:nvPr/>
        </p:nvCxnSpPr>
        <p:spPr bwMode="auto">
          <a:xfrm>
            <a:off x="3375377" y="1595548"/>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24" name="Left Brace 23"/>
          <p:cNvSpPr/>
          <p:nvPr/>
        </p:nvSpPr>
        <p:spPr bwMode="auto">
          <a:xfrm>
            <a:off x="3746853" y="3369635"/>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25" name="Straight Connector 24"/>
          <p:cNvCxnSpPr>
            <a:endCxn id="24" idx="1"/>
          </p:cNvCxnSpPr>
          <p:nvPr/>
        </p:nvCxnSpPr>
        <p:spPr bwMode="auto">
          <a:xfrm>
            <a:off x="3365852" y="369348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Tree>
    <p:extLst>
      <p:ext uri="{BB962C8B-B14F-4D97-AF65-F5344CB8AC3E}">
        <p14:creationId xmlns:p14="http://schemas.microsoft.com/office/powerpoint/2010/main" val="3437338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902185" y="944762"/>
            <a:ext cx="10515600" cy="1176625"/>
          </a:xfrm>
        </p:spPr>
        <p:txBody>
          <a:bodyPr>
            <a:normAutofit fontScale="92500" lnSpcReduction="10000"/>
          </a:bodyPr>
          <a:lstStyle/>
          <a:p>
            <a:pPr>
              <a:lnSpc>
                <a:spcPct val="100000"/>
              </a:lnSpc>
            </a:pPr>
            <a:r>
              <a:rPr lang="en-US" altLang="zh-CN" dirty="0">
                <a:ea typeface="宋体" panose="02010600030101010101" pitchFamily="2" charset="-122"/>
              </a:rPr>
              <a:t>Two scenarios show subtle interactions exist in p4:</a:t>
            </a:r>
          </a:p>
          <a:p>
            <a:pPr marL="628650" lvl="2" indent="-285750">
              <a:lnSpc>
                <a:spcPct val="100000"/>
              </a:lnSpc>
            </a:pPr>
            <a:r>
              <a:rPr lang="en-US" altLang="zh-CN" sz="2400" dirty="0">
                <a:ea typeface="宋体" panose="02010600030101010101" pitchFamily="2" charset="-122"/>
              </a:rPr>
              <a:t>Simultaneous start [right] causes correct but slow operation compared to normal [left] due to duplicate transmissions.</a:t>
            </a:r>
          </a:p>
          <a:p>
            <a:pPr marL="628650" lvl="2" indent="-285750">
              <a:lnSpc>
                <a:spcPct val="100000"/>
              </a:lnSpc>
              <a:buNone/>
            </a:pP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9C76A892-5D5F-4206-86F4-AB3BD9BA09C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One-Bit Sliding Window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4" descr="3-15">
            <a:extLst>
              <a:ext uri="{FF2B5EF4-FFF2-40B4-BE49-F238E27FC236}">
                <a16:creationId xmlns:a16="http://schemas.microsoft.com/office/drawing/2014/main" id="{22657AE7-EEE5-4CFB-A046-E5F656176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659" y="2341263"/>
            <a:ext cx="7230360" cy="346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AFE0E7BA-FDEF-446F-9913-6E76C855B4E1}"/>
              </a:ext>
            </a:extLst>
          </p:cNvPr>
          <p:cNvSpPr txBox="1">
            <a:spLocks noChangeArrowheads="1"/>
          </p:cNvSpPr>
          <p:nvPr/>
        </p:nvSpPr>
        <p:spPr bwMode="auto">
          <a:xfrm>
            <a:off x="1202124" y="5876397"/>
            <a:ext cx="9915722" cy="828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a:solidFill>
                  <a:schemeClr val="tx1"/>
                </a:solidFill>
                <a:latin typeface="+mn-lt"/>
              </a:defRPr>
            </a:lvl2pPr>
            <a:lvl3pPr marL="1371600" indent="-457200" algn="l" rtl="0" eaLnBrk="0" fontAlgn="base" hangingPunct="0">
              <a:spcBef>
                <a:spcPct val="20000"/>
              </a:spcBef>
              <a:spcAft>
                <a:spcPct val="0"/>
              </a:spcAft>
              <a:buClr>
                <a:schemeClr val="accent2"/>
              </a:buClr>
              <a:buChar char="•"/>
              <a:defRPr sz="2400">
                <a:solidFill>
                  <a:schemeClr val="tx1"/>
                </a:solidFill>
                <a:latin typeface="+mn-lt"/>
              </a:defRPr>
            </a:lvl3pPr>
            <a:lvl4pPr marL="1752600" indent="-381000" algn="l" rtl="0" eaLnBrk="0" fontAlgn="base" hangingPunct="0">
              <a:spcBef>
                <a:spcPct val="20000"/>
              </a:spcBef>
              <a:spcAft>
                <a:spcPct val="0"/>
              </a:spcAft>
              <a:buClr>
                <a:schemeClr val="accent2"/>
              </a:buClr>
              <a:buChar char="–"/>
              <a:defRPr sz="2000">
                <a:solidFill>
                  <a:schemeClr val="tx1"/>
                </a:solidFill>
                <a:latin typeface="+mn-lt"/>
              </a:defRPr>
            </a:lvl4pPr>
            <a:lvl5pPr marL="2209800" indent="-381000" algn="l" rtl="0" eaLnBrk="0" fontAlgn="base" hangingPunct="0">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3333CC"/>
              </a:buClr>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a:ea typeface="宋体" charset="-122"/>
                <a:cs typeface="+mn-cs"/>
              </a:rPr>
              <a:t>Two scenarios for protocol 4. </a:t>
            </a:r>
            <a:r>
              <a:rPr kumimoji="0" lang="en-US" altLang="zh-CN" sz="1800" b="0" i="0" u="none" strike="noStrike" kern="0" cap="none" spc="0" normalizeH="0" baseline="0" noProof="0" dirty="0">
                <a:ln>
                  <a:noFill/>
                </a:ln>
                <a:solidFill>
                  <a:srgbClr val="3333CC"/>
                </a:solidFill>
                <a:effectLst/>
                <a:uLnTx/>
                <a:uFillTx/>
                <a:latin typeface="Times New Roman"/>
                <a:ea typeface="宋体" charset="-122"/>
                <a:cs typeface="+mn-cs"/>
              </a:rPr>
              <a:t>(a)</a:t>
            </a:r>
            <a:r>
              <a:rPr kumimoji="0" lang="en-US" altLang="zh-CN" sz="1800" b="0" i="0" u="none" strike="noStrike" kern="0" cap="none" spc="0" normalizeH="0" baseline="0" noProof="0" dirty="0">
                <a:ln>
                  <a:noFill/>
                </a:ln>
                <a:solidFill>
                  <a:srgbClr val="000000"/>
                </a:solidFill>
                <a:effectLst/>
                <a:uLnTx/>
                <a:uFillTx/>
                <a:latin typeface="Times New Roman"/>
                <a:ea typeface="宋体" charset="-122"/>
                <a:cs typeface="+mn-cs"/>
              </a:rPr>
              <a:t> Normal case. </a:t>
            </a:r>
            <a:r>
              <a:rPr kumimoji="0" lang="en-US" altLang="zh-CN" sz="1800" b="0" i="0" u="none" strike="noStrike" kern="0" cap="none" spc="0" normalizeH="0" baseline="0" noProof="0" dirty="0">
                <a:ln>
                  <a:noFill/>
                </a:ln>
                <a:solidFill>
                  <a:srgbClr val="3333CC"/>
                </a:solidFill>
                <a:effectLst/>
                <a:uLnTx/>
                <a:uFillTx/>
                <a:latin typeface="Times New Roman"/>
                <a:ea typeface="宋体" charset="-122"/>
                <a:cs typeface="+mn-cs"/>
              </a:rPr>
              <a:t>(b)</a:t>
            </a:r>
            <a:r>
              <a:rPr kumimoji="0" lang="en-US" altLang="zh-CN" sz="1800" b="0" i="0" u="none" strike="noStrike" kern="0" cap="none" spc="0" normalizeH="0" baseline="0" noProof="0" dirty="0">
                <a:ln>
                  <a:noFill/>
                </a:ln>
                <a:solidFill>
                  <a:srgbClr val="000000"/>
                </a:solidFill>
                <a:effectLst/>
                <a:uLnTx/>
                <a:uFillTx/>
                <a:latin typeface="Times New Roman"/>
                <a:ea typeface="宋体" charset="-122"/>
                <a:cs typeface="+mn-cs"/>
              </a:rPr>
              <a:t> Abnormal case.  </a:t>
            </a:r>
          </a:p>
          <a:p>
            <a:pPr marL="0" marR="0" lvl="0" indent="0" algn="l" defTabSz="914400" rtl="0" eaLnBrk="1" fontAlgn="base" latinLnBrk="0" hangingPunct="1">
              <a:lnSpc>
                <a:spcPct val="100000"/>
              </a:lnSpc>
              <a:spcBef>
                <a:spcPct val="20000"/>
              </a:spcBef>
              <a:spcAft>
                <a:spcPct val="0"/>
              </a:spcAft>
              <a:buClr>
                <a:srgbClr val="3333CC"/>
              </a:buClr>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a:ea typeface="宋体" charset="-122"/>
                <a:cs typeface="+mn-cs"/>
              </a:rPr>
              <a:t>The notation is (seq, ack, packet number).  An asterisk indicates where a network layer accepts a packet.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085EF3B2-8B93-4599-8A9B-57BDC0B45CE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FFF6AF13-4FC7-496A-92F2-5080B34F2D1A}"/>
              </a:ext>
            </a:extLst>
          </p:cNvPr>
          <p:cNvSpPr txBox="1">
            <a:spLocks noChangeArrowheads="1"/>
          </p:cNvSpPr>
          <p:nvPr/>
        </p:nvSpPr>
        <p:spPr>
          <a:xfrm>
            <a:off x="2894734" y="1881619"/>
            <a:ext cx="5137439" cy="2622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200"/>
              </a:spcBef>
            </a:pPr>
            <a:r>
              <a:rPr lang="en-US" altLang="zh-CN" dirty="0">
                <a:ea typeface="宋体" panose="02010600030101010101" pitchFamily="2" charset="-122"/>
              </a:rPr>
              <a:t>Sliding Window concept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One-bit Sliding Window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b="1" dirty="0">
                <a:ea typeface="宋体" panose="02010600030101010101" pitchFamily="2" charset="-122"/>
              </a:rPr>
              <a:t>Go-Back-N </a:t>
            </a:r>
            <a:r>
              <a:rPr lang="en-US" altLang="zh-CN" b="1" dirty="0">
                <a:solidFill>
                  <a:srgbClr val="0000FF"/>
                </a:solidFill>
                <a:ea typeface="宋体" panose="02010600030101010101" pitchFamily="2" charset="-122"/>
              </a:rPr>
              <a:t>»</a:t>
            </a:r>
            <a:endParaRPr lang="en-US" altLang="zh-CN" b="1"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Selective Repeat </a:t>
            </a:r>
            <a:r>
              <a:rPr lang="en-US" altLang="zh-CN" dirty="0">
                <a:solidFill>
                  <a:srgbClr val="0000FF"/>
                </a:solidFill>
                <a:ea typeface="宋体" panose="02010600030101010101" pitchFamily="2" charset="-122"/>
              </a:rPr>
              <a:t>»</a:t>
            </a:r>
          </a:p>
          <a:p>
            <a:pPr lvl="2">
              <a:lnSpc>
                <a:spcPct val="100000"/>
              </a:lnSpc>
              <a:spcBef>
                <a:spcPts val="1200"/>
              </a:spcBef>
              <a:buFont typeface="Arial" panose="020B0604020202020204" pitchFamily="34" charset="0"/>
              <a:buNone/>
            </a:pP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45060" name="Content Placeholder 2"/>
          <p:cNvSpPr>
            <a:spLocks noGrp="1"/>
          </p:cNvSpPr>
          <p:nvPr>
            <p:ph idx="1"/>
          </p:nvPr>
        </p:nvSpPr>
        <p:spPr>
          <a:xfrm>
            <a:off x="699281" y="1025593"/>
            <a:ext cx="10921408" cy="2624138"/>
          </a:xfrm>
        </p:spPr>
        <p:txBody>
          <a:bodyPr>
            <a:normAutofit fontScale="92500" lnSpcReduction="20000"/>
          </a:bodyPr>
          <a:lstStyle/>
          <a:p>
            <a:pPr>
              <a:lnSpc>
                <a:spcPct val="100000"/>
              </a:lnSpc>
            </a:pPr>
            <a:r>
              <a:rPr lang="en-US" altLang="zh-CN" dirty="0">
                <a:ea typeface="宋体" panose="02010600030101010101" pitchFamily="2" charset="-122"/>
              </a:rPr>
              <a:t>Receiver only accepts/acks frames that arrive in order:</a:t>
            </a:r>
          </a:p>
          <a:p>
            <a:pPr lvl="1">
              <a:lnSpc>
                <a:spcPct val="100000"/>
              </a:lnSpc>
            </a:pPr>
            <a:r>
              <a:rPr lang="en-US" altLang="zh-CN" dirty="0">
                <a:ea typeface="宋体" panose="02010600030101010101" pitchFamily="2" charset="-122"/>
              </a:rPr>
              <a:t>Discards frames that follow a missing/errored frame</a:t>
            </a:r>
          </a:p>
          <a:p>
            <a:pPr lvl="1">
              <a:lnSpc>
                <a:spcPct val="100000"/>
              </a:lnSpc>
            </a:pPr>
            <a:r>
              <a:rPr lang="en-US" altLang="zh-CN" dirty="0">
                <a:ea typeface="宋体" panose="02010600030101010101" pitchFamily="2" charset="-122"/>
              </a:rPr>
              <a:t>Sender times out and resends all outstanding frames</a:t>
            </a:r>
          </a:p>
          <a:p>
            <a:pPr lvl="1">
              <a:lnSpc>
                <a:spcPct val="100000"/>
              </a:lnSpc>
            </a:pPr>
            <a:r>
              <a:rPr lang="en-US" altLang="zh-CN" dirty="0">
                <a:ea typeface="宋体" panose="02010600030101010101" pitchFamily="2" charset="-122"/>
              </a:rPr>
              <a:t>Receiver’s window size is always 1. Ack for frame n means n - 1, n - 2, and so on are also acknowledged. </a:t>
            </a:r>
          </a:p>
          <a:p>
            <a:pPr lvl="1">
              <a:lnSpc>
                <a:spcPct val="100000"/>
              </a:lnSpc>
            </a:pPr>
            <a:r>
              <a:rPr lang="en-US" altLang="zh-CN" dirty="0">
                <a:ea typeface="宋体" panose="02010600030101010101" pitchFamily="2" charset="-122"/>
              </a:rPr>
              <a:t>Piggyback</a:t>
            </a:r>
          </a:p>
          <a:p>
            <a:pPr>
              <a:lnSpc>
                <a:spcPct val="100000"/>
              </a:lnSpc>
            </a:pPr>
            <a:r>
              <a:rPr lang="en-US" altLang="zh-CN" dirty="0">
                <a:ea typeface="宋体" panose="02010600030101010101" pitchFamily="2" charset="-122"/>
              </a:rPr>
              <a:t>This approach can waste a lot of bandwidth if the error rate is high.</a:t>
            </a:r>
          </a:p>
        </p:txBody>
      </p:sp>
      <p:pic>
        <p:nvPicPr>
          <p:cNvPr id="45061" name="Picture 2"/>
          <p:cNvPicPr>
            <a:picLocks noChangeAspect="1" noChangeArrowheads="1"/>
          </p:cNvPicPr>
          <p:nvPr/>
        </p:nvPicPr>
        <p:blipFill>
          <a:blip r:embed="rId2">
            <a:extLst>
              <a:ext uri="{28A0092B-C50C-407E-A947-70E740481C1C}">
                <a14:useLocalDpi xmlns:a14="http://schemas.microsoft.com/office/drawing/2010/main" val="0"/>
              </a:ext>
            </a:extLst>
          </a:blip>
          <a:srcRect t="3767" b="12173"/>
          <a:stretch>
            <a:fillRect/>
          </a:stretch>
        </p:blipFill>
        <p:spPr bwMode="auto">
          <a:xfrm>
            <a:off x="1936381" y="3957768"/>
            <a:ext cx="77597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8A62227-8880-4F54-918E-F6A7FA725A0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Go-Back-N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5"/>
          <p:cNvSpPr>
            <a:spLocks noGrp="1"/>
          </p:cNvSpPr>
          <p:nvPr>
            <p:ph idx="1"/>
          </p:nvPr>
        </p:nvSpPr>
        <p:spPr>
          <a:xfrm>
            <a:off x="399148" y="987492"/>
            <a:ext cx="11716652" cy="5407992"/>
          </a:xfrm>
        </p:spPr>
        <p:txBody>
          <a:bodyPr>
            <a:normAutofit fontScale="92500" lnSpcReduction="10000"/>
          </a:bodyPr>
          <a:lstStyle/>
          <a:p>
            <a:pPr>
              <a:lnSpc>
                <a:spcPct val="100000"/>
              </a:lnSpc>
              <a:spcBef>
                <a:spcPts val="1200"/>
              </a:spcBef>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size of the </a:t>
            </a:r>
            <a:r>
              <a:rPr lang="en-US" altLang="zh-CN"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sending</a:t>
            </a:r>
            <a:r>
              <a:rPr lang="en-US" altLang="zh-CN" dirty="0">
                <a:latin typeface="Times New Roman" panose="02020603050405020304" pitchFamily="18" charset="0"/>
                <a:ea typeface="宋体" panose="02010600030101010101" pitchFamily="2" charset="-122"/>
                <a:cs typeface="Times New Roman" panose="02020603050405020304" pitchFamily="18" charset="0"/>
              </a:rPr>
              <a:t> window must be </a:t>
            </a:r>
            <a:r>
              <a:rPr lang="en-US" altLang="zh-CN" sz="2800" dirty="0">
                <a:latin typeface="Times New Roman" panose="02020603050405020304" pitchFamily="18" charset="0"/>
                <a:ea typeface="宋体" charset="-122"/>
                <a:cs typeface="Times New Roman" panose="02020603050405020304" pitchFamily="18" charset="0"/>
              </a:rPr>
              <a:t>&lt; </a:t>
            </a:r>
            <a:r>
              <a:rPr lang="en-US" altLang="zh-CN" dirty="0">
                <a:latin typeface="Times New Roman" panose="02020603050405020304" pitchFamily="18" charset="0"/>
                <a:ea typeface="宋体" charset="-122"/>
                <a:cs typeface="Times New Roman" panose="02020603050405020304" pitchFamily="18" charset="0"/>
              </a:rPr>
              <a:t>MAX_SEQ </a:t>
            </a:r>
            <a:r>
              <a:rPr lang="en-US" altLang="zh-CN" sz="2800" dirty="0">
                <a:latin typeface="Times New Roman" panose="02020603050405020304" pitchFamily="18" charset="0"/>
                <a:ea typeface="宋体" charset="-122"/>
                <a:cs typeface="Times New Roman" panose="02020603050405020304" pitchFamily="18" charset="0"/>
              </a:rPr>
              <a:t>+1 or &lt;=</a:t>
            </a:r>
            <a:r>
              <a:rPr lang="en-US" altLang="zh-CN" dirty="0">
                <a:latin typeface="Times New Roman" panose="02020603050405020304" pitchFamily="18" charset="0"/>
                <a:ea typeface="宋体" charset="-122"/>
                <a:cs typeface="Times New Roman" panose="02020603050405020304" pitchFamily="18" charset="0"/>
              </a:rPr>
              <a:t> MAX_SEQ (</a:t>
            </a:r>
            <a:r>
              <a:rPr lang="en-US" altLang="zh-CN" b="1" dirty="0">
                <a:solidFill>
                  <a:srgbClr val="0000FF"/>
                </a:solidFill>
                <a:ea typeface="宋体" panose="02010600030101010101" pitchFamily="2" charset="-122"/>
              </a:rPr>
              <a:t>2</a:t>
            </a:r>
            <a:r>
              <a:rPr lang="en-US" altLang="zh-CN" b="1" baseline="30000" dirty="0">
                <a:solidFill>
                  <a:srgbClr val="0000FF"/>
                </a:solidFill>
                <a:ea typeface="宋体" panose="02010600030101010101" pitchFamily="2" charset="-122"/>
              </a:rPr>
              <a:t>m</a:t>
            </a:r>
            <a:r>
              <a:rPr lang="en-US" altLang="zh-CN" b="1" dirty="0">
                <a:solidFill>
                  <a:srgbClr val="0000FF"/>
                </a:solidFill>
                <a:ea typeface="宋体" panose="02010600030101010101" pitchFamily="2" charset="-122"/>
              </a:rPr>
              <a:t>-1</a:t>
            </a:r>
            <a:r>
              <a:rPr lang="en-US" altLang="zh-CN" dirty="0">
                <a:latin typeface="Times New Roman" panose="02020603050405020304" pitchFamily="18" charset="0"/>
                <a:ea typeface="宋体"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pPr lvl="1">
              <a:lnSpc>
                <a:spcPct val="100000"/>
              </a:lnSpc>
              <a:spcBef>
                <a:spcPts val="1200"/>
              </a:spcBef>
            </a:pPr>
            <a:r>
              <a:rPr lang="en-US" altLang="zh-CN" sz="2400" dirty="0">
                <a:latin typeface="Times New Roman" panose="02020603050405020304" pitchFamily="18" charset="0"/>
                <a:ea typeface="宋体" charset="-122"/>
                <a:cs typeface="Times New Roman" panose="02020603050405020304" pitchFamily="18" charset="0"/>
              </a:rPr>
              <a:t>Packet seq. number: (0, 1, …, </a:t>
            </a:r>
            <a:r>
              <a:rPr lang="en-US" altLang="zh-CN" dirty="0">
                <a:latin typeface="Times New Roman" panose="02020603050405020304" pitchFamily="18" charset="0"/>
                <a:ea typeface="宋体" charset="-122"/>
                <a:cs typeface="Times New Roman" panose="02020603050405020304" pitchFamily="18" charset="0"/>
              </a:rPr>
              <a:t>MAX_SEQ</a:t>
            </a:r>
            <a:r>
              <a:rPr lang="en-US" altLang="zh-CN" sz="2400" dirty="0">
                <a:latin typeface="Times New Roman" panose="02020603050405020304" pitchFamily="18" charset="0"/>
                <a:ea typeface="宋体" charset="-122"/>
                <a:cs typeface="Times New Roman" panose="02020603050405020304" pitchFamily="18" charset="0"/>
              </a:rPr>
              <a:t>). There are </a:t>
            </a:r>
            <a:r>
              <a:rPr lang="en-US" altLang="zh-CN" dirty="0">
                <a:latin typeface="Times New Roman" panose="02020603050405020304" pitchFamily="18" charset="0"/>
                <a:ea typeface="宋体" charset="-122"/>
                <a:cs typeface="Times New Roman" panose="02020603050405020304" pitchFamily="18" charset="0"/>
              </a:rPr>
              <a:t>MAX_SEQ </a:t>
            </a:r>
            <a:r>
              <a:rPr lang="en-US" altLang="zh-CN" sz="2400" dirty="0">
                <a:latin typeface="Times New Roman" panose="02020603050405020304" pitchFamily="18" charset="0"/>
                <a:ea typeface="宋体" charset="-122"/>
                <a:cs typeface="Times New Roman" panose="02020603050405020304" pitchFamily="18" charset="0"/>
              </a:rPr>
              <a:t>+1 distinct seq. numbers.</a:t>
            </a:r>
          </a:p>
          <a:p>
            <a:pPr>
              <a:lnSpc>
                <a:spcPct val="100000"/>
              </a:lnSpc>
              <a:spcBef>
                <a:spcPts val="1200"/>
              </a:spcBef>
            </a:pPr>
            <a:r>
              <a:rPr lang="en-US" altLang="zh-CN" dirty="0">
                <a:latin typeface="Times New Roman" panose="02020603050405020304" pitchFamily="18" charset="0"/>
                <a:ea typeface="宋体" charset="-122"/>
                <a:cs typeface="Times New Roman" panose="02020603050405020304" pitchFamily="18" charset="0"/>
              </a:rPr>
              <a:t>No more than MAX_SEQ unacknowledged frames outstanding at any time (i.e. the sender may transmit up to MAX_SEQ frames without waiting for an ACK), even though there are MAX_SEQ +1 </a:t>
            </a:r>
            <a:r>
              <a:rPr lang="en-US" altLang="zh-CN" sz="2800" dirty="0">
                <a:latin typeface="Times New Roman" panose="02020603050405020304" pitchFamily="18" charset="0"/>
                <a:ea typeface="宋体" charset="-122"/>
                <a:cs typeface="Times New Roman" panose="02020603050405020304" pitchFamily="18" charset="0"/>
              </a:rPr>
              <a:t>distinct seq. numbers. To see why, consider the scenario with </a:t>
            </a:r>
            <a:r>
              <a:rPr lang="en-US" altLang="zh-CN" dirty="0">
                <a:latin typeface="Times New Roman" panose="02020603050405020304" pitchFamily="18" charset="0"/>
                <a:ea typeface="宋体" charset="-122"/>
                <a:cs typeface="Times New Roman" panose="02020603050405020304" pitchFamily="18" charset="0"/>
              </a:rPr>
              <a:t>MAX_SEQ = 7</a:t>
            </a:r>
            <a:r>
              <a:rPr lang="en-US" altLang="zh-CN" sz="2800" dirty="0">
                <a:latin typeface="Times New Roman" panose="02020603050405020304" pitchFamily="18" charset="0"/>
                <a:ea typeface="宋体"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20000"/>
              </a:lnSpc>
              <a:spcBef>
                <a:spcPts val="0"/>
              </a:spcBef>
              <a:buFont typeface="+mj-ea"/>
              <a:buAutoNum type="circleNumDbPlain"/>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sender sends frames 0 through 7.</a:t>
            </a:r>
          </a:p>
          <a:p>
            <a:pPr marL="914400" lvl="1" indent="-457200">
              <a:lnSpc>
                <a:spcPct val="120000"/>
              </a:lnSpc>
              <a:spcBef>
                <a:spcPts val="0"/>
              </a:spcBef>
              <a:buFont typeface="+mj-ea"/>
              <a:buAutoNum type="circleNumDbPlain"/>
            </a:pPr>
            <a:r>
              <a:rPr lang="en-US" altLang="zh-CN" dirty="0">
                <a:latin typeface="Times New Roman" panose="02020603050405020304" pitchFamily="18" charset="0"/>
                <a:ea typeface="宋体" panose="02010600030101010101" pitchFamily="2" charset="-122"/>
                <a:cs typeface="Times New Roman" panose="02020603050405020304" pitchFamily="18" charset="0"/>
              </a:rPr>
              <a:t>A piggybacked acknowledgement for 7 comes back to the sender.</a:t>
            </a:r>
          </a:p>
          <a:p>
            <a:pPr marL="914400" lvl="1" indent="-457200">
              <a:lnSpc>
                <a:spcPct val="120000"/>
              </a:lnSpc>
              <a:spcBef>
                <a:spcPts val="0"/>
              </a:spcBef>
              <a:buFont typeface="+mj-ea"/>
              <a:buAutoNum type="circleNumDbPlain"/>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sender sends another eight frames, again with sequence numbers 0 through 7.</a:t>
            </a:r>
          </a:p>
          <a:p>
            <a:pPr marL="914400" lvl="1" indent="-457200">
              <a:lnSpc>
                <a:spcPct val="120000"/>
              </a:lnSpc>
              <a:spcBef>
                <a:spcPts val="0"/>
              </a:spcBef>
              <a:buFont typeface="+mj-ea"/>
              <a:buAutoNum type="circleNumDbPlain"/>
            </a:pPr>
            <a:r>
              <a:rPr lang="en-US" altLang="zh-CN" dirty="0">
                <a:latin typeface="Times New Roman" panose="02020603050405020304" pitchFamily="18" charset="0"/>
                <a:ea typeface="宋体" panose="02010600030101010101" pitchFamily="2" charset="-122"/>
                <a:cs typeface="Times New Roman" panose="02020603050405020304" pitchFamily="18" charset="0"/>
              </a:rPr>
              <a:t>Now another piggybacked acknowledgement for frame 7 comes in.</a:t>
            </a:r>
          </a:p>
          <a:p>
            <a:pPr marL="0" lvl="1" indent="0">
              <a:lnSpc>
                <a:spcPct val="100000"/>
              </a:lnSpc>
              <a:spcBef>
                <a:spcPts val="1200"/>
              </a:spcBef>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question is this: did all eight frames belonging to the second batch arrive successfully, or did all eight get lost? In both cases the receiver would be sending frame 7 as the acknowledgement. The sender has no way of telling. For this reason the maximum number of out-standing frames must be restricted to MAX SEQ.</a:t>
            </a:r>
          </a:p>
        </p:txBody>
      </p:sp>
      <p:sp>
        <p:nvSpPr>
          <p:cNvPr id="46084"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C7B9270C-E924-41DF-BC4B-57D7762A8D6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Go-Back-N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5"/>
          <p:cNvSpPr>
            <a:spLocks noGrp="1"/>
          </p:cNvSpPr>
          <p:nvPr>
            <p:ph idx="1"/>
          </p:nvPr>
        </p:nvSpPr>
        <p:spPr>
          <a:xfrm>
            <a:off x="1020726" y="1033463"/>
            <a:ext cx="10542181" cy="1738312"/>
          </a:xfrm>
        </p:spPr>
        <p:txBody>
          <a:bodyPr/>
          <a:lstStyle/>
          <a:p>
            <a:pPr>
              <a:buFontTx/>
              <a:buNone/>
            </a:pPr>
            <a:r>
              <a:rPr lang="en-US" altLang="zh-CN" dirty="0">
                <a:ea typeface="宋体" charset="-122"/>
              </a:rPr>
              <a:t>Tradeoff made for Go-Back-N:</a:t>
            </a:r>
          </a:p>
          <a:p>
            <a:pPr lvl="1"/>
            <a:r>
              <a:rPr lang="en-US" altLang="zh-CN" dirty="0">
                <a:ea typeface="宋体" charset="-122"/>
              </a:rPr>
              <a:t>Simple strategy for receiver; needs only 1 frame</a:t>
            </a:r>
          </a:p>
          <a:p>
            <a:pPr lvl="1"/>
            <a:r>
              <a:rPr lang="en-US" altLang="zh-CN" dirty="0">
                <a:ea typeface="宋体" charset="-122"/>
              </a:rPr>
              <a:t>Wastes link bandwidth for errors with large windows; entire window is retransmitted</a:t>
            </a:r>
          </a:p>
          <a:p>
            <a:pPr>
              <a:buFontTx/>
              <a:buNone/>
            </a:pPr>
            <a:endParaRPr lang="en-US" altLang="zh-CN" dirty="0">
              <a:ea typeface="宋体" charset="-122"/>
            </a:endParaRPr>
          </a:p>
        </p:txBody>
      </p:sp>
      <p:pic>
        <p:nvPicPr>
          <p:cNvPr id="757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911578"/>
            <a:ext cx="6320244" cy="367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10"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11"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115</a:t>
            </a:fld>
            <a:endParaRPr lang="en-US" altLang="zh-CN">
              <a:ea typeface="宋体" charset="-122"/>
            </a:endParaRPr>
          </a:p>
        </p:txBody>
      </p:sp>
      <p:sp>
        <p:nvSpPr>
          <p:cNvPr id="4" name="矩形 3">
            <a:extLst>
              <a:ext uri="{FF2B5EF4-FFF2-40B4-BE49-F238E27FC236}">
                <a16:creationId xmlns:a16="http://schemas.microsoft.com/office/drawing/2014/main" id="{A2D9617C-75B6-4BF5-8DA1-19B6FC8D5AE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Go-Back-N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5"/>
          <p:cNvSpPr>
            <a:spLocks noGrp="1"/>
          </p:cNvSpPr>
          <p:nvPr>
            <p:ph idx="1"/>
          </p:nvPr>
        </p:nvSpPr>
        <p:spPr>
          <a:xfrm>
            <a:off x="398721" y="1143001"/>
            <a:ext cx="11387469" cy="1786269"/>
          </a:xfrm>
        </p:spPr>
        <p:txBody>
          <a:bodyPr/>
          <a:lstStyle/>
          <a:p>
            <a:r>
              <a:rPr lang="en-US" altLang="zh-CN" dirty="0">
                <a:ea typeface="宋体" panose="02010600030101010101" pitchFamily="2" charset="-122"/>
              </a:rPr>
              <a:t>The send window is an abstract concept defining an imaginary box of size 2</a:t>
            </a:r>
            <a:r>
              <a:rPr lang="en-US" altLang="zh-CN" i="1" baseline="30000" dirty="0">
                <a:ea typeface="宋体" panose="02010600030101010101" pitchFamily="2" charset="-122"/>
              </a:rPr>
              <a:t>m</a:t>
            </a:r>
            <a:r>
              <a:rPr lang="en-US" altLang="zh-CN" dirty="0">
                <a:ea typeface="宋体" panose="02010600030101010101" pitchFamily="2" charset="-122"/>
              </a:rPr>
              <a:t> − 1 with three variables: S</a:t>
            </a:r>
            <a:r>
              <a:rPr lang="en-US" altLang="zh-CN" baseline="-25000" dirty="0">
                <a:ea typeface="宋体" panose="02010600030101010101" pitchFamily="2" charset="-122"/>
              </a:rPr>
              <a:t>f</a:t>
            </a:r>
            <a:r>
              <a:rPr lang="en-US" altLang="zh-CN" dirty="0">
                <a:ea typeface="宋体" panose="02010600030101010101" pitchFamily="2" charset="-122"/>
              </a:rPr>
              <a:t>, S</a:t>
            </a:r>
            <a:r>
              <a:rPr lang="en-US" altLang="zh-CN" baseline="-25000" dirty="0">
                <a:ea typeface="宋体" panose="02010600030101010101" pitchFamily="2" charset="-122"/>
              </a:rPr>
              <a:t>n</a:t>
            </a:r>
            <a:r>
              <a:rPr lang="en-US" altLang="zh-CN" dirty="0">
                <a:ea typeface="宋体" panose="02010600030101010101" pitchFamily="2" charset="-122"/>
              </a:rPr>
              <a:t>, and </a:t>
            </a:r>
            <a:r>
              <a:rPr lang="en-US" altLang="zh-CN" dirty="0" err="1">
                <a:ea typeface="宋体" panose="02010600030101010101" pitchFamily="2" charset="-122"/>
              </a:rPr>
              <a:t>S</a:t>
            </a:r>
            <a:r>
              <a:rPr lang="en-US" altLang="zh-CN" baseline="-16000" dirty="0" err="1">
                <a:ea typeface="宋体" panose="02010600030101010101" pitchFamily="2" charset="-122"/>
              </a:rPr>
              <a:t>size</a:t>
            </a:r>
            <a:r>
              <a:rPr lang="en-US" altLang="zh-CN" dirty="0">
                <a:ea typeface="宋体" panose="02010600030101010101" pitchFamily="2" charset="-122"/>
              </a:rPr>
              <a:t>.</a:t>
            </a:r>
          </a:p>
          <a:p>
            <a:r>
              <a:rPr lang="en-US" altLang="zh-CN" dirty="0">
                <a:ea typeface="宋体" panose="02010600030101010101" pitchFamily="2" charset="-122"/>
              </a:rPr>
              <a:t>The send window can slide one or more slots when a valid acknowledgment arrives.</a:t>
            </a:r>
          </a:p>
        </p:txBody>
      </p:sp>
      <p:sp>
        <p:nvSpPr>
          <p:cNvPr id="4710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4710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2264" y="3024963"/>
            <a:ext cx="6820708" cy="364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71B2FD45-B009-4D98-BF15-E1E52A31D0C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Send window for Go-Back-N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5"/>
          <p:cNvSpPr>
            <a:spLocks noGrp="1"/>
          </p:cNvSpPr>
          <p:nvPr>
            <p:ph idx="1"/>
          </p:nvPr>
        </p:nvSpPr>
        <p:spPr>
          <a:xfrm>
            <a:off x="721242" y="1081346"/>
            <a:ext cx="11096846" cy="1810710"/>
          </a:xfrm>
        </p:spPr>
        <p:txBody>
          <a:bodyPr>
            <a:normAutofit/>
          </a:bodyPr>
          <a:lstStyle/>
          <a:p>
            <a:r>
              <a:rPr lang="en-US" altLang="zh-CN" dirty="0">
                <a:ea typeface="宋体" panose="02010600030101010101" pitchFamily="2" charset="-122"/>
              </a:rPr>
              <a:t>The receive window is an abstract concept defining an imaginary box of size 1 with one single variable  R</a:t>
            </a:r>
            <a:r>
              <a:rPr lang="en-US" altLang="zh-CN" baseline="-16000" dirty="0">
                <a:ea typeface="宋体" panose="02010600030101010101" pitchFamily="2" charset="-122"/>
              </a:rPr>
              <a:t>n</a:t>
            </a:r>
            <a:r>
              <a:rPr lang="en-US" altLang="zh-CN" dirty="0">
                <a:ea typeface="宋体" panose="02010600030101010101" pitchFamily="2" charset="-122"/>
              </a:rPr>
              <a:t>. </a:t>
            </a:r>
          </a:p>
          <a:p>
            <a:r>
              <a:rPr lang="en-US" altLang="zh-CN" dirty="0">
                <a:ea typeface="宋体" panose="02010600030101010101" pitchFamily="2" charset="-122"/>
              </a:rPr>
              <a:t>The window slides when a correct frame has arrived; sliding occurs one slot at a time.</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4813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481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01" y="3127893"/>
            <a:ext cx="7172325"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00D6FD36-2DC3-4AF8-8537-BCA8FC6BCBD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Receive window for Go-Back-N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4915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143000"/>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ED1782DC-AADC-48FF-90B6-96A5416018F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Send Window size for Go-Back-N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501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104" y="1054682"/>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矩形 5"/>
          <p:cNvSpPr>
            <a:spLocks noChangeArrowheads="1"/>
          </p:cNvSpPr>
          <p:nvPr/>
        </p:nvSpPr>
        <p:spPr bwMode="auto">
          <a:xfrm>
            <a:off x="7846460" y="5576925"/>
            <a:ext cx="38918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A</a:t>
            </a:r>
            <a:r>
              <a:rPr lang="zh-CN" altLang="en-US" sz="1800" b="1" dirty="0">
                <a:solidFill>
                  <a:srgbClr val="0000FF"/>
                </a:solidFill>
                <a:ea typeface="宋体" panose="02010600030101010101" pitchFamily="2" charset="-122"/>
              </a:rPr>
              <a:t>lthough ACK 2 is lost, ACK 3 serves as both ACK 2 and ACK 3.</a:t>
            </a:r>
          </a:p>
        </p:txBody>
      </p:sp>
      <p:sp>
        <p:nvSpPr>
          <p:cNvPr id="2" name="矩形 1">
            <a:extLst>
              <a:ext uri="{FF2B5EF4-FFF2-40B4-BE49-F238E27FC236}">
                <a16:creationId xmlns:a16="http://schemas.microsoft.com/office/drawing/2014/main" id="{FEBA463A-3F99-4DCE-979D-F94BE0E2614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Cumulative Acknowledgment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5364" name="Content Placeholder 2"/>
          <p:cNvSpPr>
            <a:spLocks noGrp="1"/>
          </p:cNvSpPr>
          <p:nvPr>
            <p:ph idx="1"/>
          </p:nvPr>
        </p:nvSpPr>
        <p:spPr>
          <a:xfrm>
            <a:off x="378372" y="1058667"/>
            <a:ext cx="11435255" cy="2060377"/>
          </a:xfrm>
        </p:spPr>
        <p:txBody>
          <a:bodyPr>
            <a:normAutofit lnSpcReduction="10000"/>
          </a:bodyPr>
          <a:lstStyle/>
          <a:p>
            <a:pPr marL="457200" indent="-457200">
              <a:lnSpc>
                <a:spcPct val="12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数据帧（</a:t>
            </a:r>
            <a:r>
              <a:rPr lang="en-US" altLang="zh-CN" sz="1600" b="0" i="0" dirty="0">
                <a:effectLst/>
                <a:latin typeface="微软雅黑" panose="020B0503020204020204" pitchFamily="34" charset="-122"/>
                <a:ea typeface="微软雅黑" panose="020B0503020204020204" pitchFamily="34" charset="-122"/>
              </a:rPr>
              <a:t>Data frame</a:t>
            </a:r>
            <a:r>
              <a:rPr lang="zh-CN" altLang="en-US" sz="1600" b="0" i="0" dirty="0">
                <a:effectLst/>
                <a:latin typeface="微软雅黑" panose="020B0503020204020204" pitchFamily="34" charset="-122"/>
                <a:ea typeface="微软雅黑" panose="020B0503020204020204" pitchFamily="34" charset="-122"/>
              </a:rPr>
              <a:t>），就是</a:t>
            </a:r>
            <a:r>
              <a:rPr lang="zh-CN" altLang="en-US" sz="1600" b="0" i="0" u="none" strike="noStrike" dirty="0">
                <a:effectLst/>
                <a:latin typeface="微软雅黑" panose="020B0503020204020204" pitchFamily="34" charset="-122"/>
                <a:ea typeface="微软雅黑" panose="020B0503020204020204" pitchFamily="34" charset="-122"/>
              </a:rPr>
              <a:t>数据链路层</a:t>
            </a:r>
            <a:r>
              <a:rPr lang="zh-CN" altLang="en-US" sz="1600" b="0" i="0" dirty="0">
                <a:effectLst/>
                <a:latin typeface="微软雅黑" panose="020B0503020204020204" pitchFamily="34" charset="-122"/>
                <a:ea typeface="微软雅黑" panose="020B0503020204020204" pitchFamily="34" charset="-122"/>
              </a:rPr>
              <a:t>的</a:t>
            </a:r>
            <a:r>
              <a:rPr lang="zh-CN" altLang="en-US" sz="1600" b="0" i="0" u="none" strike="noStrike" dirty="0">
                <a:effectLst/>
                <a:latin typeface="微软雅黑" panose="020B0503020204020204" pitchFamily="34" charset="-122"/>
                <a:ea typeface="微软雅黑" panose="020B0503020204020204" pitchFamily="34" charset="-122"/>
              </a:rPr>
              <a:t>协议数据单元</a:t>
            </a:r>
            <a:r>
              <a:rPr lang="zh-CN" altLang="en-US" sz="1600" b="0" i="0" dirty="0">
                <a:effectLst/>
                <a:latin typeface="微软雅黑" panose="020B0503020204020204" pitchFamily="34" charset="-122"/>
                <a:ea typeface="微软雅黑" panose="020B0503020204020204" pitchFamily="34" charset="-122"/>
              </a:rPr>
              <a:t>，它包括三部分：帧头，</a:t>
            </a:r>
            <a:r>
              <a:rPr lang="zh-CN" altLang="en-US" sz="1600" b="0" i="0" u="none" strike="noStrike" dirty="0">
                <a:effectLst/>
                <a:latin typeface="微软雅黑" panose="020B0503020204020204" pitchFamily="34" charset="-122"/>
                <a:ea typeface="微软雅黑" panose="020B0503020204020204" pitchFamily="34" charset="-122"/>
              </a:rPr>
              <a:t>数据</a:t>
            </a:r>
            <a:r>
              <a:rPr lang="zh-CN" altLang="en-US" sz="1600" b="0" i="0" dirty="0">
                <a:effectLst/>
                <a:latin typeface="微软雅黑" panose="020B0503020204020204" pitchFamily="34" charset="-122"/>
                <a:ea typeface="微软雅黑" panose="020B0503020204020204" pitchFamily="34" charset="-122"/>
              </a:rPr>
              <a:t>部分，帧尾。其中，帧头和帧尾包含一些必要的控制信息，比如同步信息、地址信息、差错控制信息等；数据部分则包含</a:t>
            </a:r>
            <a:r>
              <a:rPr lang="zh-CN" altLang="en-US" sz="1600" b="0" i="0" u="none" strike="noStrike" dirty="0">
                <a:effectLst/>
                <a:latin typeface="微软雅黑" panose="020B0503020204020204" pitchFamily="34" charset="-122"/>
                <a:ea typeface="微软雅黑" panose="020B0503020204020204" pitchFamily="34" charset="-122"/>
              </a:rPr>
              <a:t>网络层</a:t>
            </a:r>
            <a:r>
              <a:rPr lang="zh-CN" altLang="en-US" sz="1600" b="0" i="0" dirty="0">
                <a:effectLst/>
                <a:latin typeface="微软雅黑" panose="020B0503020204020204" pitchFamily="34" charset="-122"/>
                <a:ea typeface="微软雅黑" panose="020B0503020204020204" pitchFamily="34" charset="-122"/>
              </a:rPr>
              <a:t>传下来的数据，比如</a:t>
            </a:r>
            <a:r>
              <a:rPr lang="en-US" altLang="zh-CN" sz="1600" b="0" i="0" dirty="0">
                <a:effectLst/>
                <a:latin typeface="微软雅黑" panose="020B0503020204020204" pitchFamily="34" charset="-122"/>
                <a:ea typeface="微软雅黑" panose="020B0503020204020204" pitchFamily="34" charset="-122"/>
              </a:rPr>
              <a:t>IP</a:t>
            </a:r>
            <a:r>
              <a:rPr lang="zh-CN" altLang="en-US" sz="1600" b="0" i="0" dirty="0">
                <a:effectLst/>
                <a:latin typeface="微软雅黑" panose="020B0503020204020204" pitchFamily="34" charset="-122"/>
                <a:ea typeface="微软雅黑" panose="020B0503020204020204" pitchFamily="34" charset="-122"/>
              </a:rPr>
              <a:t>数据包，等等。</a:t>
            </a:r>
            <a:endParaRPr lang="en-US" altLang="zh-CN" sz="1600" b="0" i="0" dirty="0">
              <a:effectLst/>
              <a:latin typeface="微软雅黑" panose="020B0503020204020204" pitchFamily="34" charset="-122"/>
              <a:ea typeface="微软雅黑" panose="020B0503020204020204" pitchFamily="34" charset="-122"/>
            </a:endParaRPr>
          </a:p>
          <a:p>
            <a:pPr marL="457200" indent="-457200">
              <a:lnSpc>
                <a:spcPct val="12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不同的</a:t>
            </a:r>
            <a:r>
              <a:rPr lang="zh-CN" altLang="en-US" sz="1600" b="0" i="0" u="none" strike="noStrike" dirty="0">
                <a:effectLst/>
                <a:latin typeface="微软雅黑" panose="020B0503020204020204" pitchFamily="34" charset="-122"/>
                <a:ea typeface="微软雅黑" panose="020B0503020204020204" pitchFamily="34" charset="-122"/>
              </a:rPr>
              <a:t>数据链路层</a:t>
            </a:r>
            <a:r>
              <a:rPr lang="zh-CN" altLang="en-US" sz="1600" b="0" i="0" dirty="0">
                <a:effectLst/>
                <a:latin typeface="微软雅黑" panose="020B0503020204020204" pitchFamily="34" charset="-122"/>
                <a:ea typeface="微软雅黑" panose="020B0503020204020204" pitchFamily="34" charset="-122"/>
              </a:rPr>
              <a:t>协议对应着不同的帧，所以，帧有多种，比如</a:t>
            </a:r>
            <a:r>
              <a:rPr lang="zh-CN" altLang="en-US" sz="1600" dirty="0">
                <a:latin typeface="微软雅黑" panose="020B0503020204020204" pitchFamily="34" charset="-122"/>
                <a:ea typeface="微软雅黑" panose="020B0503020204020204" pitchFamily="34" charset="-122"/>
              </a:rPr>
              <a:t>以太网帧</a:t>
            </a:r>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帧、</a:t>
            </a:r>
            <a:r>
              <a:rPr lang="en-US" altLang="zh-CN" sz="1600" b="0" i="0" dirty="0">
                <a:effectLst/>
                <a:latin typeface="微软雅黑" panose="020B0503020204020204" pitchFamily="34" charset="-122"/>
                <a:ea typeface="微软雅黑" panose="020B0503020204020204" pitchFamily="34" charset="-122"/>
              </a:rPr>
              <a:t>PPP</a:t>
            </a:r>
            <a:r>
              <a:rPr lang="zh-CN" altLang="en-US" sz="1600" b="0" i="0" dirty="0">
                <a:effectLst/>
                <a:latin typeface="微软雅黑" panose="020B0503020204020204" pitchFamily="34" charset="-122"/>
                <a:ea typeface="微软雅黑" panose="020B0503020204020204" pitchFamily="34" charset="-122"/>
              </a:rPr>
              <a:t>帧等，其具体格式也不尽相同。</a:t>
            </a:r>
            <a:endParaRPr lang="en-US" altLang="zh-CN" sz="1600" b="0" i="0" dirty="0">
              <a:effectLst/>
              <a:latin typeface="微软雅黑" panose="020B0503020204020204" pitchFamily="34" charset="-122"/>
              <a:ea typeface="微软雅黑" panose="020B0503020204020204" pitchFamily="34" charset="-122"/>
            </a:endParaRPr>
          </a:p>
          <a:p>
            <a:pPr marL="457200" indent="-457200">
              <a:lnSpc>
                <a:spcPct val="12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以</a:t>
            </a:r>
            <a:r>
              <a:rPr lang="en-US" altLang="zh-CN" sz="1600" b="0" i="0" dirty="0">
                <a:effectLst/>
                <a:latin typeface="微软雅黑" panose="020B0503020204020204" pitchFamily="34" charset="-122"/>
                <a:ea typeface="微软雅黑" panose="020B0503020204020204" pitchFamily="34" charset="-122"/>
              </a:rPr>
              <a:t>MAC</a:t>
            </a:r>
            <a:r>
              <a:rPr lang="zh-CN" altLang="en-US" sz="1600" b="0" i="0" dirty="0">
                <a:effectLst/>
                <a:latin typeface="微软雅黑" panose="020B0503020204020204" pitchFamily="34" charset="-122"/>
                <a:ea typeface="微软雅黑" panose="020B0503020204020204" pitchFamily="34" charset="-122"/>
              </a:rPr>
              <a:t>帧为例，以太网上使用两种标准帧格式。第一种是上世纪</a:t>
            </a:r>
            <a:r>
              <a:rPr lang="en-US" altLang="zh-CN" sz="1600" b="0" i="0" dirty="0">
                <a:effectLst/>
                <a:latin typeface="微软雅黑" panose="020B0503020204020204" pitchFamily="34" charset="-122"/>
                <a:ea typeface="微软雅黑" panose="020B0503020204020204" pitchFamily="34" charset="-122"/>
              </a:rPr>
              <a:t>80</a:t>
            </a:r>
            <a:r>
              <a:rPr lang="zh-CN" altLang="en-US" sz="1600" b="0" i="0" dirty="0">
                <a:effectLst/>
                <a:latin typeface="微软雅黑" panose="020B0503020204020204" pitchFamily="34" charset="-122"/>
                <a:ea typeface="微软雅黑" panose="020B0503020204020204" pitchFamily="34" charset="-122"/>
              </a:rPr>
              <a:t>年代初提出的</a:t>
            </a:r>
            <a:r>
              <a:rPr lang="en-US" altLang="zh-CN" sz="1600" b="0" i="0" dirty="0">
                <a:effectLst/>
                <a:latin typeface="微软雅黑" panose="020B0503020204020204" pitchFamily="34" charset="-122"/>
                <a:ea typeface="微软雅黑" panose="020B0503020204020204" pitchFamily="34" charset="-122"/>
              </a:rPr>
              <a:t>DIXv2</a:t>
            </a:r>
            <a:r>
              <a:rPr lang="zh-CN" altLang="en-US" sz="1600" b="0" i="0" dirty="0">
                <a:effectLst/>
                <a:latin typeface="微软雅黑" panose="020B0503020204020204" pitchFamily="34" charset="-122"/>
                <a:ea typeface="微软雅黑" panose="020B0503020204020204" pitchFamily="34" charset="-122"/>
              </a:rPr>
              <a:t>格式，即</a:t>
            </a:r>
            <a:r>
              <a:rPr lang="en-US" altLang="zh-CN" sz="1600" b="0" i="0" dirty="0" err="1">
                <a:effectLst/>
                <a:latin typeface="微软雅黑" panose="020B0503020204020204" pitchFamily="34" charset="-122"/>
                <a:ea typeface="微软雅黑" panose="020B0503020204020204" pitchFamily="34" charset="-122"/>
              </a:rPr>
              <a:t>EthernetII</a:t>
            </a:r>
            <a:r>
              <a:rPr lang="zh-CN" altLang="en-US" sz="1600" b="0" i="0" dirty="0">
                <a:effectLst/>
                <a:latin typeface="微软雅黑" panose="020B0503020204020204" pitchFamily="34" charset="-122"/>
                <a:ea typeface="微软雅黑" panose="020B0503020204020204" pitchFamily="34" charset="-122"/>
              </a:rPr>
              <a:t>帧格式。</a:t>
            </a:r>
            <a:r>
              <a:rPr lang="en-US" altLang="zh-CN" sz="1600" b="0" i="0" dirty="0" err="1">
                <a:effectLst/>
                <a:latin typeface="微软雅黑" panose="020B0503020204020204" pitchFamily="34" charset="-122"/>
                <a:ea typeface="微软雅黑" panose="020B0503020204020204" pitchFamily="34" charset="-122"/>
              </a:rPr>
              <a:t>EthernetII</a:t>
            </a:r>
            <a:r>
              <a:rPr lang="zh-CN" altLang="en-US" sz="1600" b="0" i="0" dirty="0">
                <a:effectLst/>
                <a:latin typeface="微软雅黑" panose="020B0503020204020204" pitchFamily="34" charset="-122"/>
                <a:ea typeface="微软雅黑" panose="020B0503020204020204" pitchFamily="34" charset="-122"/>
              </a:rPr>
              <a:t>后来被</a:t>
            </a:r>
            <a:r>
              <a:rPr lang="en-US" altLang="zh-CN" sz="1600" b="0" i="0" dirty="0">
                <a:effectLst/>
                <a:latin typeface="微软雅黑" panose="020B0503020204020204" pitchFamily="34" charset="-122"/>
                <a:ea typeface="微软雅黑" panose="020B0503020204020204" pitchFamily="34" charset="-122"/>
              </a:rPr>
              <a:t>IEEE802</a:t>
            </a:r>
            <a:r>
              <a:rPr lang="zh-CN" altLang="en-US" sz="1600" b="0" i="0" dirty="0">
                <a:effectLst/>
                <a:latin typeface="微软雅黑" panose="020B0503020204020204" pitchFamily="34" charset="-122"/>
                <a:ea typeface="微软雅黑" panose="020B0503020204020204" pitchFamily="34" charset="-122"/>
              </a:rPr>
              <a:t>标准接纳，并写进了</a:t>
            </a:r>
            <a:r>
              <a:rPr lang="en-US" altLang="zh-CN" sz="1600" b="0" i="0" dirty="0">
                <a:effectLst/>
                <a:latin typeface="微软雅黑" panose="020B0503020204020204" pitchFamily="34" charset="-122"/>
                <a:ea typeface="微软雅黑" panose="020B0503020204020204" pitchFamily="34" charset="-122"/>
              </a:rPr>
              <a:t>IEEE802.3x-1997</a:t>
            </a:r>
            <a:r>
              <a:rPr lang="zh-CN" altLang="en-US" sz="1600" b="0" i="0" dirty="0">
                <a:effectLst/>
                <a:latin typeface="微软雅黑" panose="020B0503020204020204" pitchFamily="34" charset="-122"/>
                <a:ea typeface="微软雅黑" panose="020B0503020204020204" pitchFamily="34" charset="-122"/>
              </a:rPr>
              <a:t>的</a:t>
            </a:r>
            <a:r>
              <a:rPr lang="en-US" altLang="zh-CN" sz="1600" b="0" i="0" dirty="0">
                <a:effectLst/>
                <a:latin typeface="微软雅黑" panose="020B0503020204020204" pitchFamily="34" charset="-122"/>
                <a:ea typeface="微软雅黑" panose="020B0503020204020204" pitchFamily="34" charset="-122"/>
              </a:rPr>
              <a:t>3.2.6</a:t>
            </a:r>
            <a:r>
              <a:rPr lang="zh-CN" altLang="en-US" sz="1600" b="0" i="0" dirty="0">
                <a:effectLst/>
                <a:latin typeface="微软雅黑" panose="020B0503020204020204" pitchFamily="34" charset="-122"/>
                <a:ea typeface="微软雅黑" panose="020B0503020204020204" pitchFamily="34" charset="-122"/>
              </a:rPr>
              <a:t>节。第二种是</a:t>
            </a:r>
            <a:r>
              <a:rPr lang="en-US" altLang="zh-CN" sz="1600" b="0" i="0" dirty="0">
                <a:effectLst/>
                <a:latin typeface="微软雅黑" panose="020B0503020204020204" pitchFamily="34" charset="-122"/>
                <a:ea typeface="微软雅黑" panose="020B0503020204020204" pitchFamily="34" charset="-122"/>
              </a:rPr>
              <a:t>1983</a:t>
            </a:r>
            <a:r>
              <a:rPr lang="zh-CN" altLang="en-US" sz="1600" b="0" i="0" dirty="0">
                <a:effectLst/>
                <a:latin typeface="微软雅黑" panose="020B0503020204020204" pitchFamily="34" charset="-122"/>
                <a:ea typeface="微软雅黑" panose="020B0503020204020204" pitchFamily="34" charset="-122"/>
              </a:rPr>
              <a:t>年提出的</a:t>
            </a:r>
            <a:r>
              <a:rPr lang="en-US" altLang="zh-CN" sz="1600" b="0" i="0" dirty="0">
                <a:effectLst/>
                <a:latin typeface="微软雅黑" panose="020B0503020204020204" pitchFamily="34" charset="-122"/>
                <a:ea typeface="微软雅黑" panose="020B0503020204020204" pitchFamily="34" charset="-122"/>
              </a:rPr>
              <a:t>IEEE802.3</a:t>
            </a:r>
            <a:r>
              <a:rPr lang="zh-CN" altLang="en-US" sz="1600" b="0" i="0" dirty="0">
                <a:effectLst/>
                <a:latin typeface="微软雅黑" panose="020B0503020204020204" pitchFamily="34" charset="-122"/>
                <a:ea typeface="微软雅黑" panose="020B0503020204020204" pitchFamily="34" charset="-122"/>
              </a:rPr>
              <a:t>格式。</a:t>
            </a:r>
            <a:endParaRPr lang="en-US" altLang="zh-CN"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F328E9F-9746-4ACA-AC23-BF163BF027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Frame Format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7E58C821-8B48-436E-8F6D-56357B219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5"/>
          <a:stretch/>
        </p:blipFill>
        <p:spPr bwMode="auto">
          <a:xfrm>
            <a:off x="301659" y="3742261"/>
            <a:ext cx="5108749" cy="23164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B516AA-D397-434B-BC8A-31B65E6AA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713" y="3378397"/>
            <a:ext cx="6133828" cy="278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5222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558" y="1116420"/>
            <a:ext cx="5935662"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矩形 5"/>
          <p:cNvSpPr>
            <a:spLocks noChangeArrowheads="1"/>
          </p:cNvSpPr>
          <p:nvPr/>
        </p:nvSpPr>
        <p:spPr bwMode="auto">
          <a:xfrm>
            <a:off x="6365397" y="2608335"/>
            <a:ext cx="57574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The receiver receives frames 2 and 3, but they are discarded because they are received out of order.</a:t>
            </a:r>
            <a:endParaRPr lang="zh-CN" altLang="en-US" sz="1800" b="1" dirty="0">
              <a:solidFill>
                <a:srgbClr val="0000FF"/>
              </a:solidFill>
              <a:ea typeface="宋体" panose="02010600030101010101" pitchFamily="2" charset="-122"/>
            </a:endParaRPr>
          </a:p>
        </p:txBody>
      </p:sp>
      <p:sp>
        <p:nvSpPr>
          <p:cNvPr id="2" name="矩形 1">
            <a:extLst>
              <a:ext uri="{FF2B5EF4-FFF2-40B4-BE49-F238E27FC236}">
                <a16:creationId xmlns:a16="http://schemas.microsoft.com/office/drawing/2014/main" id="{3DE9AB49-4B12-4FA2-A474-B928FB47A2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What happens when a frame is lost in Go-Back-N?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36856" y="1455628"/>
            <a:ext cx="3433875" cy="2866507"/>
          </a:xfrm>
        </p:spPr>
        <p:txBody>
          <a:bodyPr/>
          <a:lstStyle/>
          <a:p>
            <a:pPr eaLnBrk="1" hangingPunct="1"/>
            <a:r>
              <a:rPr lang="en-US" altLang="zh-CN" sz="3600" dirty="0">
                <a:solidFill>
                  <a:schemeClr val="accent2"/>
                </a:solidFill>
                <a:ea typeface="宋体" charset="-122"/>
              </a:rPr>
              <a:t>Sliding Window Protocol Using Go Back N</a:t>
            </a:r>
          </a:p>
        </p:txBody>
      </p:sp>
      <p:pic>
        <p:nvPicPr>
          <p:cNvPr id="70659" name="Picture 4" descr="3-17a"/>
          <p:cNvPicPr>
            <a:picLocks noChangeAspect="1" noChangeArrowheads="1"/>
          </p:cNvPicPr>
          <p:nvPr/>
        </p:nvPicPr>
        <p:blipFill>
          <a:blip r:embed="rId3">
            <a:extLst>
              <a:ext uri="{28A0092B-C50C-407E-A947-70E740481C1C}">
                <a14:useLocalDpi xmlns:a14="http://schemas.microsoft.com/office/drawing/2010/main" val="0"/>
              </a:ext>
            </a:extLst>
          </a:blip>
          <a:srcRect b="36394"/>
          <a:stretch>
            <a:fillRect/>
          </a:stretch>
        </p:blipFill>
        <p:spPr bwMode="auto">
          <a:xfrm>
            <a:off x="4285402" y="333671"/>
            <a:ext cx="6542087" cy="59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70661"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70662"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121</a:t>
            </a:fld>
            <a:endParaRPr lang="en-US" altLang="zh-CN">
              <a:ea typeface="宋体"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3-17a"/>
          <p:cNvPicPr>
            <a:picLocks noChangeAspect="1" noChangeArrowheads="1"/>
          </p:cNvPicPr>
          <p:nvPr/>
        </p:nvPicPr>
        <p:blipFill>
          <a:blip r:embed="rId2">
            <a:extLst>
              <a:ext uri="{28A0092B-C50C-407E-A947-70E740481C1C}">
                <a14:useLocalDpi xmlns:a14="http://schemas.microsoft.com/office/drawing/2010/main" val="0"/>
              </a:ext>
            </a:extLst>
          </a:blip>
          <a:srcRect t="62538" r="5855"/>
          <a:stretch>
            <a:fillRect/>
          </a:stretch>
        </p:blipFill>
        <p:spPr bwMode="auto">
          <a:xfrm>
            <a:off x="1648618" y="1018567"/>
            <a:ext cx="8742363" cy="457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71684"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71685"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122</a:t>
            </a:fld>
            <a:endParaRPr lang="en-US" altLang="zh-CN">
              <a:ea typeface="宋体"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 descr="3-17b"/>
          <p:cNvPicPr>
            <a:picLocks noChangeAspect="1" noChangeArrowheads="1"/>
          </p:cNvPicPr>
          <p:nvPr/>
        </p:nvPicPr>
        <p:blipFill>
          <a:blip r:embed="rId2">
            <a:extLst>
              <a:ext uri="{28A0092B-C50C-407E-A947-70E740481C1C}">
                <a14:useLocalDpi xmlns:a14="http://schemas.microsoft.com/office/drawing/2010/main" val="0"/>
              </a:ext>
            </a:extLst>
          </a:blip>
          <a:srcRect b="56282"/>
          <a:stretch>
            <a:fillRect/>
          </a:stretch>
        </p:blipFill>
        <p:spPr bwMode="auto">
          <a:xfrm>
            <a:off x="1858168" y="951614"/>
            <a:ext cx="8323263" cy="504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72708"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72709"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123</a:t>
            </a:fld>
            <a:endParaRPr lang="en-US" altLang="zh-CN">
              <a:ea typeface="宋体"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descr="3-17b"/>
          <p:cNvPicPr>
            <a:picLocks noChangeAspect="1" noChangeArrowheads="1"/>
          </p:cNvPicPr>
          <p:nvPr/>
        </p:nvPicPr>
        <p:blipFill>
          <a:blip r:embed="rId2">
            <a:extLst>
              <a:ext uri="{28A0092B-C50C-407E-A947-70E740481C1C}">
                <a14:useLocalDpi xmlns:a14="http://schemas.microsoft.com/office/drawing/2010/main" val="0"/>
              </a:ext>
            </a:extLst>
          </a:blip>
          <a:srcRect t="43420" b="-389"/>
          <a:stretch>
            <a:fillRect/>
          </a:stretch>
        </p:blipFill>
        <p:spPr bwMode="auto">
          <a:xfrm>
            <a:off x="2171700" y="275893"/>
            <a:ext cx="7848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73732"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73733"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124</a:t>
            </a:fld>
            <a:endParaRPr lang="en-US" altLang="zh-CN">
              <a:ea typeface="宋体"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9314582F-4FEB-420E-A1C0-FC65F245B15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442E73F9-9172-460D-9448-DAC0FF84A8C2}"/>
              </a:ext>
            </a:extLst>
          </p:cNvPr>
          <p:cNvSpPr txBox="1">
            <a:spLocks noChangeArrowheads="1"/>
          </p:cNvSpPr>
          <p:nvPr/>
        </p:nvSpPr>
        <p:spPr>
          <a:xfrm>
            <a:off x="2894734" y="1881619"/>
            <a:ext cx="5137439" cy="2622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200"/>
              </a:spcBef>
            </a:pPr>
            <a:r>
              <a:rPr lang="en-US" altLang="zh-CN" dirty="0">
                <a:ea typeface="宋体" panose="02010600030101010101" pitchFamily="2" charset="-122"/>
              </a:rPr>
              <a:t>Sliding Window concept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One-bit Sliding Window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Go-Back-N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b="1" dirty="0">
                <a:ea typeface="宋体" panose="02010600030101010101" pitchFamily="2" charset="-122"/>
              </a:rPr>
              <a:t>Selective Repeat </a:t>
            </a:r>
            <a:r>
              <a:rPr lang="en-US" altLang="zh-CN" b="1" dirty="0">
                <a:solidFill>
                  <a:srgbClr val="0000FF"/>
                </a:solidFill>
                <a:ea typeface="宋体" panose="02010600030101010101" pitchFamily="2" charset="-122"/>
              </a:rPr>
              <a:t>»</a:t>
            </a:r>
          </a:p>
          <a:p>
            <a:pPr lvl="2">
              <a:lnSpc>
                <a:spcPct val="100000"/>
              </a:lnSpc>
              <a:spcBef>
                <a:spcPts val="1200"/>
              </a:spcBef>
              <a:buFont typeface="Arial" panose="020B0604020202020204" pitchFamily="34" charset="0"/>
              <a:buNone/>
            </a:pP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55300" name="Content Placeholder 2"/>
          <p:cNvSpPr>
            <a:spLocks noGrp="1"/>
          </p:cNvSpPr>
          <p:nvPr>
            <p:ph idx="1"/>
          </p:nvPr>
        </p:nvSpPr>
        <p:spPr>
          <a:xfrm>
            <a:off x="967784" y="1052401"/>
            <a:ext cx="9868786" cy="1914083"/>
          </a:xfrm>
        </p:spPr>
        <p:txBody>
          <a:bodyPr/>
          <a:lstStyle/>
          <a:p>
            <a:pPr>
              <a:lnSpc>
                <a:spcPct val="100000"/>
              </a:lnSpc>
              <a:spcBef>
                <a:spcPts val="600"/>
              </a:spcBef>
            </a:pPr>
            <a:r>
              <a:rPr lang="en-US" altLang="zh-CN" dirty="0">
                <a:ea typeface="宋体" panose="02010600030101010101" pitchFamily="2" charset="-122"/>
              </a:rPr>
              <a:t>Receiver accepts frames anywhere in receive window</a:t>
            </a:r>
          </a:p>
          <a:p>
            <a:pPr lvl="1">
              <a:lnSpc>
                <a:spcPct val="100000"/>
              </a:lnSpc>
              <a:spcBef>
                <a:spcPts val="600"/>
              </a:spcBef>
            </a:pPr>
            <a:r>
              <a:rPr lang="en-US" altLang="zh-CN" u="sng" dirty="0">
                <a:ea typeface="宋体" panose="02010600030101010101" pitchFamily="2" charset="-122"/>
              </a:rPr>
              <a:t>Cumulative ack</a:t>
            </a:r>
            <a:r>
              <a:rPr lang="en-US" altLang="zh-CN" dirty="0">
                <a:ea typeface="宋体" panose="02010600030101010101" pitchFamily="2" charset="-122"/>
              </a:rPr>
              <a:t> indicates highest in-order frame</a:t>
            </a:r>
          </a:p>
          <a:p>
            <a:pPr lvl="1">
              <a:lnSpc>
                <a:spcPct val="100000"/>
              </a:lnSpc>
              <a:spcBef>
                <a:spcPts val="600"/>
              </a:spcBef>
            </a:pPr>
            <a:r>
              <a:rPr lang="en-US" altLang="zh-CN" dirty="0">
                <a:ea typeface="宋体" panose="02010600030101010101" pitchFamily="2" charset="-122"/>
              </a:rPr>
              <a:t>NAK (negative ack) causes sender retransmission of a missing frame before a timeout resends window</a:t>
            </a:r>
          </a:p>
        </p:txBody>
      </p:sp>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b="10535"/>
          <a:stretch>
            <a:fillRect/>
          </a:stretch>
        </p:blipFill>
        <p:spPr bwMode="auto">
          <a:xfrm>
            <a:off x="1866752" y="3152555"/>
            <a:ext cx="80708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A307067-3B54-4FAD-9148-E5259CDF859A}"/>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Selective Repeat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6475E3B1-F514-4112-877C-476DDA4400B2}"/>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Selective Repeat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Rectangle 4">
            <a:extLst>
              <a:ext uri="{FF2B5EF4-FFF2-40B4-BE49-F238E27FC236}">
                <a16:creationId xmlns:a16="http://schemas.microsoft.com/office/drawing/2014/main" id="{EB0894B1-4C7C-4A56-9504-4DEB691F8890}"/>
              </a:ext>
            </a:extLst>
          </p:cNvPr>
          <p:cNvSpPr txBox="1">
            <a:spLocks noChangeArrowheads="1"/>
          </p:cNvSpPr>
          <p:nvPr/>
        </p:nvSpPr>
        <p:spPr>
          <a:xfrm>
            <a:off x="579641" y="917058"/>
            <a:ext cx="10855676" cy="5023883"/>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600"/>
              </a:spcBef>
              <a:buFontTx/>
              <a:buChar char="•"/>
            </a:pPr>
            <a:r>
              <a:rPr lang="en-US" altLang="zh-CN" dirty="0">
                <a:latin typeface="Arial" charset="0"/>
                <a:ea typeface="宋体" charset="-122"/>
              </a:rPr>
              <a:t>In Selective Repeat, the size of the sender and receiver window must be at most </a:t>
            </a:r>
            <a:r>
              <a:rPr lang="en-US" altLang="zh-CN" dirty="0">
                <a:solidFill>
                  <a:srgbClr val="005AAD"/>
                </a:solidFill>
                <a:latin typeface="Arial" charset="0"/>
                <a:ea typeface="宋体" charset="-122"/>
              </a:rPr>
              <a:t>2</a:t>
            </a:r>
            <a:r>
              <a:rPr lang="en-US" altLang="zh-CN" baseline="30000" dirty="0">
                <a:solidFill>
                  <a:srgbClr val="005AAD"/>
                </a:solidFill>
                <a:latin typeface="Arial" charset="0"/>
                <a:ea typeface="宋体" charset="-122"/>
              </a:rPr>
              <a:t>m-1</a:t>
            </a:r>
            <a:r>
              <a:rPr lang="en-US" altLang="zh-CN" dirty="0">
                <a:solidFill>
                  <a:srgbClr val="005AAD"/>
                </a:solidFill>
                <a:latin typeface="Arial" charset="0"/>
                <a:ea typeface="宋体" charset="-122"/>
              </a:rPr>
              <a:t> or (MAX_SEQ+1)/2 </a:t>
            </a:r>
          </a:p>
          <a:p>
            <a:pPr marL="742950" lvl="1" indent="-285750">
              <a:lnSpc>
                <a:spcPct val="120000"/>
              </a:lnSpc>
              <a:spcBef>
                <a:spcPts val="600"/>
              </a:spcBef>
            </a:pPr>
            <a:r>
              <a:rPr lang="en-US" altLang="zh-CN" dirty="0">
                <a:latin typeface="Arial" charset="0"/>
                <a:ea typeface="宋体" charset="-122"/>
              </a:rPr>
              <a:t>S sends 0,1,2,3,4,5,6</a:t>
            </a:r>
          </a:p>
          <a:p>
            <a:pPr marL="742950" lvl="1" indent="-285750">
              <a:lnSpc>
                <a:spcPct val="120000"/>
              </a:lnSpc>
              <a:spcBef>
                <a:spcPts val="600"/>
              </a:spcBef>
            </a:pPr>
            <a:r>
              <a:rPr lang="en-US" altLang="zh-CN" dirty="0">
                <a:latin typeface="Arial" charset="0"/>
                <a:ea typeface="宋体" charset="-122"/>
              </a:rPr>
              <a:t>R accepted and sends ACK0,1,2,3,4,5,6,but lost </a:t>
            </a:r>
          </a:p>
          <a:p>
            <a:pPr marL="742950" lvl="1" indent="-285750">
              <a:lnSpc>
                <a:spcPct val="120000"/>
              </a:lnSpc>
              <a:spcBef>
                <a:spcPts val="600"/>
              </a:spcBef>
            </a:pPr>
            <a:r>
              <a:rPr lang="en-US" altLang="zh-CN" dirty="0">
                <a:latin typeface="Arial" charset="0"/>
                <a:ea typeface="宋体" charset="-122"/>
              </a:rPr>
              <a:t>S resend 0</a:t>
            </a:r>
          </a:p>
          <a:p>
            <a:pPr marL="742950" lvl="1" indent="-285750">
              <a:lnSpc>
                <a:spcPct val="120000"/>
              </a:lnSpc>
              <a:spcBef>
                <a:spcPts val="600"/>
              </a:spcBef>
            </a:pPr>
            <a:r>
              <a:rPr lang="en-US" altLang="zh-CN" dirty="0">
                <a:latin typeface="Arial" charset="0"/>
                <a:ea typeface="宋体" charset="-122"/>
              </a:rPr>
              <a:t>R sends ACK6 (new 0 received, but no 7)</a:t>
            </a:r>
          </a:p>
          <a:p>
            <a:pPr marL="742950" lvl="1" indent="-285750">
              <a:lnSpc>
                <a:spcPct val="120000"/>
              </a:lnSpc>
              <a:spcBef>
                <a:spcPts val="600"/>
              </a:spcBef>
            </a:pPr>
            <a:r>
              <a:rPr lang="en-US" altLang="zh-CN" dirty="0">
                <a:latin typeface="Arial" charset="0"/>
                <a:ea typeface="宋体" charset="-122"/>
              </a:rPr>
              <a:t>S sends 7 (0 to 6 received, so 7)</a:t>
            </a:r>
          </a:p>
          <a:p>
            <a:pPr marL="742950" lvl="1" indent="-285750">
              <a:lnSpc>
                <a:spcPct val="120000"/>
              </a:lnSpc>
              <a:spcBef>
                <a:spcPts val="600"/>
              </a:spcBef>
            </a:pPr>
            <a:r>
              <a:rPr lang="en-US" altLang="zh-CN" dirty="0">
                <a:latin typeface="Arial" charset="0"/>
                <a:ea typeface="宋体" charset="-122"/>
              </a:rPr>
              <a:t>R accepts 7 and 0(the old one as new one)</a:t>
            </a:r>
          </a:p>
          <a:p>
            <a:pPr marL="742950" lvl="1" indent="-285750">
              <a:lnSpc>
                <a:spcPct val="120000"/>
              </a:lnSpc>
              <a:spcBef>
                <a:spcPts val="600"/>
              </a:spcBef>
            </a:pPr>
            <a:r>
              <a:rPr lang="en-US" altLang="zh-CN" dirty="0">
                <a:latin typeface="Arial" charset="0"/>
                <a:ea typeface="宋体" charset="-122"/>
              </a:rPr>
              <a:t>S sends new 0, rejected by R</a:t>
            </a:r>
          </a:p>
          <a:p>
            <a:pPr marL="342900" indent="-342900">
              <a:lnSpc>
                <a:spcPct val="120000"/>
              </a:lnSpc>
              <a:spcBef>
                <a:spcPts val="600"/>
              </a:spcBef>
              <a:buFontTx/>
              <a:buChar char="•"/>
            </a:pPr>
            <a:r>
              <a:rPr lang="en-US" altLang="zh-CN" dirty="0">
                <a:latin typeface="Arial" charset="0"/>
                <a:ea typeface="宋体" charset="-122"/>
              </a:rPr>
              <a:t>Piggyback  or independent to send ACK</a:t>
            </a:r>
          </a:p>
          <a:p>
            <a:pPr marL="342900" indent="-342900">
              <a:lnSpc>
                <a:spcPct val="120000"/>
              </a:lnSpc>
              <a:spcBef>
                <a:spcPts val="600"/>
              </a:spcBef>
              <a:buFontTx/>
              <a:buChar char="•"/>
            </a:pPr>
            <a:r>
              <a:rPr lang="en-US" altLang="zh-CN" dirty="0">
                <a:latin typeface="Arial" charset="0"/>
                <a:ea typeface="宋体" charset="-122"/>
              </a:rPr>
              <a:t>Send NAK immediately when a error may happened</a:t>
            </a:r>
          </a:p>
          <a:p>
            <a:pPr marL="342900" indent="-342900">
              <a:lnSpc>
                <a:spcPct val="120000"/>
              </a:lnSpc>
              <a:spcBef>
                <a:spcPts val="600"/>
              </a:spcBef>
              <a:buFontTx/>
              <a:buChar char="•"/>
            </a:pPr>
            <a:r>
              <a:rPr lang="en-US" altLang="zh-CN" dirty="0">
                <a:latin typeface="Arial" charset="0"/>
                <a:ea typeface="宋体" charset="-122"/>
              </a:rPr>
              <a:t>Bandwidth efficiency is higher</a:t>
            </a:r>
          </a:p>
          <a:p>
            <a:pPr marL="342900" indent="-342900">
              <a:lnSpc>
                <a:spcPct val="120000"/>
              </a:lnSpc>
              <a:spcBef>
                <a:spcPts val="600"/>
              </a:spcBef>
              <a:buFontTx/>
              <a:buChar char="•"/>
            </a:pPr>
            <a:r>
              <a:rPr lang="en-US" altLang="zh-CN" dirty="0">
                <a:latin typeface="Arial" charset="0"/>
                <a:ea typeface="宋体" charset="-122"/>
              </a:rPr>
              <a:t>Buffer space is larger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l="57007" t="8119" b="23279"/>
          <a:stretch>
            <a:fillRect/>
          </a:stretch>
        </p:blipFill>
        <p:spPr bwMode="auto">
          <a:xfrm>
            <a:off x="7363268" y="3296283"/>
            <a:ext cx="34480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Content Placeholder 2"/>
          <p:cNvSpPr>
            <a:spLocks noGrp="1"/>
          </p:cNvSpPr>
          <p:nvPr>
            <p:ph idx="1"/>
          </p:nvPr>
        </p:nvSpPr>
        <p:spPr>
          <a:xfrm>
            <a:off x="981868" y="1171263"/>
            <a:ext cx="10182318" cy="878688"/>
          </a:xfrm>
        </p:spPr>
        <p:txBody>
          <a:bodyPr/>
          <a:lstStyle/>
          <a:p>
            <a:pPr>
              <a:buFontTx/>
              <a:buNone/>
            </a:pPr>
            <a:r>
              <a:rPr lang="en-US" altLang="zh-CN" dirty="0">
                <a:ea typeface="宋体" charset="-122"/>
              </a:rPr>
              <a:t>For correctness, we require:</a:t>
            </a:r>
          </a:p>
          <a:p>
            <a:pPr lvl="1"/>
            <a:r>
              <a:rPr lang="en-US" altLang="zh-CN" dirty="0">
                <a:ea typeface="宋体" charset="-122"/>
              </a:rPr>
              <a:t>Sequence numbers (s) at least twice the window (w)</a:t>
            </a:r>
          </a:p>
        </p:txBody>
      </p:sp>
      <p:pic>
        <p:nvPicPr>
          <p:cNvPr id="79877" name="Picture 2"/>
          <p:cNvPicPr>
            <a:picLocks noChangeAspect="1" noChangeArrowheads="1"/>
          </p:cNvPicPr>
          <p:nvPr/>
        </p:nvPicPr>
        <p:blipFill>
          <a:blip r:embed="rId2">
            <a:extLst>
              <a:ext uri="{28A0092B-C50C-407E-A947-70E740481C1C}">
                <a14:useLocalDpi xmlns:a14="http://schemas.microsoft.com/office/drawing/2010/main" val="0"/>
              </a:ext>
            </a:extLst>
          </a:blip>
          <a:srcRect l="2731" t="5682" r="44061" b="19626"/>
          <a:stretch>
            <a:fillRect/>
          </a:stretch>
        </p:blipFill>
        <p:spPr bwMode="auto">
          <a:xfrm>
            <a:off x="1099805" y="3202063"/>
            <a:ext cx="4267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878" name="Straight Arrow Connector 9"/>
          <p:cNvCxnSpPr>
            <a:cxnSpLocks noChangeShapeType="1"/>
          </p:cNvCxnSpPr>
          <p:nvPr/>
        </p:nvCxnSpPr>
        <p:spPr bwMode="auto">
          <a:xfrm rot="5400000">
            <a:off x="2357106" y="4078364"/>
            <a:ext cx="533400" cy="3175"/>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9879" name="Straight Arrow Connector 10"/>
          <p:cNvCxnSpPr>
            <a:cxnSpLocks noChangeShapeType="1"/>
          </p:cNvCxnSpPr>
          <p:nvPr/>
        </p:nvCxnSpPr>
        <p:spPr bwMode="auto">
          <a:xfrm rot="5400000">
            <a:off x="7534719" y="4124958"/>
            <a:ext cx="533400" cy="3175"/>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9880" name="TextBox 11"/>
          <p:cNvSpPr txBox="1">
            <a:spLocks noChangeArrowheads="1"/>
          </p:cNvSpPr>
          <p:nvPr/>
        </p:nvSpPr>
        <p:spPr bwMode="auto">
          <a:xfrm>
            <a:off x="2642856" y="3897388"/>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Originals</a:t>
            </a:r>
          </a:p>
        </p:txBody>
      </p:sp>
      <p:sp>
        <p:nvSpPr>
          <p:cNvPr id="79881" name="TextBox 12"/>
          <p:cNvSpPr txBox="1">
            <a:spLocks noChangeArrowheads="1"/>
          </p:cNvSpPr>
          <p:nvPr/>
        </p:nvSpPr>
        <p:spPr bwMode="auto">
          <a:xfrm>
            <a:off x="7829994" y="3943982"/>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Originals</a:t>
            </a:r>
          </a:p>
        </p:txBody>
      </p:sp>
      <p:cxnSp>
        <p:nvCxnSpPr>
          <p:cNvPr id="79882" name="Straight Arrow Connector 13"/>
          <p:cNvCxnSpPr>
            <a:cxnSpLocks noChangeShapeType="1"/>
          </p:cNvCxnSpPr>
          <p:nvPr/>
        </p:nvCxnSpPr>
        <p:spPr bwMode="auto">
          <a:xfrm rot="5400000">
            <a:off x="3881106" y="4068839"/>
            <a:ext cx="533400" cy="3175"/>
          </a:xfrm>
          <a:prstGeom prst="straightConnector1">
            <a:avLst/>
          </a:prstGeom>
          <a:noFill/>
          <a:ln w="19050" algn="ctr">
            <a:solidFill>
              <a:srgbClr val="FF2BD8"/>
            </a:solidFill>
            <a:round/>
            <a:headEnd/>
            <a:tailEnd type="arrow" w="med" len="med"/>
          </a:ln>
          <a:extLst>
            <a:ext uri="{909E8E84-426E-40DD-AFC4-6F175D3DCCD1}">
              <a14:hiddenFill xmlns:a14="http://schemas.microsoft.com/office/drawing/2010/main">
                <a:noFill/>
              </a14:hiddenFill>
            </a:ext>
          </a:extLst>
        </p:spPr>
      </p:cxnSp>
      <p:sp>
        <p:nvSpPr>
          <p:cNvPr id="79883" name="TextBox 14"/>
          <p:cNvSpPr txBox="1">
            <a:spLocks noChangeArrowheads="1"/>
          </p:cNvSpPr>
          <p:nvPr/>
        </p:nvSpPr>
        <p:spPr bwMode="auto">
          <a:xfrm>
            <a:off x="4166855" y="3887863"/>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Retransmits</a:t>
            </a:r>
          </a:p>
        </p:txBody>
      </p:sp>
      <p:cxnSp>
        <p:nvCxnSpPr>
          <p:cNvPr id="79884" name="Straight Arrow Connector 15"/>
          <p:cNvCxnSpPr>
            <a:cxnSpLocks noChangeShapeType="1"/>
          </p:cNvCxnSpPr>
          <p:nvPr/>
        </p:nvCxnSpPr>
        <p:spPr bwMode="auto">
          <a:xfrm rot="5400000">
            <a:off x="9134919" y="4144008"/>
            <a:ext cx="533400" cy="3175"/>
          </a:xfrm>
          <a:prstGeom prst="straightConnector1">
            <a:avLst/>
          </a:prstGeom>
          <a:noFill/>
          <a:ln w="19050" algn="ctr">
            <a:solidFill>
              <a:srgbClr val="FF2BD8"/>
            </a:solidFill>
            <a:round/>
            <a:headEnd/>
            <a:tailEnd type="arrow" w="med" len="med"/>
          </a:ln>
          <a:extLst>
            <a:ext uri="{909E8E84-426E-40DD-AFC4-6F175D3DCCD1}">
              <a14:hiddenFill xmlns:a14="http://schemas.microsoft.com/office/drawing/2010/main">
                <a:noFill/>
              </a14:hiddenFill>
            </a:ext>
          </a:extLst>
        </p:spPr>
      </p:cxnSp>
      <p:sp>
        <p:nvSpPr>
          <p:cNvPr id="79885" name="TextBox 16"/>
          <p:cNvSpPr txBox="1">
            <a:spLocks noChangeArrowheads="1"/>
          </p:cNvSpPr>
          <p:nvPr/>
        </p:nvSpPr>
        <p:spPr bwMode="auto">
          <a:xfrm>
            <a:off x="9420668" y="3963032"/>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Retransmits</a:t>
            </a:r>
          </a:p>
        </p:txBody>
      </p:sp>
      <p:sp>
        <p:nvSpPr>
          <p:cNvPr id="79886" name="TextBox 17"/>
          <p:cNvSpPr txBox="1">
            <a:spLocks noChangeArrowheads="1"/>
          </p:cNvSpPr>
          <p:nvPr/>
        </p:nvSpPr>
        <p:spPr bwMode="auto">
          <a:xfrm>
            <a:off x="2118981" y="2459114"/>
            <a:ext cx="3019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Error case (s=8, w=7) – too few sequence numbers</a:t>
            </a:r>
          </a:p>
        </p:txBody>
      </p:sp>
      <p:sp>
        <p:nvSpPr>
          <p:cNvPr id="79887" name="TextBox 18"/>
          <p:cNvSpPr txBox="1">
            <a:spLocks noChangeArrowheads="1"/>
          </p:cNvSpPr>
          <p:nvPr/>
        </p:nvSpPr>
        <p:spPr bwMode="auto">
          <a:xfrm>
            <a:off x="7248968" y="2496183"/>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Correct (s=8, w=4) – enough sequence numbers</a:t>
            </a:r>
          </a:p>
        </p:txBody>
      </p:sp>
      <p:sp>
        <p:nvSpPr>
          <p:cNvPr id="79888" name="Rectangle 19"/>
          <p:cNvSpPr>
            <a:spLocks noChangeArrowheads="1"/>
          </p:cNvSpPr>
          <p:nvPr/>
        </p:nvSpPr>
        <p:spPr bwMode="auto">
          <a:xfrm>
            <a:off x="3766806" y="4440313"/>
            <a:ext cx="1171575" cy="419100"/>
          </a:xfrm>
          <a:prstGeom prst="rect">
            <a:avLst/>
          </a:prstGeom>
          <a:solidFill>
            <a:srgbClr val="FFC000">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ltLang="zh-CN">
              <a:ea typeface="宋体" charset="-122"/>
            </a:endParaRPr>
          </a:p>
        </p:txBody>
      </p:sp>
      <p:sp>
        <p:nvSpPr>
          <p:cNvPr id="79889" name="TextBox 20"/>
          <p:cNvSpPr txBox="1">
            <a:spLocks noChangeArrowheads="1"/>
          </p:cNvSpPr>
          <p:nvPr/>
        </p:nvSpPr>
        <p:spPr bwMode="auto">
          <a:xfrm>
            <a:off x="2795255" y="5088014"/>
            <a:ext cx="3295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New receive window overlaps old –  retransmits ambiguous</a:t>
            </a:r>
          </a:p>
        </p:txBody>
      </p:sp>
      <p:sp>
        <p:nvSpPr>
          <p:cNvPr id="79890" name="TextBox 21"/>
          <p:cNvSpPr txBox="1">
            <a:spLocks noChangeArrowheads="1"/>
          </p:cNvSpPr>
          <p:nvPr/>
        </p:nvSpPr>
        <p:spPr bwMode="auto">
          <a:xfrm>
            <a:off x="8096694" y="5096508"/>
            <a:ext cx="3190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New and old receive window don’t overlap –  no ambiguity</a:t>
            </a:r>
          </a:p>
        </p:txBody>
      </p:sp>
      <p:cxnSp>
        <p:nvCxnSpPr>
          <p:cNvPr id="79891" name="Straight Arrow Connector 23"/>
          <p:cNvCxnSpPr>
            <a:cxnSpLocks noChangeShapeType="1"/>
          </p:cNvCxnSpPr>
          <p:nvPr/>
        </p:nvCxnSpPr>
        <p:spPr bwMode="auto">
          <a:xfrm rot="5400000" flipH="1" flipV="1">
            <a:off x="4280362" y="5041183"/>
            <a:ext cx="20955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9892" name="Straight Arrow Connector 27"/>
          <p:cNvCxnSpPr>
            <a:cxnSpLocks noChangeShapeType="1"/>
          </p:cNvCxnSpPr>
          <p:nvPr/>
        </p:nvCxnSpPr>
        <p:spPr bwMode="auto">
          <a:xfrm rot="5400000" flipH="1" flipV="1">
            <a:off x="9981850" y="5059202"/>
            <a:ext cx="20955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9893" name="Straight Arrow Connector 28"/>
          <p:cNvCxnSpPr>
            <a:cxnSpLocks noChangeShapeType="1"/>
          </p:cNvCxnSpPr>
          <p:nvPr/>
        </p:nvCxnSpPr>
        <p:spPr bwMode="auto">
          <a:xfrm rot="5400000" flipH="1" flipV="1">
            <a:off x="9257950" y="5040152"/>
            <a:ext cx="20955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矩形 1">
            <a:extLst>
              <a:ext uri="{FF2B5EF4-FFF2-40B4-BE49-F238E27FC236}">
                <a16:creationId xmlns:a16="http://schemas.microsoft.com/office/drawing/2014/main" id="{1E83172F-A0DD-4CB1-BA47-3375E8106BD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Selective Repeat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1" name="Footer Placeholder 2">
            <a:extLst>
              <a:ext uri="{FF2B5EF4-FFF2-40B4-BE49-F238E27FC236}">
                <a16:creationId xmlns:a16="http://schemas.microsoft.com/office/drawing/2014/main" id="{0FD953E5-6752-41E3-8F5C-EC1994B5ED76}"/>
              </a:ext>
            </a:extLst>
          </p:cNvPr>
          <p:cNvSpPr txBox="1">
            <a:spLocks/>
          </p:cNvSpPr>
          <p:nvPr/>
        </p:nvSpPr>
        <p:spPr>
          <a:xfrm>
            <a:off x="4038600" y="6356350"/>
            <a:ext cx="411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ts val="1800"/>
              </a:spcBef>
              <a:buClr>
                <a:srgbClr val="0000FF"/>
              </a:buClr>
              <a:buFont typeface="Arial" panose="020B0604020202020204" pitchFamily="34" charset="0"/>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600"/>
              </a:spcBef>
              <a:buClr>
                <a:srgbClr val="0000FF"/>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0000FF"/>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9pPr>
          </a:lstStyle>
          <a:p>
            <a:pPr algn="ct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ChangeArrowheads="1"/>
          </p:cNvSpPr>
          <p:nvPr/>
        </p:nvSpPr>
        <p:spPr bwMode="auto">
          <a:xfrm>
            <a:off x="1972341" y="4244976"/>
            <a:ext cx="8750594"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Tx/>
              <a:buChar char="•"/>
            </a:pPr>
            <a:r>
              <a:rPr lang="en-US" altLang="zh-CN" sz="2000" b="1" dirty="0">
                <a:latin typeface="Times New Roman" pitchFamily="18" charset="0"/>
                <a:ea typeface="宋体" charset="-122"/>
              </a:rPr>
              <a:t>Some parameters</a:t>
            </a:r>
          </a:p>
          <a:p>
            <a:pPr marL="742950" lvl="1" indent="-285750">
              <a:spcBef>
                <a:spcPct val="20000"/>
              </a:spcBef>
              <a:buClr>
                <a:schemeClr val="accent2"/>
              </a:buClr>
              <a:buFontTx/>
              <a:buChar char="–"/>
            </a:pPr>
            <a:r>
              <a:rPr lang="en-US" altLang="zh-CN" b="1" dirty="0" err="1">
                <a:latin typeface="Times New Roman" pitchFamily="18" charset="0"/>
                <a:ea typeface="宋体" charset="-122"/>
              </a:rPr>
              <a:t>Ack_Received</a:t>
            </a:r>
            <a:endParaRPr lang="en-US" altLang="zh-CN" b="1" dirty="0">
              <a:latin typeface="Times New Roman" pitchFamily="18" charset="0"/>
              <a:ea typeface="宋体" charset="-122"/>
            </a:endParaRPr>
          </a:p>
          <a:p>
            <a:pPr marL="742950" lvl="1" indent="-285750">
              <a:spcBef>
                <a:spcPct val="20000"/>
              </a:spcBef>
              <a:buClr>
                <a:schemeClr val="accent2"/>
              </a:buClr>
              <a:buFontTx/>
              <a:buChar char="–"/>
            </a:pPr>
            <a:r>
              <a:rPr lang="en-US" altLang="zh-CN" b="1" dirty="0" err="1">
                <a:latin typeface="Times New Roman" pitchFamily="18" charset="0"/>
                <a:ea typeface="宋体" charset="-122"/>
              </a:rPr>
              <a:t>Ack_Expected</a:t>
            </a:r>
            <a:r>
              <a:rPr lang="en-US" altLang="zh-CN" b="1" dirty="0">
                <a:latin typeface="Times New Roman" pitchFamily="18" charset="0"/>
                <a:ea typeface="宋体" charset="-122"/>
              </a:rPr>
              <a:t>  		/*lower edge of sender’s window*/</a:t>
            </a:r>
          </a:p>
          <a:p>
            <a:pPr marL="742950" lvl="1" indent="-285750">
              <a:spcBef>
                <a:spcPct val="20000"/>
              </a:spcBef>
              <a:buClr>
                <a:schemeClr val="accent2"/>
              </a:buClr>
              <a:buFontTx/>
              <a:buChar char="–"/>
            </a:pPr>
            <a:r>
              <a:rPr lang="en-US" altLang="zh-CN" b="1" dirty="0" err="1">
                <a:latin typeface="Times New Roman" pitchFamily="18" charset="0"/>
                <a:ea typeface="宋体" charset="-122"/>
              </a:rPr>
              <a:t>Next_Fram_To_Send</a:t>
            </a:r>
            <a:r>
              <a:rPr lang="en-US" altLang="zh-CN" b="1" dirty="0">
                <a:latin typeface="Times New Roman" pitchFamily="18" charset="0"/>
                <a:ea typeface="宋体" charset="-122"/>
              </a:rPr>
              <a:t>	 /*upper edge of sender’s window + 1*/</a:t>
            </a:r>
          </a:p>
          <a:p>
            <a:pPr marL="742950" lvl="1" indent="-285750">
              <a:spcBef>
                <a:spcPct val="20000"/>
              </a:spcBef>
              <a:buClr>
                <a:schemeClr val="accent2"/>
              </a:buClr>
              <a:buFontTx/>
              <a:buChar char="–"/>
            </a:pPr>
            <a:r>
              <a:rPr lang="en-US" altLang="zh-CN" b="1" dirty="0" err="1">
                <a:latin typeface="Times New Roman" pitchFamily="18" charset="0"/>
                <a:ea typeface="宋体" charset="-122"/>
              </a:rPr>
              <a:t>Frame_Expected</a:t>
            </a:r>
            <a:r>
              <a:rPr lang="en-US" altLang="zh-CN" b="1" dirty="0">
                <a:latin typeface="Times New Roman" pitchFamily="18" charset="0"/>
                <a:ea typeface="宋体" charset="-122"/>
              </a:rPr>
              <a:t>		 /*lower edge of receiver’s window*/</a:t>
            </a:r>
          </a:p>
          <a:p>
            <a:pPr marL="742950" lvl="1" indent="-285750">
              <a:spcBef>
                <a:spcPct val="20000"/>
              </a:spcBef>
              <a:buClr>
                <a:schemeClr val="accent2"/>
              </a:buClr>
              <a:buFontTx/>
              <a:buChar char="–"/>
            </a:pPr>
            <a:r>
              <a:rPr lang="en-US" altLang="zh-CN" b="1" dirty="0" err="1">
                <a:latin typeface="Times New Roman" pitchFamily="18" charset="0"/>
                <a:ea typeface="宋体" charset="-122"/>
              </a:rPr>
              <a:t>Too_far</a:t>
            </a:r>
            <a:r>
              <a:rPr lang="en-US" altLang="zh-CN" b="1" dirty="0">
                <a:latin typeface="Times New Roman" pitchFamily="18" charset="0"/>
                <a:ea typeface="宋体" charset="-122"/>
              </a:rPr>
              <a:t>			 /*upper edge of receiver’s window + 1*/</a:t>
            </a:r>
          </a:p>
        </p:txBody>
      </p:sp>
      <p:graphicFrame>
        <p:nvGraphicFramePr>
          <p:cNvPr id="78851" name="Object 5"/>
          <p:cNvGraphicFramePr>
            <a:graphicFrameLocks noChangeAspect="1"/>
          </p:cNvGraphicFramePr>
          <p:nvPr>
            <p:extLst>
              <p:ext uri="{D42A27DB-BD31-4B8C-83A1-F6EECF244321}">
                <p14:modId xmlns:p14="http://schemas.microsoft.com/office/powerpoint/2010/main" val="2109645398"/>
              </p:ext>
            </p:extLst>
          </p:nvPr>
        </p:nvGraphicFramePr>
        <p:xfrm>
          <a:off x="1233008" y="1071166"/>
          <a:ext cx="4213225" cy="3043238"/>
        </p:xfrm>
        <a:graphic>
          <a:graphicData uri="http://schemas.openxmlformats.org/presentationml/2006/ole">
            <mc:AlternateContent xmlns:mc="http://schemas.openxmlformats.org/markup-compatibility/2006">
              <mc:Choice xmlns:v="urn:schemas-microsoft-com:vml" Requires="v">
                <p:oleObj spid="_x0000_s2090" name="Visio" r:id="rId3" imgW="2595067" imgH="1874825" progId="Visio.Drawing.6">
                  <p:embed/>
                </p:oleObj>
              </mc:Choice>
              <mc:Fallback>
                <p:oleObj name="Visio" r:id="rId3" imgW="2595067" imgH="1874825" progId="Visio.Drawing.6">
                  <p:embed/>
                  <p:pic>
                    <p:nvPicPr>
                      <p:cNvPr id="7885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008" y="1071166"/>
                        <a:ext cx="4213225"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6"/>
          <p:cNvGraphicFramePr>
            <a:graphicFrameLocks noChangeAspect="1"/>
          </p:cNvGraphicFramePr>
          <p:nvPr>
            <p:extLst>
              <p:ext uri="{D42A27DB-BD31-4B8C-83A1-F6EECF244321}">
                <p14:modId xmlns:p14="http://schemas.microsoft.com/office/powerpoint/2010/main" val="2850731884"/>
              </p:ext>
            </p:extLst>
          </p:nvPr>
        </p:nvGraphicFramePr>
        <p:xfrm>
          <a:off x="7225192" y="1016398"/>
          <a:ext cx="3733800" cy="3152775"/>
        </p:xfrm>
        <a:graphic>
          <a:graphicData uri="http://schemas.openxmlformats.org/presentationml/2006/ole">
            <mc:AlternateContent xmlns:mc="http://schemas.openxmlformats.org/markup-compatibility/2006">
              <mc:Choice xmlns:v="urn:schemas-microsoft-com:vml" Requires="v">
                <p:oleObj spid="_x0000_s2091" name="Visio" r:id="rId5" imgW="2220468" imgH="1874825" progId="Visio.Drawing.6">
                  <p:embed/>
                </p:oleObj>
              </mc:Choice>
              <mc:Fallback>
                <p:oleObj name="Visio" r:id="rId5" imgW="2220468" imgH="1874825" progId="Visio.Drawing.6">
                  <p:embed/>
                  <p:pic>
                    <p:nvPicPr>
                      <p:cNvPr id="7885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5192" y="1016398"/>
                        <a:ext cx="37338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48B6D80B-D161-4F83-925C-B05910A9669A}"/>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Selective Repeat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3" name="Footer Placeholder 2">
            <a:extLst>
              <a:ext uri="{FF2B5EF4-FFF2-40B4-BE49-F238E27FC236}">
                <a16:creationId xmlns:a16="http://schemas.microsoft.com/office/drawing/2014/main" id="{3B2C084A-8B53-4319-82D2-B2D65B3E22A7}"/>
              </a:ext>
            </a:extLst>
          </p:cNvPr>
          <p:cNvSpPr>
            <a:spLocks noGrp="1"/>
          </p:cNvSpPr>
          <p:nvPr>
            <p:ph type="ftr" sz="quarter" idx="11"/>
          </p:nvPr>
        </p:nvSpPr>
        <p:spPr>
          <a:xfrm>
            <a:off x="4038600" y="6356350"/>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2F328E9F-9746-4ACA-AC23-BF163BF027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Frame Format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718A737B-1821-48A6-8B1E-D7E06A8A2B8D}"/>
              </a:ext>
            </a:extLst>
          </p:cNvPr>
          <p:cNvGrpSpPr/>
          <p:nvPr/>
        </p:nvGrpSpPr>
        <p:grpSpPr>
          <a:xfrm>
            <a:off x="51453" y="1216950"/>
            <a:ext cx="5613306" cy="1856078"/>
            <a:chOff x="149370" y="1199283"/>
            <a:chExt cx="5613306" cy="1856078"/>
          </a:xfrm>
        </p:grpSpPr>
        <p:pic>
          <p:nvPicPr>
            <p:cNvPr id="5" name="Picture 2">
              <a:extLst>
                <a:ext uri="{FF2B5EF4-FFF2-40B4-BE49-F238E27FC236}">
                  <a16:creationId xmlns:a16="http://schemas.microsoft.com/office/drawing/2014/main" id="{89A29ADA-20A7-4620-B71C-50B6AFFC3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70" y="1199283"/>
              <a:ext cx="5613306" cy="18431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2F8343FE-3D50-4BCF-8688-C8CD5365AAF6}"/>
                </a:ext>
              </a:extLst>
            </p:cNvPr>
            <p:cNvPicPr>
              <a:picLocks noChangeAspect="1"/>
            </p:cNvPicPr>
            <p:nvPr/>
          </p:nvPicPr>
          <p:blipFill>
            <a:blip r:embed="rId4"/>
            <a:stretch>
              <a:fillRect/>
            </a:stretch>
          </p:blipFill>
          <p:spPr>
            <a:xfrm>
              <a:off x="1759732" y="2704232"/>
              <a:ext cx="3915090" cy="351129"/>
            </a:xfrm>
            <a:prstGeom prst="rect">
              <a:avLst/>
            </a:prstGeom>
          </p:spPr>
        </p:pic>
      </p:grpSp>
      <p:pic>
        <p:nvPicPr>
          <p:cNvPr id="8" name="图片 7">
            <a:extLst>
              <a:ext uri="{FF2B5EF4-FFF2-40B4-BE49-F238E27FC236}">
                <a16:creationId xmlns:a16="http://schemas.microsoft.com/office/drawing/2014/main" id="{A0966D8E-AB38-493C-9B4E-F9E3F90BCE11}"/>
              </a:ext>
            </a:extLst>
          </p:cNvPr>
          <p:cNvPicPr>
            <a:picLocks noChangeAspect="1"/>
          </p:cNvPicPr>
          <p:nvPr/>
        </p:nvPicPr>
        <p:blipFill>
          <a:blip r:embed="rId5"/>
          <a:stretch>
            <a:fillRect/>
          </a:stretch>
        </p:blipFill>
        <p:spPr>
          <a:xfrm>
            <a:off x="154702" y="3440407"/>
            <a:ext cx="5513177" cy="758062"/>
          </a:xfrm>
          <a:prstGeom prst="rect">
            <a:avLst/>
          </a:prstGeom>
        </p:spPr>
      </p:pic>
      <p:sp>
        <p:nvSpPr>
          <p:cNvPr id="14" name="文本框 13">
            <a:extLst>
              <a:ext uri="{FF2B5EF4-FFF2-40B4-BE49-F238E27FC236}">
                <a16:creationId xmlns:a16="http://schemas.microsoft.com/office/drawing/2014/main" id="{9FC666CE-6838-4ECB-A0DF-160F3CE51EC8}"/>
              </a:ext>
            </a:extLst>
          </p:cNvPr>
          <p:cNvSpPr txBox="1"/>
          <p:nvPr/>
        </p:nvSpPr>
        <p:spPr>
          <a:xfrm>
            <a:off x="1015989" y="4369312"/>
            <a:ext cx="3790604" cy="338554"/>
          </a:xfrm>
          <a:prstGeom prst="rect">
            <a:avLst/>
          </a:prstGeom>
          <a:noFill/>
        </p:spPr>
        <p:txBody>
          <a:bodyPr wrap="square">
            <a:spAutoFit/>
          </a:bodyPr>
          <a:lstStyle/>
          <a:p>
            <a:r>
              <a:rPr lang="zh-CN" altLang="en-US" sz="1600" b="1" i="0" dirty="0">
                <a:effectLst/>
                <a:latin typeface="微软雅黑" panose="020B0503020204020204" pitchFamily="34" charset="-122"/>
                <a:ea typeface="微软雅黑" panose="020B0503020204020204" pitchFamily="34" charset="-122"/>
              </a:rPr>
              <a:t>最常用的 </a:t>
            </a:r>
            <a:r>
              <a:rPr lang="en-US" altLang="zh-CN" sz="1600" b="1" i="0" dirty="0">
                <a:effectLst/>
                <a:latin typeface="微软雅黑" panose="020B0503020204020204" pitchFamily="34" charset="-122"/>
                <a:ea typeface="微软雅黑" panose="020B0503020204020204" pitchFamily="34" charset="-122"/>
              </a:rPr>
              <a:t>MAC </a:t>
            </a:r>
            <a:r>
              <a:rPr lang="zh-CN" altLang="en-US" sz="1600" b="1" i="0" dirty="0">
                <a:effectLst/>
                <a:latin typeface="微软雅黑" panose="020B0503020204020204" pitchFamily="34" charset="-122"/>
                <a:ea typeface="微软雅黑" panose="020B0503020204020204" pitchFamily="34" charset="-122"/>
              </a:rPr>
              <a:t>帧是以太网</a:t>
            </a:r>
            <a:r>
              <a:rPr lang="en-US" altLang="zh-CN" sz="1600" b="1" i="0" dirty="0">
                <a:effectLst/>
                <a:latin typeface="微软雅黑" panose="020B0503020204020204" pitchFamily="34" charset="-122"/>
                <a:ea typeface="微软雅黑" panose="020B0503020204020204" pitchFamily="34" charset="-122"/>
              </a:rPr>
              <a:t>V2</a:t>
            </a:r>
            <a:r>
              <a:rPr lang="zh-CN" altLang="en-US" sz="1600" b="1" i="0" dirty="0">
                <a:effectLst/>
                <a:latin typeface="微软雅黑" panose="020B0503020204020204" pitchFamily="34" charset="-122"/>
                <a:ea typeface="微软雅黑" panose="020B0503020204020204" pitchFamily="34" charset="-122"/>
              </a:rPr>
              <a:t>的格式</a:t>
            </a:r>
            <a:endParaRPr lang="zh-CN" altLang="en-US"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7E918D6-83AF-4598-A09C-7F5654ECCD83}"/>
              </a:ext>
            </a:extLst>
          </p:cNvPr>
          <p:cNvPicPr>
            <a:picLocks noChangeAspect="1"/>
          </p:cNvPicPr>
          <p:nvPr/>
        </p:nvPicPr>
        <p:blipFill>
          <a:blip r:embed="rId6"/>
          <a:stretch>
            <a:fillRect/>
          </a:stretch>
        </p:blipFill>
        <p:spPr>
          <a:xfrm>
            <a:off x="154701" y="4879986"/>
            <a:ext cx="5510057" cy="796398"/>
          </a:xfrm>
          <a:prstGeom prst="rect">
            <a:avLst/>
          </a:prstGeom>
        </p:spPr>
      </p:pic>
      <p:sp>
        <p:nvSpPr>
          <p:cNvPr id="17" name="文本框 16">
            <a:extLst>
              <a:ext uri="{FF2B5EF4-FFF2-40B4-BE49-F238E27FC236}">
                <a16:creationId xmlns:a16="http://schemas.microsoft.com/office/drawing/2014/main" id="{E8CC1E70-22F7-4ED6-BA65-A7367F5D02FB}"/>
              </a:ext>
            </a:extLst>
          </p:cNvPr>
          <p:cNvSpPr txBox="1"/>
          <p:nvPr/>
        </p:nvSpPr>
        <p:spPr>
          <a:xfrm>
            <a:off x="1717233" y="5840534"/>
            <a:ext cx="2665615" cy="338554"/>
          </a:xfrm>
          <a:prstGeom prst="rect">
            <a:avLst/>
          </a:prstGeom>
          <a:noFill/>
        </p:spPr>
        <p:txBody>
          <a:bodyPr wrap="square">
            <a:spAutoFit/>
          </a:bodyPr>
          <a:lstStyle/>
          <a:p>
            <a:pPr algn="l"/>
            <a:r>
              <a:rPr lang="en-US" altLang="zh-CN" sz="1600" b="1" i="0" dirty="0">
                <a:effectLst/>
                <a:latin typeface="微软雅黑" panose="020B0503020204020204" pitchFamily="34" charset="-122"/>
                <a:ea typeface="微软雅黑" panose="020B0503020204020204" pitchFamily="34" charset="-122"/>
              </a:rPr>
              <a:t>IEEE </a:t>
            </a:r>
            <a:r>
              <a:rPr lang="zh-CN" altLang="en-US" sz="1600" b="1" i="0" dirty="0">
                <a:effectLst/>
                <a:latin typeface="微软雅黑" panose="020B0503020204020204" pitchFamily="34" charset="-122"/>
                <a:ea typeface="微软雅黑" panose="020B0503020204020204" pitchFamily="34" charset="-122"/>
              </a:rPr>
              <a:t>的 </a:t>
            </a:r>
            <a:r>
              <a:rPr lang="en-US" altLang="zh-CN" sz="1600" b="1" i="0" dirty="0">
                <a:effectLst/>
                <a:latin typeface="微软雅黑" panose="020B0503020204020204" pitchFamily="34" charset="-122"/>
                <a:ea typeface="微软雅黑" panose="020B0503020204020204" pitchFamily="34" charset="-122"/>
              </a:rPr>
              <a:t>802.3 </a:t>
            </a:r>
            <a:r>
              <a:rPr lang="zh-CN" altLang="en-US" sz="1600" b="1" i="0" dirty="0">
                <a:effectLst/>
                <a:latin typeface="微软雅黑" panose="020B0503020204020204" pitchFamily="34" charset="-122"/>
                <a:ea typeface="微软雅黑" panose="020B0503020204020204" pitchFamily="34" charset="-122"/>
              </a:rPr>
              <a:t>标准</a:t>
            </a:r>
            <a:endParaRPr lang="zh-CN" altLang="en-US" sz="1600"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82384A7-50B5-4A64-ACF0-FD3124F00483}"/>
              </a:ext>
            </a:extLst>
          </p:cNvPr>
          <p:cNvGrpSpPr/>
          <p:nvPr/>
        </p:nvGrpSpPr>
        <p:grpSpPr>
          <a:xfrm>
            <a:off x="5993345" y="1496947"/>
            <a:ext cx="6147202" cy="4441767"/>
            <a:chOff x="5993345" y="1496947"/>
            <a:chExt cx="6147202" cy="4441767"/>
          </a:xfrm>
        </p:grpSpPr>
        <p:pic>
          <p:nvPicPr>
            <p:cNvPr id="12" name="Picture 4">
              <a:extLst>
                <a:ext uri="{FF2B5EF4-FFF2-40B4-BE49-F238E27FC236}">
                  <a16:creationId xmlns:a16="http://schemas.microsoft.com/office/drawing/2014/main" id="{816C3097-4FB4-4296-B73A-EA764AAC5E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3345" y="1496947"/>
              <a:ext cx="6147202" cy="4441767"/>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48406D04-E1A6-4267-A947-DF8CE5C82B4C}"/>
                </a:ext>
              </a:extLst>
            </p:cNvPr>
            <p:cNvPicPr>
              <a:picLocks noChangeAspect="1"/>
            </p:cNvPicPr>
            <p:nvPr/>
          </p:nvPicPr>
          <p:blipFill>
            <a:blip r:embed="rId8"/>
            <a:stretch>
              <a:fillRect/>
            </a:stretch>
          </p:blipFill>
          <p:spPr>
            <a:xfrm>
              <a:off x="9857156" y="5668356"/>
              <a:ext cx="2251146" cy="270358"/>
            </a:xfrm>
            <a:prstGeom prst="rect">
              <a:avLst/>
            </a:prstGeom>
          </p:spPr>
        </p:pic>
      </p:grpSp>
    </p:spTree>
    <p:extLst>
      <p:ext uri="{BB962C8B-B14F-4D97-AF65-F5344CB8AC3E}">
        <p14:creationId xmlns:p14="http://schemas.microsoft.com/office/powerpoint/2010/main" val="34927489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3"/>
          <p:cNvSpPr>
            <a:spLocks noGrp="1"/>
          </p:cNvSpPr>
          <p:nvPr>
            <p:ph idx="1"/>
          </p:nvPr>
        </p:nvSpPr>
        <p:spPr>
          <a:xfrm>
            <a:off x="551122" y="1192170"/>
            <a:ext cx="11277598" cy="3076802"/>
          </a:xfrm>
        </p:spPr>
        <p:txBody>
          <a:bodyPr/>
          <a:lstStyle/>
          <a:p>
            <a:r>
              <a:rPr lang="en-US" altLang="zh-CN" dirty="0">
                <a:ea typeface="宋体" panose="02010600030101010101" pitchFamily="2" charset="-122"/>
              </a:rPr>
              <a:t>Tradeoff made for Selective Repeat:</a:t>
            </a:r>
          </a:p>
          <a:p>
            <a:pPr lvl="1"/>
            <a:r>
              <a:rPr lang="en-US" altLang="zh-CN" dirty="0">
                <a:ea typeface="宋体" panose="02010600030101010101" pitchFamily="2" charset="-122"/>
              </a:rPr>
              <a:t>More complex than Go-Back-N due to buffering at receiver and multiple timers at sender</a:t>
            </a:r>
          </a:p>
          <a:p>
            <a:pPr lvl="1"/>
            <a:r>
              <a:rPr lang="en-US" altLang="zh-CN" dirty="0">
                <a:ea typeface="宋体" panose="02010600030101010101" pitchFamily="2" charset="-122"/>
              </a:rPr>
              <a:t>More efficient use of link bandwidth as only lost frames are resent (with low error rates)</a:t>
            </a:r>
          </a:p>
          <a:p>
            <a:pPr lvl="1"/>
            <a:endParaRPr lang="en-US" altLang="zh-CN" dirty="0">
              <a:ea typeface="宋体" panose="02010600030101010101" pitchFamily="2" charset="-122"/>
            </a:endParaRPr>
          </a:p>
          <a:p>
            <a:r>
              <a:rPr lang="en-US" altLang="zh-CN" dirty="0">
                <a:ea typeface="宋体" panose="02010600030101010101" pitchFamily="2" charset="-122"/>
              </a:rPr>
              <a:t>Implemented as p6 (see code in book)</a:t>
            </a:r>
          </a:p>
        </p:txBody>
      </p:sp>
      <p:sp>
        <p:nvSpPr>
          <p:cNvPr id="5632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6475E3B1-F514-4112-877C-476DDA4400B2}"/>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Selective Repeat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4146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5837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8" y="1267046"/>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8" y="3758388"/>
            <a:ext cx="748665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1C52062B-D33A-4361-AABD-9CB5CC5F83A7}"/>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Send and receive window for Selective Repeat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5939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605" y="1374110"/>
            <a:ext cx="8837028" cy="479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345C8DDE-9658-4644-A282-1E04C5430CD1}"/>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Window size for Selective Repeat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614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730" y="1158875"/>
            <a:ext cx="6856412"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a:spLocks noChangeArrowheads="1"/>
          </p:cNvSpPr>
          <p:nvPr/>
        </p:nvSpPr>
        <p:spPr bwMode="auto">
          <a:xfrm>
            <a:off x="1049745" y="1057940"/>
            <a:ext cx="381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T</a:t>
            </a:r>
            <a:r>
              <a:rPr lang="zh-CN" altLang="en-US" sz="1800" b="1">
                <a:solidFill>
                  <a:srgbClr val="0000FF"/>
                </a:solidFill>
                <a:ea typeface="宋体" panose="02010600030101010101" pitchFamily="2" charset="-122"/>
              </a:rPr>
              <a:t>he timers need to be numbered</a:t>
            </a:r>
            <a:r>
              <a:rPr lang="en-US" altLang="zh-CN" sz="1800" b="1">
                <a:solidFill>
                  <a:srgbClr val="0000FF"/>
                </a:solidFill>
                <a:ea typeface="宋体" panose="02010600030101010101" pitchFamily="2" charset="-122"/>
              </a:rPr>
              <a:t>.</a:t>
            </a:r>
            <a:endParaRPr lang="zh-CN" altLang="en-US" sz="1800" b="1">
              <a:solidFill>
                <a:srgbClr val="0000FF"/>
              </a:solidFill>
              <a:ea typeface="宋体" panose="02010600030101010101" pitchFamily="2" charset="-122"/>
            </a:endParaRPr>
          </a:p>
        </p:txBody>
      </p:sp>
      <p:sp>
        <p:nvSpPr>
          <p:cNvPr id="8" name="矩形 7"/>
          <p:cNvSpPr>
            <a:spLocks noChangeArrowheads="1"/>
          </p:cNvSpPr>
          <p:nvPr/>
        </p:nvSpPr>
        <p:spPr bwMode="auto">
          <a:xfrm>
            <a:off x="8229102" y="2965669"/>
            <a:ext cx="30733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zh-CN" altLang="en-US" sz="1600" b="1" dirty="0">
                <a:solidFill>
                  <a:srgbClr val="0000FF"/>
                </a:solidFill>
                <a:ea typeface="宋体" panose="02010600030101010101" pitchFamily="2" charset="-122"/>
              </a:rPr>
              <a:t> A NAK is sent once for each window position.</a:t>
            </a:r>
          </a:p>
        </p:txBody>
      </p:sp>
      <p:sp>
        <p:nvSpPr>
          <p:cNvPr id="9" name="矩形 8"/>
          <p:cNvSpPr>
            <a:spLocks noChangeArrowheads="1"/>
          </p:cNvSpPr>
          <p:nvPr/>
        </p:nvSpPr>
        <p:spPr bwMode="auto">
          <a:xfrm>
            <a:off x="8261848" y="4871526"/>
            <a:ext cx="32808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ea typeface="宋体" panose="02010600030101010101" pitchFamily="2" charset="-122"/>
              </a:rPr>
              <a:t>Cumulative acknowledgment</a:t>
            </a:r>
            <a:endParaRPr lang="zh-CN" altLang="en-US" sz="1600" b="1">
              <a:solidFill>
                <a:srgbClr val="0000FF"/>
              </a:solidFill>
              <a:ea typeface="宋体" panose="02010600030101010101" pitchFamily="2" charset="-122"/>
            </a:endParaRP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What happens when a frame is lost in Selective Repeat?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19a">
            <a:extLst>
              <a:ext uri="{FF2B5EF4-FFF2-40B4-BE49-F238E27FC236}">
                <a16:creationId xmlns:a16="http://schemas.microsoft.com/office/drawing/2014/main" id="{2CAF31F5-0A9F-497F-A57E-2E091E7A2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296"/>
          <a:stretch>
            <a:fillRect/>
          </a:stretch>
        </p:blipFill>
        <p:spPr bwMode="auto">
          <a:xfrm>
            <a:off x="3294679" y="302095"/>
            <a:ext cx="8151484" cy="637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771324D-48C0-4701-B850-30C4A1DA9B52}"/>
              </a:ext>
            </a:extLst>
          </p:cNvPr>
          <p:cNvSpPr txBox="1"/>
          <p:nvPr/>
        </p:nvSpPr>
        <p:spPr>
          <a:xfrm>
            <a:off x="268864" y="1981839"/>
            <a:ext cx="3399126" cy="1384995"/>
          </a:xfrm>
          <a:prstGeom prst="rect">
            <a:avLst/>
          </a:prstGeom>
          <a:noFill/>
        </p:spPr>
        <p:txBody>
          <a:bodyPr wrap="square">
            <a:spAutoFit/>
          </a:bodyPr>
          <a:lstStyle/>
          <a:p>
            <a:r>
              <a:rPr lang="en-US" altLang="zh-CN" sz="2800" dirty="0">
                <a:solidFill>
                  <a:schemeClr val="accent2"/>
                </a:solidFill>
                <a:ea typeface="宋体" charset="-122"/>
              </a:rPr>
              <a:t>A Sliding Window Protocol Using Selective Repeat</a:t>
            </a:r>
            <a:endParaRPr lang="zh-CN" altLang="en-US" sz="2800" dirty="0"/>
          </a:p>
        </p:txBody>
      </p:sp>
    </p:spTree>
    <p:extLst>
      <p:ext uri="{BB962C8B-B14F-4D97-AF65-F5344CB8AC3E}">
        <p14:creationId xmlns:p14="http://schemas.microsoft.com/office/powerpoint/2010/main" val="38322644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3-19a">
            <a:extLst>
              <a:ext uri="{FF2B5EF4-FFF2-40B4-BE49-F238E27FC236}">
                <a16:creationId xmlns:a16="http://schemas.microsoft.com/office/drawing/2014/main" id="{14D3B1A6-4016-4388-A6DA-14AE107BD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8780"/>
          <a:stretch>
            <a:fillRect/>
          </a:stretch>
        </p:blipFill>
        <p:spPr bwMode="auto">
          <a:xfrm>
            <a:off x="787110" y="402216"/>
            <a:ext cx="10253231" cy="592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146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3-19b">
            <a:extLst>
              <a:ext uri="{FF2B5EF4-FFF2-40B4-BE49-F238E27FC236}">
                <a16:creationId xmlns:a16="http://schemas.microsoft.com/office/drawing/2014/main" id="{E8192712-CA53-46FB-8BE6-0A75C8140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734"/>
          <a:stretch>
            <a:fillRect/>
          </a:stretch>
        </p:blipFill>
        <p:spPr bwMode="auto">
          <a:xfrm>
            <a:off x="1838469" y="251258"/>
            <a:ext cx="8079207" cy="64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1938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3-19b">
            <a:extLst>
              <a:ext uri="{FF2B5EF4-FFF2-40B4-BE49-F238E27FC236}">
                <a16:creationId xmlns:a16="http://schemas.microsoft.com/office/drawing/2014/main" id="{C47DF9D7-E714-4BF6-A3E3-4966EE942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8131"/>
          <a:stretch>
            <a:fillRect/>
          </a:stretch>
        </p:blipFill>
        <p:spPr bwMode="auto">
          <a:xfrm>
            <a:off x="516659" y="387348"/>
            <a:ext cx="11048422" cy="633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0738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Channel utilization analysis  --  Non-Pipelining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Line 3">
            <a:extLst>
              <a:ext uri="{FF2B5EF4-FFF2-40B4-BE49-F238E27FC236}">
                <a16:creationId xmlns:a16="http://schemas.microsoft.com/office/drawing/2014/main" id="{C6AFA1B1-1A65-4B1B-B2E8-4890A238428F}"/>
              </a:ext>
            </a:extLst>
          </p:cNvPr>
          <p:cNvSpPr>
            <a:spLocks noChangeShapeType="1"/>
          </p:cNvSpPr>
          <p:nvPr/>
        </p:nvSpPr>
        <p:spPr bwMode="auto">
          <a:xfrm>
            <a:off x="4669416" y="1861560"/>
            <a:ext cx="2227262" cy="92233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2" name="Group 4">
            <a:extLst>
              <a:ext uri="{FF2B5EF4-FFF2-40B4-BE49-F238E27FC236}">
                <a16:creationId xmlns:a16="http://schemas.microsoft.com/office/drawing/2014/main" id="{4155B28E-4313-4B2D-BB6D-DCFE1640BC61}"/>
              </a:ext>
            </a:extLst>
          </p:cNvPr>
          <p:cNvGrpSpPr>
            <a:grpSpLocks/>
          </p:cNvGrpSpPr>
          <p:nvPr/>
        </p:nvGrpSpPr>
        <p:grpSpPr bwMode="auto">
          <a:xfrm>
            <a:off x="1345191" y="1656772"/>
            <a:ext cx="3232150" cy="354013"/>
            <a:chOff x="162" y="1248"/>
            <a:chExt cx="2245" cy="245"/>
          </a:xfrm>
        </p:grpSpPr>
        <p:sp>
          <p:nvSpPr>
            <p:cNvPr id="13" name="AutoShape 5">
              <a:extLst>
                <a:ext uri="{FF2B5EF4-FFF2-40B4-BE49-F238E27FC236}">
                  <a16:creationId xmlns:a16="http://schemas.microsoft.com/office/drawing/2014/main" id="{E7B97748-2030-4ADA-85E8-80BC1B3287F7}"/>
                </a:ext>
              </a:extLst>
            </p:cNvPr>
            <p:cNvSpPr>
              <a:spLocks noChangeArrowheads="1"/>
            </p:cNvSpPr>
            <p:nvPr/>
          </p:nvSpPr>
          <p:spPr bwMode="auto">
            <a:xfrm>
              <a:off x="162" y="1248"/>
              <a:ext cx="2245" cy="245"/>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14" name="Text Box 6">
              <a:extLst>
                <a:ext uri="{FF2B5EF4-FFF2-40B4-BE49-F238E27FC236}">
                  <a16:creationId xmlns:a16="http://schemas.microsoft.com/office/drawing/2014/main" id="{6F32B430-DBAF-4BA3-B181-12396B53933D}"/>
                </a:ext>
              </a:extLst>
            </p:cNvPr>
            <p:cNvSpPr txBox="1">
              <a:spLocks noChangeArrowheads="1"/>
            </p:cNvSpPr>
            <p:nvPr/>
          </p:nvSpPr>
          <p:spPr bwMode="auto">
            <a:xfrm>
              <a:off x="162" y="1248"/>
              <a:ext cx="22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transmitted, </a:t>
              </a:r>
              <a:r>
                <a:rPr lang="en-GB" altLang="zh-CN" sz="1500" i="1">
                  <a:solidFill>
                    <a:srgbClr val="000000"/>
                  </a:solidFill>
                  <a:latin typeface="Times New Roman" pitchFamily="18" charset="0"/>
                  <a:ea typeface="宋体" charset="-122"/>
                </a:rPr>
                <a:t>t = 0</a:t>
              </a:r>
            </a:p>
          </p:txBody>
        </p:sp>
      </p:grpSp>
      <p:sp>
        <p:nvSpPr>
          <p:cNvPr id="15" name="Line 7">
            <a:extLst>
              <a:ext uri="{FF2B5EF4-FFF2-40B4-BE49-F238E27FC236}">
                <a16:creationId xmlns:a16="http://schemas.microsoft.com/office/drawing/2014/main" id="{89ED7202-EAD2-4AFF-A368-31E29F233300}"/>
              </a:ext>
            </a:extLst>
          </p:cNvPr>
          <p:cNvSpPr>
            <a:spLocks noChangeShapeType="1"/>
          </p:cNvSpPr>
          <p:nvPr/>
        </p:nvSpPr>
        <p:spPr bwMode="auto">
          <a:xfrm>
            <a:off x="4658303" y="1642485"/>
            <a:ext cx="25400" cy="2913062"/>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6" name="Line 8">
            <a:extLst>
              <a:ext uri="{FF2B5EF4-FFF2-40B4-BE49-F238E27FC236}">
                <a16:creationId xmlns:a16="http://schemas.microsoft.com/office/drawing/2014/main" id="{FE6F2EEE-70BD-4BBD-B59E-B6445694F1E6}"/>
              </a:ext>
            </a:extLst>
          </p:cNvPr>
          <p:cNvSpPr>
            <a:spLocks noChangeShapeType="1"/>
          </p:cNvSpPr>
          <p:nvPr/>
        </p:nvSpPr>
        <p:spPr bwMode="auto">
          <a:xfrm>
            <a:off x="6885566" y="1655185"/>
            <a:ext cx="20637" cy="28924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7" name="Group 9">
            <a:extLst>
              <a:ext uri="{FF2B5EF4-FFF2-40B4-BE49-F238E27FC236}">
                <a16:creationId xmlns:a16="http://schemas.microsoft.com/office/drawing/2014/main" id="{D6A8501D-08C6-4946-8372-FB96879F02BE}"/>
              </a:ext>
            </a:extLst>
          </p:cNvPr>
          <p:cNvGrpSpPr>
            <a:grpSpLocks/>
          </p:cNvGrpSpPr>
          <p:nvPr/>
        </p:nvGrpSpPr>
        <p:grpSpPr bwMode="auto">
          <a:xfrm>
            <a:off x="4129666" y="1305935"/>
            <a:ext cx="884237" cy="349250"/>
            <a:chOff x="2096" y="1004"/>
            <a:chExt cx="614" cy="243"/>
          </a:xfrm>
        </p:grpSpPr>
        <p:sp>
          <p:nvSpPr>
            <p:cNvPr id="18" name="AutoShape 10">
              <a:extLst>
                <a:ext uri="{FF2B5EF4-FFF2-40B4-BE49-F238E27FC236}">
                  <a16:creationId xmlns:a16="http://schemas.microsoft.com/office/drawing/2014/main" id="{F989D708-53D7-4F2B-952A-3C6BA8E86794}"/>
                </a:ext>
              </a:extLst>
            </p:cNvPr>
            <p:cNvSpPr>
              <a:spLocks noChangeArrowheads="1"/>
            </p:cNvSpPr>
            <p:nvPr/>
          </p:nvSpPr>
          <p:spPr bwMode="auto">
            <a:xfrm>
              <a:off x="2096" y="1004"/>
              <a:ext cx="615" cy="244"/>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19" name="Text Box 11">
              <a:extLst>
                <a:ext uri="{FF2B5EF4-FFF2-40B4-BE49-F238E27FC236}">
                  <a16:creationId xmlns:a16="http://schemas.microsoft.com/office/drawing/2014/main" id="{52BC6C23-A2D7-4D92-A279-07822ACE96E3}"/>
                </a:ext>
              </a:extLst>
            </p:cNvPr>
            <p:cNvSpPr txBox="1">
              <a:spLocks noChangeArrowheads="1"/>
            </p:cNvSpPr>
            <p:nvPr/>
          </p:nvSpPr>
          <p:spPr bwMode="auto">
            <a:xfrm>
              <a:off x="2096" y="1004"/>
              <a:ext cx="61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sender</a:t>
              </a:r>
            </a:p>
          </p:txBody>
        </p:sp>
      </p:grpSp>
      <p:grpSp>
        <p:nvGrpSpPr>
          <p:cNvPr id="20" name="Group 12">
            <a:extLst>
              <a:ext uri="{FF2B5EF4-FFF2-40B4-BE49-F238E27FC236}">
                <a16:creationId xmlns:a16="http://schemas.microsoft.com/office/drawing/2014/main" id="{1FE082FD-CFDA-4CB5-B2FB-8F66C5FF3DAC}"/>
              </a:ext>
            </a:extLst>
          </p:cNvPr>
          <p:cNvGrpSpPr>
            <a:grpSpLocks/>
          </p:cNvGrpSpPr>
          <p:nvPr/>
        </p:nvGrpSpPr>
        <p:grpSpPr bwMode="auto">
          <a:xfrm>
            <a:off x="6307716" y="1305935"/>
            <a:ext cx="944562" cy="349250"/>
            <a:chOff x="3608" y="1004"/>
            <a:chExt cx="656" cy="243"/>
          </a:xfrm>
        </p:grpSpPr>
        <p:sp>
          <p:nvSpPr>
            <p:cNvPr id="21" name="AutoShape 13">
              <a:extLst>
                <a:ext uri="{FF2B5EF4-FFF2-40B4-BE49-F238E27FC236}">
                  <a16:creationId xmlns:a16="http://schemas.microsoft.com/office/drawing/2014/main" id="{2387A371-476E-4C60-B75B-35E63ED6200D}"/>
                </a:ext>
              </a:extLst>
            </p:cNvPr>
            <p:cNvSpPr>
              <a:spLocks noChangeArrowheads="1"/>
            </p:cNvSpPr>
            <p:nvPr/>
          </p:nvSpPr>
          <p:spPr bwMode="auto">
            <a:xfrm>
              <a:off x="3608" y="1004"/>
              <a:ext cx="657" cy="244"/>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22" name="Text Box 14">
              <a:extLst>
                <a:ext uri="{FF2B5EF4-FFF2-40B4-BE49-F238E27FC236}">
                  <a16:creationId xmlns:a16="http://schemas.microsoft.com/office/drawing/2014/main" id="{3E792CEC-5D58-4992-A58D-884AC55B1F9D}"/>
                </a:ext>
              </a:extLst>
            </p:cNvPr>
            <p:cNvSpPr txBox="1">
              <a:spLocks noChangeArrowheads="1"/>
            </p:cNvSpPr>
            <p:nvPr/>
          </p:nvSpPr>
          <p:spPr bwMode="auto">
            <a:xfrm>
              <a:off x="3608" y="1004"/>
              <a:ext cx="65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receiver</a:t>
              </a:r>
            </a:p>
          </p:txBody>
        </p:sp>
      </p:grpSp>
      <p:sp>
        <p:nvSpPr>
          <p:cNvPr id="23" name="Line 15">
            <a:extLst>
              <a:ext uri="{FF2B5EF4-FFF2-40B4-BE49-F238E27FC236}">
                <a16:creationId xmlns:a16="http://schemas.microsoft.com/office/drawing/2014/main" id="{E74E0159-DA51-414A-BA11-1E5D665AA5A8}"/>
              </a:ext>
            </a:extLst>
          </p:cNvPr>
          <p:cNvSpPr>
            <a:spLocks noChangeShapeType="1"/>
          </p:cNvSpPr>
          <p:nvPr/>
        </p:nvSpPr>
        <p:spPr bwMode="auto">
          <a:xfrm>
            <a:off x="4682116" y="1856797"/>
            <a:ext cx="2189162" cy="3175"/>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24" name="Line 16">
            <a:extLst>
              <a:ext uri="{FF2B5EF4-FFF2-40B4-BE49-F238E27FC236}">
                <a16:creationId xmlns:a16="http://schemas.microsoft.com/office/drawing/2014/main" id="{DB3C3001-2667-40AD-A76B-D6E9AB4BCC74}"/>
              </a:ext>
            </a:extLst>
          </p:cNvPr>
          <p:cNvSpPr>
            <a:spLocks noChangeShapeType="1"/>
          </p:cNvSpPr>
          <p:nvPr/>
        </p:nvSpPr>
        <p:spPr bwMode="auto">
          <a:xfrm>
            <a:off x="4685291" y="3968172"/>
            <a:ext cx="2192337" cy="1588"/>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25" name="Line 17">
            <a:extLst>
              <a:ext uri="{FF2B5EF4-FFF2-40B4-BE49-F238E27FC236}">
                <a16:creationId xmlns:a16="http://schemas.microsoft.com/office/drawing/2014/main" id="{1A77C112-7FE5-45A3-9C4E-7DE8263852DE}"/>
              </a:ext>
            </a:extLst>
          </p:cNvPr>
          <p:cNvSpPr>
            <a:spLocks noChangeShapeType="1"/>
          </p:cNvSpPr>
          <p:nvPr/>
        </p:nvSpPr>
        <p:spPr bwMode="auto">
          <a:xfrm flipV="1">
            <a:off x="4685291" y="3025197"/>
            <a:ext cx="2209800" cy="923925"/>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26" name="Freeform 18">
            <a:extLst>
              <a:ext uri="{FF2B5EF4-FFF2-40B4-BE49-F238E27FC236}">
                <a16:creationId xmlns:a16="http://schemas.microsoft.com/office/drawing/2014/main" id="{6BCAAFF2-A24D-49B5-8A02-A5DD9F64CB67}"/>
              </a:ext>
            </a:extLst>
          </p:cNvPr>
          <p:cNvSpPr>
            <a:spLocks noChangeArrowheads="1"/>
          </p:cNvSpPr>
          <p:nvPr/>
        </p:nvSpPr>
        <p:spPr bwMode="auto">
          <a:xfrm>
            <a:off x="4664653" y="1855210"/>
            <a:ext cx="2232025" cy="1157287"/>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27" name="Line 19">
            <a:extLst>
              <a:ext uri="{FF2B5EF4-FFF2-40B4-BE49-F238E27FC236}">
                <a16:creationId xmlns:a16="http://schemas.microsoft.com/office/drawing/2014/main" id="{D6E5A2EE-8F54-472E-9237-B12497C4A254}"/>
              </a:ext>
            </a:extLst>
          </p:cNvPr>
          <p:cNvSpPr>
            <a:spLocks noChangeShapeType="1"/>
          </p:cNvSpPr>
          <p:nvPr/>
        </p:nvSpPr>
        <p:spPr bwMode="auto">
          <a:xfrm flipH="1">
            <a:off x="4518603" y="1855210"/>
            <a:ext cx="134938"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28" name="Line 20">
            <a:extLst>
              <a:ext uri="{FF2B5EF4-FFF2-40B4-BE49-F238E27FC236}">
                <a16:creationId xmlns:a16="http://schemas.microsoft.com/office/drawing/2014/main" id="{1F5DD39E-7C3A-4AE5-A242-84C3B3E8A56C}"/>
              </a:ext>
            </a:extLst>
          </p:cNvPr>
          <p:cNvSpPr>
            <a:spLocks noChangeShapeType="1"/>
          </p:cNvSpPr>
          <p:nvPr/>
        </p:nvSpPr>
        <p:spPr bwMode="auto">
          <a:xfrm flipH="1">
            <a:off x="4518603" y="2096510"/>
            <a:ext cx="134938"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29" name="Line 21">
            <a:extLst>
              <a:ext uri="{FF2B5EF4-FFF2-40B4-BE49-F238E27FC236}">
                <a16:creationId xmlns:a16="http://schemas.microsoft.com/office/drawing/2014/main" id="{AB8B6363-7184-4456-9DB8-3B447E9A7071}"/>
              </a:ext>
            </a:extLst>
          </p:cNvPr>
          <p:cNvSpPr>
            <a:spLocks noChangeShapeType="1"/>
          </p:cNvSpPr>
          <p:nvPr/>
        </p:nvSpPr>
        <p:spPr bwMode="auto">
          <a:xfrm flipH="1">
            <a:off x="4529716" y="3955472"/>
            <a:ext cx="1365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30" name="Text Box 22">
            <a:extLst>
              <a:ext uri="{FF2B5EF4-FFF2-40B4-BE49-F238E27FC236}">
                <a16:creationId xmlns:a16="http://schemas.microsoft.com/office/drawing/2014/main" id="{D1D2E05F-1C00-48FE-9227-03D02329AAE5}"/>
              </a:ext>
            </a:extLst>
          </p:cNvPr>
          <p:cNvSpPr txBox="1">
            <a:spLocks noChangeArrowheads="1"/>
          </p:cNvSpPr>
          <p:nvPr/>
        </p:nvSpPr>
        <p:spPr bwMode="auto">
          <a:xfrm>
            <a:off x="3866141" y="2828347"/>
            <a:ext cx="8493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i="1">
                <a:solidFill>
                  <a:srgbClr val="FF0000"/>
                </a:solidFill>
                <a:latin typeface="Times New Roman" pitchFamily="18" charset="0"/>
                <a:ea typeface="宋体" charset="-122"/>
              </a:rPr>
              <a:t>R</a:t>
            </a:r>
            <a:endParaRPr lang="en-GB" altLang="zh-CN" sz="900" i="1">
              <a:solidFill>
                <a:srgbClr val="000000"/>
              </a:solidFill>
              <a:latin typeface="Times New Roman" pitchFamily="18" charset="0"/>
              <a:ea typeface="宋体" charset="-122"/>
            </a:endParaRPr>
          </a:p>
        </p:txBody>
      </p:sp>
      <p:sp>
        <p:nvSpPr>
          <p:cNvPr id="31" name="Line 23">
            <a:extLst>
              <a:ext uri="{FF2B5EF4-FFF2-40B4-BE49-F238E27FC236}">
                <a16:creationId xmlns:a16="http://schemas.microsoft.com/office/drawing/2014/main" id="{02A98ACA-F189-41C8-8C6D-01DA0D50C994}"/>
              </a:ext>
            </a:extLst>
          </p:cNvPr>
          <p:cNvSpPr>
            <a:spLocks noChangeShapeType="1"/>
          </p:cNvSpPr>
          <p:nvPr/>
        </p:nvSpPr>
        <p:spPr bwMode="auto">
          <a:xfrm>
            <a:off x="4555116" y="3136322"/>
            <a:ext cx="11112" cy="811213"/>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32" name="Line 24">
            <a:extLst>
              <a:ext uri="{FF2B5EF4-FFF2-40B4-BE49-F238E27FC236}">
                <a16:creationId xmlns:a16="http://schemas.microsoft.com/office/drawing/2014/main" id="{B625F423-0020-4E37-89A5-88689C324055}"/>
              </a:ext>
            </a:extLst>
          </p:cNvPr>
          <p:cNvSpPr>
            <a:spLocks noChangeShapeType="1"/>
          </p:cNvSpPr>
          <p:nvPr/>
        </p:nvSpPr>
        <p:spPr bwMode="auto">
          <a:xfrm flipV="1">
            <a:off x="4559878" y="2117147"/>
            <a:ext cx="1588" cy="7715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33" name="Text Box 25">
            <a:extLst>
              <a:ext uri="{FF2B5EF4-FFF2-40B4-BE49-F238E27FC236}">
                <a16:creationId xmlns:a16="http://schemas.microsoft.com/office/drawing/2014/main" id="{351447FA-48D0-47C4-9371-C6FECB4866B5}"/>
              </a:ext>
            </a:extLst>
          </p:cNvPr>
          <p:cNvSpPr txBox="1">
            <a:spLocks noChangeArrowheads="1"/>
          </p:cNvSpPr>
          <p:nvPr/>
        </p:nvSpPr>
        <p:spPr bwMode="auto">
          <a:xfrm>
            <a:off x="1111828" y="1934585"/>
            <a:ext cx="34655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packet bit transmitted, </a:t>
            </a:r>
            <a:r>
              <a:rPr lang="en-GB" altLang="zh-CN" sz="1500" i="1">
                <a:solidFill>
                  <a:srgbClr val="FF0000"/>
                </a:solidFill>
                <a:latin typeface="Times New Roman" pitchFamily="18" charset="0"/>
                <a:ea typeface="宋体" charset="-122"/>
              </a:rPr>
              <a:t>t = l / b</a:t>
            </a:r>
          </a:p>
        </p:txBody>
      </p:sp>
      <p:sp>
        <p:nvSpPr>
          <p:cNvPr id="34" name="Line 26">
            <a:extLst>
              <a:ext uri="{FF2B5EF4-FFF2-40B4-BE49-F238E27FC236}">
                <a16:creationId xmlns:a16="http://schemas.microsoft.com/office/drawing/2014/main" id="{EA9BAF1B-2014-40F5-987A-8FB4BE7F799B}"/>
              </a:ext>
            </a:extLst>
          </p:cNvPr>
          <p:cNvSpPr>
            <a:spLocks noChangeShapeType="1"/>
          </p:cNvSpPr>
          <p:nvPr/>
        </p:nvSpPr>
        <p:spPr bwMode="auto">
          <a:xfrm flipH="1">
            <a:off x="6869691" y="2769610"/>
            <a:ext cx="138112"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35" name="Text Box 27">
            <a:extLst>
              <a:ext uri="{FF2B5EF4-FFF2-40B4-BE49-F238E27FC236}">
                <a16:creationId xmlns:a16="http://schemas.microsoft.com/office/drawing/2014/main" id="{3F5817FD-E3FA-4AB5-A35F-94409E9976F5}"/>
              </a:ext>
            </a:extLst>
          </p:cNvPr>
          <p:cNvSpPr txBox="1">
            <a:spLocks noChangeArrowheads="1"/>
          </p:cNvSpPr>
          <p:nvPr/>
        </p:nvSpPr>
        <p:spPr bwMode="auto">
          <a:xfrm>
            <a:off x="6953828" y="2593397"/>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Lst>
              <a:defRPr>
                <a:solidFill>
                  <a:schemeClr val="tx1"/>
                </a:solidFill>
                <a:latin typeface="Arial" charset="0"/>
              </a:defRPr>
            </a:lvl1pPr>
            <a:lvl2pPr marL="742950" indent="-285750" defTabSz="828675" eaLnBrk="0" hangingPunct="0">
              <a:tabLst>
                <a:tab pos="657225" algn="l"/>
                <a:tab pos="1312863" algn="l"/>
                <a:tab pos="1970088" algn="l"/>
              </a:tabLst>
              <a:defRPr>
                <a:solidFill>
                  <a:schemeClr val="tx1"/>
                </a:solidFill>
                <a:latin typeface="Arial" charset="0"/>
              </a:defRPr>
            </a:lvl2pPr>
            <a:lvl3pPr marL="1143000" indent="-228600" defTabSz="828675" eaLnBrk="0" hangingPunct="0">
              <a:tabLst>
                <a:tab pos="657225" algn="l"/>
                <a:tab pos="1312863" algn="l"/>
                <a:tab pos="1970088" algn="l"/>
              </a:tabLst>
              <a:defRPr>
                <a:solidFill>
                  <a:schemeClr val="tx1"/>
                </a:solidFill>
                <a:latin typeface="Arial" charset="0"/>
              </a:defRPr>
            </a:lvl3pPr>
            <a:lvl4pPr marL="1600200" indent="-228600" defTabSz="828675" eaLnBrk="0" hangingPunct="0">
              <a:tabLst>
                <a:tab pos="657225" algn="l"/>
                <a:tab pos="1312863" algn="l"/>
                <a:tab pos="1970088" algn="l"/>
              </a:tabLst>
              <a:defRPr>
                <a:solidFill>
                  <a:schemeClr val="tx1"/>
                </a:solidFill>
                <a:latin typeface="Arial" charset="0"/>
              </a:defRPr>
            </a:lvl4pPr>
            <a:lvl5pPr marL="2057400" indent="-228600" defTabSz="828675" eaLnBrk="0" hangingPunct="0">
              <a:tabLst>
                <a:tab pos="657225" algn="l"/>
                <a:tab pos="1312863" algn="l"/>
                <a:tab pos="1970088"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arrives</a:t>
            </a:r>
          </a:p>
        </p:txBody>
      </p:sp>
      <p:sp>
        <p:nvSpPr>
          <p:cNvPr id="36" name="Line 28">
            <a:extLst>
              <a:ext uri="{FF2B5EF4-FFF2-40B4-BE49-F238E27FC236}">
                <a16:creationId xmlns:a16="http://schemas.microsoft.com/office/drawing/2014/main" id="{98A4E941-65E1-4055-8F08-F22B234A82C7}"/>
              </a:ext>
            </a:extLst>
          </p:cNvPr>
          <p:cNvSpPr>
            <a:spLocks noChangeShapeType="1"/>
          </p:cNvSpPr>
          <p:nvPr/>
        </p:nvSpPr>
        <p:spPr bwMode="auto">
          <a:xfrm>
            <a:off x="6896678" y="3018847"/>
            <a:ext cx="127000"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37" name="Text Box 29">
            <a:extLst>
              <a:ext uri="{FF2B5EF4-FFF2-40B4-BE49-F238E27FC236}">
                <a16:creationId xmlns:a16="http://schemas.microsoft.com/office/drawing/2014/main" id="{A9E775E8-3760-4661-9732-1407C82AA5FE}"/>
              </a:ext>
            </a:extLst>
          </p:cNvPr>
          <p:cNvSpPr txBox="1">
            <a:spLocks noChangeArrowheads="1"/>
          </p:cNvSpPr>
          <p:nvPr/>
        </p:nvSpPr>
        <p:spPr bwMode="auto">
          <a:xfrm>
            <a:off x="6960178" y="2845810"/>
            <a:ext cx="311467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packet bit arrives, send ACK</a:t>
            </a:r>
          </a:p>
        </p:txBody>
      </p:sp>
      <p:sp>
        <p:nvSpPr>
          <p:cNvPr id="38" name="Text Box 30">
            <a:extLst>
              <a:ext uri="{FF2B5EF4-FFF2-40B4-BE49-F238E27FC236}">
                <a16:creationId xmlns:a16="http://schemas.microsoft.com/office/drawing/2014/main" id="{CD93C046-551C-4E28-A640-60D02A6279C9}"/>
              </a:ext>
            </a:extLst>
          </p:cNvPr>
          <p:cNvSpPr txBox="1">
            <a:spLocks noChangeArrowheads="1"/>
          </p:cNvSpPr>
          <p:nvPr/>
        </p:nvSpPr>
        <p:spPr bwMode="auto">
          <a:xfrm>
            <a:off x="1937328" y="3628447"/>
            <a:ext cx="26844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ACK arrives, send next </a:t>
            </a:r>
          </a:p>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packet, </a:t>
            </a:r>
            <a:r>
              <a:rPr lang="en-GB" altLang="zh-CN" sz="1500" i="1">
                <a:solidFill>
                  <a:srgbClr val="FF0000"/>
                </a:solidFill>
                <a:latin typeface="Times New Roman" pitchFamily="18" charset="0"/>
                <a:ea typeface="宋体" charset="-122"/>
              </a:rPr>
              <a:t>t = R + l / b</a:t>
            </a:r>
          </a:p>
        </p:txBody>
      </p:sp>
      <p:sp>
        <p:nvSpPr>
          <p:cNvPr id="39" name="Freeform 31">
            <a:extLst>
              <a:ext uri="{FF2B5EF4-FFF2-40B4-BE49-F238E27FC236}">
                <a16:creationId xmlns:a16="http://schemas.microsoft.com/office/drawing/2014/main" id="{BA2258D5-2DC4-4BD9-A5DD-3261F7FB3817}"/>
              </a:ext>
            </a:extLst>
          </p:cNvPr>
          <p:cNvSpPr>
            <a:spLocks noChangeArrowheads="1"/>
          </p:cNvSpPr>
          <p:nvPr/>
        </p:nvSpPr>
        <p:spPr bwMode="auto">
          <a:xfrm>
            <a:off x="4682116" y="3963410"/>
            <a:ext cx="1419225" cy="576262"/>
          </a:xfrm>
          <a:custGeom>
            <a:avLst/>
            <a:gdLst>
              <a:gd name="T0" fmla="*/ 0 w 4349"/>
              <a:gd name="T1" fmla="*/ 0 h 1770"/>
              <a:gd name="T2" fmla="*/ 2147483647 w 4349"/>
              <a:gd name="T3" fmla="*/ 2147483647 h 1770"/>
              <a:gd name="T4" fmla="*/ 2147483647 w 4349"/>
              <a:gd name="T5" fmla="*/ 2147483647 h 1770"/>
              <a:gd name="T6" fmla="*/ 0 w 4349"/>
              <a:gd name="T7" fmla="*/ 2147483647 h 1770"/>
              <a:gd name="T8" fmla="*/ 0 w 4349"/>
              <a:gd name="T9" fmla="*/ 0 h 17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9" h="1770">
                <a:moveTo>
                  <a:pt x="0" y="0"/>
                </a:moveTo>
                <a:lnTo>
                  <a:pt x="4348" y="1769"/>
                </a:lnTo>
                <a:lnTo>
                  <a:pt x="2580" y="1769"/>
                </a:lnTo>
                <a:lnTo>
                  <a:pt x="0" y="739"/>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40" name="Group 32">
            <a:extLst>
              <a:ext uri="{FF2B5EF4-FFF2-40B4-BE49-F238E27FC236}">
                <a16:creationId xmlns:a16="http://schemas.microsoft.com/office/drawing/2014/main" id="{1C7C547E-1353-4272-8021-DB02B5CDAF2F}"/>
              </a:ext>
            </a:extLst>
          </p:cNvPr>
          <p:cNvGrpSpPr>
            <a:grpSpLocks/>
          </p:cNvGrpSpPr>
          <p:nvPr/>
        </p:nvGrpSpPr>
        <p:grpSpPr bwMode="auto">
          <a:xfrm>
            <a:off x="4675766" y="3955472"/>
            <a:ext cx="1279525" cy="534988"/>
            <a:chOff x="2475" y="2844"/>
            <a:chExt cx="889" cy="371"/>
          </a:xfrm>
        </p:grpSpPr>
        <p:sp>
          <p:nvSpPr>
            <p:cNvPr id="41" name="Line 33">
              <a:extLst>
                <a:ext uri="{FF2B5EF4-FFF2-40B4-BE49-F238E27FC236}">
                  <a16:creationId xmlns:a16="http://schemas.microsoft.com/office/drawing/2014/main" id="{52F59E9A-C4C0-47F3-A32E-D620D871E244}"/>
                </a:ext>
              </a:extLst>
            </p:cNvPr>
            <p:cNvSpPr>
              <a:spLocks noChangeShapeType="1"/>
            </p:cNvSpPr>
            <p:nvPr/>
          </p:nvSpPr>
          <p:spPr bwMode="auto">
            <a:xfrm>
              <a:off x="2475" y="2844"/>
              <a:ext cx="509" cy="20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42" name="Line 34">
              <a:extLst>
                <a:ext uri="{FF2B5EF4-FFF2-40B4-BE49-F238E27FC236}">
                  <a16:creationId xmlns:a16="http://schemas.microsoft.com/office/drawing/2014/main" id="{FF691E73-4C7D-41A4-8700-DAC4735AB75B}"/>
                </a:ext>
              </a:extLst>
            </p:cNvPr>
            <p:cNvSpPr>
              <a:spLocks noChangeShapeType="1"/>
            </p:cNvSpPr>
            <p:nvPr/>
          </p:nvSpPr>
          <p:spPr bwMode="auto">
            <a:xfrm>
              <a:off x="2987" y="3052"/>
              <a:ext cx="377" cy="163"/>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43" name="Line 35">
            <a:extLst>
              <a:ext uri="{FF2B5EF4-FFF2-40B4-BE49-F238E27FC236}">
                <a16:creationId xmlns:a16="http://schemas.microsoft.com/office/drawing/2014/main" id="{092AC62B-7A39-403A-B74E-759E2B83A1DF}"/>
              </a:ext>
            </a:extLst>
          </p:cNvPr>
          <p:cNvSpPr>
            <a:spLocks noChangeShapeType="1"/>
          </p:cNvSpPr>
          <p:nvPr/>
        </p:nvSpPr>
        <p:spPr bwMode="auto">
          <a:xfrm>
            <a:off x="4675766" y="4196772"/>
            <a:ext cx="317500" cy="123825"/>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44" name="Line 36">
            <a:extLst>
              <a:ext uri="{FF2B5EF4-FFF2-40B4-BE49-F238E27FC236}">
                <a16:creationId xmlns:a16="http://schemas.microsoft.com/office/drawing/2014/main" id="{93D6D20F-4C7B-40BB-A5F9-8B7B7D18025C}"/>
              </a:ext>
            </a:extLst>
          </p:cNvPr>
          <p:cNvSpPr>
            <a:spLocks noChangeShapeType="1"/>
          </p:cNvSpPr>
          <p:nvPr/>
        </p:nvSpPr>
        <p:spPr bwMode="auto">
          <a:xfrm>
            <a:off x="4998028" y="4320597"/>
            <a:ext cx="541338" cy="233363"/>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45" name="Text Box 37">
            <a:extLst>
              <a:ext uri="{FF2B5EF4-FFF2-40B4-BE49-F238E27FC236}">
                <a16:creationId xmlns:a16="http://schemas.microsoft.com/office/drawing/2014/main" id="{F607763D-F0A2-42A7-A92C-A7A2C0B1FDA8}"/>
              </a:ext>
            </a:extLst>
          </p:cNvPr>
          <p:cNvSpPr txBox="1">
            <a:spLocks noChangeArrowheads="1"/>
          </p:cNvSpPr>
          <p:nvPr/>
        </p:nvSpPr>
        <p:spPr bwMode="auto">
          <a:xfrm>
            <a:off x="3151478" y="5219700"/>
            <a:ext cx="57324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900" dirty="0">
                <a:solidFill>
                  <a:srgbClr val="000000"/>
                </a:solidFill>
                <a:ea typeface="宋体" charset="-122"/>
              </a:rPr>
              <a:t>line utilization </a:t>
            </a:r>
            <a:r>
              <a:rPr lang="en-GB" altLang="zh-CN" sz="1900" i="1" dirty="0">
                <a:solidFill>
                  <a:srgbClr val="FF0000"/>
                </a:solidFill>
                <a:latin typeface="Times New Roman" pitchFamily="18" charset="0"/>
                <a:ea typeface="宋体" charset="-122"/>
              </a:rPr>
              <a:t>= </a:t>
            </a:r>
            <a:r>
              <a:rPr lang="en-GB" altLang="zh-CN" sz="1900" dirty="0">
                <a:solidFill>
                  <a:srgbClr val="FF0000"/>
                </a:solidFill>
                <a:latin typeface="Times New Roman" pitchFamily="18" charset="0"/>
                <a:ea typeface="宋体" charset="-122"/>
              </a:rPr>
              <a:t>(</a:t>
            </a:r>
            <a:r>
              <a:rPr lang="en-GB" altLang="zh-CN" sz="1900" i="1" dirty="0">
                <a:solidFill>
                  <a:srgbClr val="FF0000"/>
                </a:solidFill>
                <a:latin typeface="Times New Roman" pitchFamily="18" charset="0"/>
                <a:ea typeface="宋体" charset="-122"/>
              </a:rPr>
              <a:t>l/b</a:t>
            </a:r>
            <a:r>
              <a:rPr lang="en-GB" altLang="zh-CN" sz="1900" dirty="0">
                <a:solidFill>
                  <a:srgbClr val="FF0000"/>
                </a:solidFill>
                <a:latin typeface="Times New Roman" pitchFamily="18" charset="0"/>
                <a:ea typeface="宋体" charset="-122"/>
              </a:rPr>
              <a:t>)</a:t>
            </a:r>
            <a:r>
              <a:rPr lang="en-GB" altLang="zh-CN" sz="1900" i="1" dirty="0">
                <a:solidFill>
                  <a:srgbClr val="FF0000"/>
                </a:solidFill>
                <a:latin typeface="Times New Roman" pitchFamily="18" charset="0"/>
                <a:ea typeface="宋体" charset="-122"/>
              </a:rPr>
              <a:t> / </a:t>
            </a:r>
            <a:r>
              <a:rPr lang="en-GB" altLang="zh-CN" sz="1900" dirty="0">
                <a:solidFill>
                  <a:srgbClr val="FF0000"/>
                </a:solidFill>
                <a:latin typeface="Times New Roman" pitchFamily="18" charset="0"/>
                <a:ea typeface="宋体" charset="-122"/>
              </a:rPr>
              <a:t>(</a:t>
            </a:r>
            <a:r>
              <a:rPr lang="en-GB" altLang="zh-CN" sz="1900" i="1" dirty="0">
                <a:solidFill>
                  <a:srgbClr val="FF0000"/>
                </a:solidFill>
                <a:latin typeface="Times New Roman" pitchFamily="18" charset="0"/>
                <a:ea typeface="宋体" charset="-122"/>
              </a:rPr>
              <a:t>R + l / b</a:t>
            </a:r>
            <a:r>
              <a:rPr lang="en-GB" altLang="zh-CN" sz="1900" dirty="0">
                <a:solidFill>
                  <a:srgbClr val="FF0000"/>
                </a:solidFill>
                <a:latin typeface="Times New Roman" pitchFamily="18" charset="0"/>
                <a:ea typeface="宋体" charset="-122"/>
              </a:rPr>
              <a:t>)</a:t>
            </a:r>
            <a:r>
              <a:rPr lang="en-GB" altLang="zh-CN" sz="1900" i="1" dirty="0">
                <a:solidFill>
                  <a:srgbClr val="FF0000"/>
                </a:solidFill>
                <a:latin typeface="Times New Roman" pitchFamily="18" charset="0"/>
                <a:ea typeface="宋体" charset="-122"/>
              </a:rPr>
              <a:t> =  l / </a:t>
            </a:r>
            <a:r>
              <a:rPr lang="en-GB" altLang="zh-CN" sz="1900" dirty="0">
                <a:solidFill>
                  <a:srgbClr val="FF0000"/>
                </a:solidFill>
                <a:latin typeface="Times New Roman" pitchFamily="18" charset="0"/>
                <a:ea typeface="宋体" charset="-122"/>
              </a:rPr>
              <a:t>(</a:t>
            </a:r>
            <a:r>
              <a:rPr lang="en-GB" altLang="zh-CN" sz="1900" i="1" dirty="0" err="1">
                <a:solidFill>
                  <a:srgbClr val="FF0000"/>
                </a:solidFill>
                <a:latin typeface="Times New Roman" pitchFamily="18" charset="0"/>
                <a:ea typeface="宋体" charset="-122"/>
              </a:rPr>
              <a:t>l+bR</a:t>
            </a:r>
            <a:r>
              <a:rPr lang="en-GB" altLang="zh-CN" sz="1900" dirty="0">
                <a:solidFill>
                  <a:srgbClr val="FF0000"/>
                </a:solidFill>
                <a:latin typeface="Times New Roman" pitchFamily="18" charset="0"/>
                <a:ea typeface="宋体" charset="-122"/>
              </a:rPr>
              <a:t>)</a:t>
            </a:r>
            <a:r>
              <a:rPr lang="en-GB" altLang="zh-CN" sz="1900" i="1" dirty="0">
                <a:solidFill>
                  <a:srgbClr val="FF0000"/>
                </a:solidFill>
                <a:latin typeface="Times New Roman" pitchFamily="18" charset="0"/>
                <a:ea typeface="宋体" charset="-122"/>
              </a:rPr>
              <a:t> </a:t>
            </a:r>
            <a:endParaRPr lang="en-GB" altLang="zh-CN" sz="2400" i="1" dirty="0">
              <a:solidFill>
                <a:srgbClr val="FF0000"/>
              </a:solidFill>
              <a:ea typeface="宋体" charset="-122"/>
            </a:endParaRPr>
          </a:p>
        </p:txBody>
      </p:sp>
    </p:spTree>
    <p:extLst>
      <p:ext uri="{BB962C8B-B14F-4D97-AF65-F5344CB8AC3E}">
        <p14:creationId xmlns:p14="http://schemas.microsoft.com/office/powerpoint/2010/main" val="1119250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GB" altLang="zh-CN" sz="2800" b="1" kern="0" dirty="0">
                <a:solidFill>
                  <a:srgbClr val="C00000"/>
                </a:solidFill>
                <a:latin typeface="微软雅黑" panose="020B0503020204020204" pitchFamily="34" charset="-122"/>
                <a:ea typeface="微软雅黑" panose="020B0503020204020204" pitchFamily="34" charset="-122"/>
              </a:rPr>
              <a:t>Pipelining: increased utilization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110" name="Group 3">
            <a:extLst>
              <a:ext uri="{FF2B5EF4-FFF2-40B4-BE49-F238E27FC236}">
                <a16:creationId xmlns:a16="http://schemas.microsoft.com/office/drawing/2014/main" id="{170CE117-F6FC-43A8-B7DF-C4B0E494247A}"/>
              </a:ext>
            </a:extLst>
          </p:cNvPr>
          <p:cNvGrpSpPr>
            <a:grpSpLocks/>
          </p:cNvGrpSpPr>
          <p:nvPr/>
        </p:nvGrpSpPr>
        <p:grpSpPr bwMode="auto">
          <a:xfrm>
            <a:off x="1327006" y="1361643"/>
            <a:ext cx="8707437" cy="3759200"/>
            <a:chOff x="138" y="1164"/>
            <a:chExt cx="5485" cy="2368"/>
          </a:xfrm>
        </p:grpSpPr>
        <p:sp>
          <p:nvSpPr>
            <p:cNvPr id="111" name="Line 4">
              <a:extLst>
                <a:ext uri="{FF2B5EF4-FFF2-40B4-BE49-F238E27FC236}">
                  <a16:creationId xmlns:a16="http://schemas.microsoft.com/office/drawing/2014/main" id="{AF2074A0-40BA-46FD-8683-79299D915D41}"/>
                </a:ext>
              </a:extLst>
            </p:cNvPr>
            <p:cNvSpPr>
              <a:spLocks noChangeShapeType="1"/>
            </p:cNvSpPr>
            <p:nvPr/>
          </p:nvSpPr>
          <p:spPr bwMode="auto">
            <a:xfrm>
              <a:off x="1994" y="1510"/>
              <a:ext cx="1312" cy="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12" name="Group 5">
              <a:extLst>
                <a:ext uri="{FF2B5EF4-FFF2-40B4-BE49-F238E27FC236}">
                  <a16:creationId xmlns:a16="http://schemas.microsoft.com/office/drawing/2014/main" id="{57F24909-48D1-4B25-838E-025E748813AA}"/>
                </a:ext>
              </a:extLst>
            </p:cNvPr>
            <p:cNvGrpSpPr>
              <a:grpSpLocks/>
            </p:cNvGrpSpPr>
            <p:nvPr/>
          </p:nvGrpSpPr>
          <p:grpSpPr bwMode="auto">
            <a:xfrm>
              <a:off x="138" y="1380"/>
              <a:ext cx="1802" cy="223"/>
              <a:chOff x="0" y="1091"/>
              <a:chExt cx="2143" cy="246"/>
            </a:xfrm>
          </p:grpSpPr>
          <p:sp>
            <p:nvSpPr>
              <p:cNvPr id="171" name="AutoShape 6">
                <a:extLst>
                  <a:ext uri="{FF2B5EF4-FFF2-40B4-BE49-F238E27FC236}">
                    <a16:creationId xmlns:a16="http://schemas.microsoft.com/office/drawing/2014/main" id="{BDDE1BB5-F987-49BF-B8CE-9103EA89B994}"/>
                  </a:ext>
                </a:extLst>
              </p:cNvPr>
              <p:cNvSpPr>
                <a:spLocks noChangeArrowheads="1"/>
              </p:cNvSpPr>
              <p:nvPr/>
            </p:nvSpPr>
            <p:spPr bwMode="auto">
              <a:xfrm>
                <a:off x="0" y="1091"/>
                <a:ext cx="2143" cy="246"/>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172" name="Text Box 7">
                <a:extLst>
                  <a:ext uri="{FF2B5EF4-FFF2-40B4-BE49-F238E27FC236}">
                    <a16:creationId xmlns:a16="http://schemas.microsoft.com/office/drawing/2014/main" id="{3EF498C6-3655-4C89-B95D-018C52740860}"/>
                  </a:ext>
                </a:extLst>
              </p:cNvPr>
              <p:cNvSpPr txBox="1">
                <a:spLocks noChangeArrowheads="1"/>
              </p:cNvSpPr>
              <p:nvPr/>
            </p:nvSpPr>
            <p:spPr bwMode="auto">
              <a:xfrm>
                <a:off x="0" y="1092"/>
                <a:ext cx="214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transmitted, </a:t>
                </a:r>
                <a:r>
                  <a:rPr lang="en-GB" altLang="zh-CN" sz="1500" i="1">
                    <a:solidFill>
                      <a:srgbClr val="FF3300"/>
                    </a:solidFill>
                    <a:latin typeface="Times New Roman" pitchFamily="18" charset="0"/>
                    <a:ea typeface="宋体" charset="-122"/>
                  </a:rPr>
                  <a:t>t = 0</a:t>
                </a:r>
              </a:p>
            </p:txBody>
          </p:sp>
        </p:grpSp>
        <p:sp>
          <p:nvSpPr>
            <p:cNvPr id="113" name="Line 8">
              <a:extLst>
                <a:ext uri="{FF2B5EF4-FFF2-40B4-BE49-F238E27FC236}">
                  <a16:creationId xmlns:a16="http://schemas.microsoft.com/office/drawing/2014/main" id="{074FEDAA-EE03-4392-B83B-EA2F044F8D46}"/>
                </a:ext>
              </a:extLst>
            </p:cNvPr>
            <p:cNvSpPr>
              <a:spLocks noChangeShapeType="1"/>
            </p:cNvSpPr>
            <p:nvPr/>
          </p:nvSpPr>
          <p:spPr bwMode="auto">
            <a:xfrm>
              <a:off x="1988" y="1370"/>
              <a:ext cx="13" cy="2069"/>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4" name="Line 9">
              <a:extLst>
                <a:ext uri="{FF2B5EF4-FFF2-40B4-BE49-F238E27FC236}">
                  <a16:creationId xmlns:a16="http://schemas.microsoft.com/office/drawing/2014/main" id="{B3C74903-00DC-492C-836C-F0F0464DC7C8}"/>
                </a:ext>
              </a:extLst>
            </p:cNvPr>
            <p:cNvSpPr>
              <a:spLocks noChangeShapeType="1"/>
            </p:cNvSpPr>
            <p:nvPr/>
          </p:nvSpPr>
          <p:spPr bwMode="auto">
            <a:xfrm>
              <a:off x="3299" y="1378"/>
              <a:ext cx="13" cy="2111"/>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15" name="Group 10">
              <a:extLst>
                <a:ext uri="{FF2B5EF4-FFF2-40B4-BE49-F238E27FC236}">
                  <a16:creationId xmlns:a16="http://schemas.microsoft.com/office/drawing/2014/main" id="{B67DA533-74C7-4061-B715-40CEC1ABD731}"/>
                </a:ext>
              </a:extLst>
            </p:cNvPr>
            <p:cNvGrpSpPr>
              <a:grpSpLocks/>
            </p:cNvGrpSpPr>
            <p:nvPr/>
          </p:nvGrpSpPr>
          <p:grpSpPr bwMode="auto">
            <a:xfrm>
              <a:off x="1698" y="1164"/>
              <a:ext cx="657" cy="224"/>
              <a:chOff x="1876" y="853"/>
              <a:chExt cx="725" cy="247"/>
            </a:xfrm>
          </p:grpSpPr>
          <p:sp>
            <p:nvSpPr>
              <p:cNvPr id="169" name="AutoShape 11">
                <a:extLst>
                  <a:ext uri="{FF2B5EF4-FFF2-40B4-BE49-F238E27FC236}">
                    <a16:creationId xmlns:a16="http://schemas.microsoft.com/office/drawing/2014/main" id="{52A304F3-457D-4A40-828D-852FF1F3DFE1}"/>
                  </a:ext>
                </a:extLst>
              </p:cNvPr>
              <p:cNvSpPr>
                <a:spLocks noChangeArrowheads="1"/>
              </p:cNvSpPr>
              <p:nvPr/>
            </p:nvSpPr>
            <p:spPr bwMode="auto">
              <a:xfrm>
                <a:off x="1876" y="853"/>
                <a:ext cx="725" cy="247"/>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170" name="Text Box 12">
                <a:extLst>
                  <a:ext uri="{FF2B5EF4-FFF2-40B4-BE49-F238E27FC236}">
                    <a16:creationId xmlns:a16="http://schemas.microsoft.com/office/drawing/2014/main" id="{7AF12D41-5AFC-4899-A63F-01DA7744F8F3}"/>
                  </a:ext>
                </a:extLst>
              </p:cNvPr>
              <p:cNvSpPr txBox="1">
                <a:spLocks noChangeArrowheads="1"/>
              </p:cNvSpPr>
              <p:nvPr/>
            </p:nvSpPr>
            <p:spPr bwMode="auto">
              <a:xfrm>
                <a:off x="1876" y="853"/>
                <a:ext cx="7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sender</a:t>
                </a:r>
              </a:p>
            </p:txBody>
          </p:sp>
        </p:grpSp>
        <p:grpSp>
          <p:nvGrpSpPr>
            <p:cNvPr id="116" name="Group 13">
              <a:extLst>
                <a:ext uri="{FF2B5EF4-FFF2-40B4-BE49-F238E27FC236}">
                  <a16:creationId xmlns:a16="http://schemas.microsoft.com/office/drawing/2014/main" id="{77AF2174-BF73-4481-A64A-0CEA30B0205B}"/>
                </a:ext>
              </a:extLst>
            </p:cNvPr>
            <p:cNvGrpSpPr>
              <a:grpSpLocks/>
            </p:cNvGrpSpPr>
            <p:nvPr/>
          </p:nvGrpSpPr>
          <p:grpSpPr bwMode="auto">
            <a:xfrm>
              <a:off x="2976" y="1164"/>
              <a:ext cx="698" cy="224"/>
              <a:chOff x="3285" y="853"/>
              <a:chExt cx="770" cy="247"/>
            </a:xfrm>
          </p:grpSpPr>
          <p:sp>
            <p:nvSpPr>
              <p:cNvPr id="167" name="AutoShape 14">
                <a:extLst>
                  <a:ext uri="{FF2B5EF4-FFF2-40B4-BE49-F238E27FC236}">
                    <a16:creationId xmlns:a16="http://schemas.microsoft.com/office/drawing/2014/main" id="{26EFF3A6-FED1-4696-B22E-D0179253FFE9}"/>
                  </a:ext>
                </a:extLst>
              </p:cNvPr>
              <p:cNvSpPr>
                <a:spLocks noChangeArrowheads="1"/>
              </p:cNvSpPr>
              <p:nvPr/>
            </p:nvSpPr>
            <p:spPr bwMode="auto">
              <a:xfrm>
                <a:off x="3285" y="853"/>
                <a:ext cx="770" cy="247"/>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168" name="Text Box 15">
                <a:extLst>
                  <a:ext uri="{FF2B5EF4-FFF2-40B4-BE49-F238E27FC236}">
                    <a16:creationId xmlns:a16="http://schemas.microsoft.com/office/drawing/2014/main" id="{C8B3C737-900C-4C83-BFB1-6E32F1EB768A}"/>
                  </a:ext>
                </a:extLst>
              </p:cNvPr>
              <p:cNvSpPr txBox="1">
                <a:spLocks noChangeArrowheads="1"/>
              </p:cNvSpPr>
              <p:nvPr/>
            </p:nvSpPr>
            <p:spPr bwMode="auto">
              <a:xfrm>
                <a:off x="3285" y="853"/>
                <a:ext cx="77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receiver</a:t>
                </a:r>
              </a:p>
            </p:txBody>
          </p:sp>
        </p:grpSp>
        <p:sp>
          <p:nvSpPr>
            <p:cNvPr id="117" name="Line 16">
              <a:extLst>
                <a:ext uri="{FF2B5EF4-FFF2-40B4-BE49-F238E27FC236}">
                  <a16:creationId xmlns:a16="http://schemas.microsoft.com/office/drawing/2014/main" id="{046CB04D-3DDB-4AA3-89D7-E18E28024062}"/>
                </a:ext>
              </a:extLst>
            </p:cNvPr>
            <p:cNvSpPr>
              <a:spLocks noChangeShapeType="1"/>
            </p:cNvSpPr>
            <p:nvPr/>
          </p:nvSpPr>
          <p:spPr bwMode="auto">
            <a:xfrm>
              <a:off x="2001" y="1507"/>
              <a:ext cx="1290" cy="2"/>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8" name="Line 17">
              <a:extLst>
                <a:ext uri="{FF2B5EF4-FFF2-40B4-BE49-F238E27FC236}">
                  <a16:creationId xmlns:a16="http://schemas.microsoft.com/office/drawing/2014/main" id="{7173D31A-5633-4159-8639-59B5AEC05EB7}"/>
                </a:ext>
              </a:extLst>
            </p:cNvPr>
            <p:cNvSpPr>
              <a:spLocks noChangeShapeType="1"/>
            </p:cNvSpPr>
            <p:nvPr/>
          </p:nvSpPr>
          <p:spPr bwMode="auto">
            <a:xfrm>
              <a:off x="2005" y="2850"/>
              <a:ext cx="1291" cy="1"/>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9" name="Freeform 18">
              <a:extLst>
                <a:ext uri="{FF2B5EF4-FFF2-40B4-BE49-F238E27FC236}">
                  <a16:creationId xmlns:a16="http://schemas.microsoft.com/office/drawing/2014/main" id="{FB4F2BD8-C144-43A0-9B37-E0BA80441A03}"/>
                </a:ext>
              </a:extLst>
            </p:cNvPr>
            <p:cNvSpPr>
              <a:spLocks noChangeArrowheads="1"/>
            </p:cNvSpPr>
            <p:nvPr/>
          </p:nvSpPr>
          <p:spPr bwMode="auto">
            <a:xfrm>
              <a:off x="1991" y="1505"/>
              <a:ext cx="1315" cy="737"/>
            </a:xfrm>
            <a:custGeom>
              <a:avLst/>
              <a:gdLst>
                <a:gd name="T0" fmla="*/ 0 w 6393"/>
                <a:gd name="T1" fmla="*/ 0 h 3584"/>
                <a:gd name="T2" fmla="*/ 0 w 6393"/>
                <a:gd name="T3" fmla="*/ 0 h 3584"/>
                <a:gd name="T4" fmla="*/ 0 w 6393"/>
                <a:gd name="T5" fmla="*/ 0 h 3584"/>
                <a:gd name="T6" fmla="*/ 0 w 6393"/>
                <a:gd name="T7" fmla="*/ 0 h 3584"/>
                <a:gd name="T8" fmla="*/ 0 w 6393"/>
                <a:gd name="T9" fmla="*/ 0 h 3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3" h="3584">
                  <a:moveTo>
                    <a:pt x="0" y="0"/>
                  </a:moveTo>
                  <a:lnTo>
                    <a:pt x="6378" y="2833"/>
                  </a:lnTo>
                  <a:lnTo>
                    <a:pt x="6392" y="3583"/>
                  </a:lnTo>
                  <a:lnTo>
                    <a:pt x="0" y="746"/>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20" name="Line 19">
              <a:extLst>
                <a:ext uri="{FF2B5EF4-FFF2-40B4-BE49-F238E27FC236}">
                  <a16:creationId xmlns:a16="http://schemas.microsoft.com/office/drawing/2014/main" id="{AF74C7F2-256D-4FF1-B278-18194CD407B0}"/>
                </a:ext>
              </a:extLst>
            </p:cNvPr>
            <p:cNvSpPr>
              <a:spLocks noChangeShapeType="1"/>
            </p:cNvSpPr>
            <p:nvPr/>
          </p:nvSpPr>
          <p:spPr bwMode="auto">
            <a:xfrm flipH="1">
              <a:off x="1905" y="1505"/>
              <a:ext cx="80" cy="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1" name="Line 20">
              <a:extLst>
                <a:ext uri="{FF2B5EF4-FFF2-40B4-BE49-F238E27FC236}">
                  <a16:creationId xmlns:a16="http://schemas.microsoft.com/office/drawing/2014/main" id="{9372F396-3DBF-4205-8077-7EE319B2C5D7}"/>
                </a:ext>
              </a:extLst>
            </p:cNvPr>
            <p:cNvSpPr>
              <a:spLocks noChangeShapeType="1"/>
            </p:cNvSpPr>
            <p:nvPr/>
          </p:nvSpPr>
          <p:spPr bwMode="auto">
            <a:xfrm flipH="1">
              <a:off x="1905" y="1659"/>
              <a:ext cx="80"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2" name="Text Box 21">
              <a:extLst>
                <a:ext uri="{FF2B5EF4-FFF2-40B4-BE49-F238E27FC236}">
                  <a16:creationId xmlns:a16="http://schemas.microsoft.com/office/drawing/2014/main" id="{64E66F80-327E-468B-97B0-0508405AEA2A}"/>
                </a:ext>
              </a:extLst>
            </p:cNvPr>
            <p:cNvSpPr txBox="1">
              <a:spLocks noChangeArrowheads="1"/>
            </p:cNvSpPr>
            <p:nvPr/>
          </p:nvSpPr>
          <p:spPr bwMode="auto">
            <a:xfrm>
              <a:off x="1414" y="2125"/>
              <a:ext cx="60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i="1">
                  <a:solidFill>
                    <a:srgbClr val="FF3300"/>
                  </a:solidFill>
                  <a:latin typeface="Times New Roman" pitchFamily="18" charset="0"/>
                  <a:ea typeface="宋体" charset="-122"/>
                </a:rPr>
                <a:t>R</a:t>
              </a:r>
            </a:p>
          </p:txBody>
        </p:sp>
        <p:sp>
          <p:nvSpPr>
            <p:cNvPr id="123" name="Line 22">
              <a:extLst>
                <a:ext uri="{FF2B5EF4-FFF2-40B4-BE49-F238E27FC236}">
                  <a16:creationId xmlns:a16="http://schemas.microsoft.com/office/drawing/2014/main" id="{BAB4CF0E-E404-43F0-9273-E45F0003D12A}"/>
                </a:ext>
              </a:extLst>
            </p:cNvPr>
            <p:cNvSpPr>
              <a:spLocks noChangeShapeType="1"/>
            </p:cNvSpPr>
            <p:nvPr/>
          </p:nvSpPr>
          <p:spPr bwMode="auto">
            <a:xfrm>
              <a:off x="1926" y="2320"/>
              <a:ext cx="7" cy="51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4" name="Line 23">
              <a:extLst>
                <a:ext uri="{FF2B5EF4-FFF2-40B4-BE49-F238E27FC236}">
                  <a16:creationId xmlns:a16="http://schemas.microsoft.com/office/drawing/2014/main" id="{F067C935-CBAB-4C56-B81E-1C1D85F58255}"/>
                </a:ext>
              </a:extLst>
            </p:cNvPr>
            <p:cNvSpPr>
              <a:spLocks noChangeShapeType="1"/>
            </p:cNvSpPr>
            <p:nvPr/>
          </p:nvSpPr>
          <p:spPr bwMode="auto">
            <a:xfrm flipV="1">
              <a:off x="1930" y="1672"/>
              <a:ext cx="1" cy="491"/>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5" name="Text Box 24">
              <a:extLst>
                <a:ext uri="{FF2B5EF4-FFF2-40B4-BE49-F238E27FC236}">
                  <a16:creationId xmlns:a16="http://schemas.microsoft.com/office/drawing/2014/main" id="{CF7F57C5-6086-44D8-B06F-A0C54CFF28AE}"/>
                </a:ext>
              </a:extLst>
            </p:cNvPr>
            <p:cNvSpPr txBox="1">
              <a:spLocks noChangeArrowheads="1"/>
            </p:cNvSpPr>
            <p:nvPr/>
          </p:nvSpPr>
          <p:spPr bwMode="auto">
            <a:xfrm>
              <a:off x="214" y="1557"/>
              <a:ext cx="172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bit transmitted, </a:t>
              </a:r>
              <a:r>
                <a:rPr lang="en-GB" altLang="zh-CN" sz="1500" i="1">
                  <a:solidFill>
                    <a:srgbClr val="FF3300"/>
                  </a:solidFill>
                  <a:latin typeface="Times New Roman" pitchFamily="18" charset="0"/>
                  <a:ea typeface="宋体" charset="-122"/>
                </a:rPr>
                <a:t>t = l / b</a:t>
              </a:r>
            </a:p>
          </p:txBody>
        </p:sp>
        <p:sp>
          <p:nvSpPr>
            <p:cNvPr id="126" name="Line 25">
              <a:extLst>
                <a:ext uri="{FF2B5EF4-FFF2-40B4-BE49-F238E27FC236}">
                  <a16:creationId xmlns:a16="http://schemas.microsoft.com/office/drawing/2014/main" id="{4900107F-5D3F-469A-83C3-F22E408F4AFD}"/>
                </a:ext>
              </a:extLst>
            </p:cNvPr>
            <p:cNvSpPr>
              <a:spLocks noChangeShapeType="1"/>
            </p:cNvSpPr>
            <p:nvPr/>
          </p:nvSpPr>
          <p:spPr bwMode="auto">
            <a:xfrm flipH="1">
              <a:off x="3291" y="2088"/>
              <a:ext cx="80"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7" name="Text Box 26">
              <a:extLst>
                <a:ext uri="{FF2B5EF4-FFF2-40B4-BE49-F238E27FC236}">
                  <a16:creationId xmlns:a16="http://schemas.microsoft.com/office/drawing/2014/main" id="{593195FB-23A9-4917-8B34-4EBD2A2C81E5}"/>
                </a:ext>
              </a:extLst>
            </p:cNvPr>
            <p:cNvSpPr txBox="1">
              <a:spLocks noChangeArrowheads="1"/>
            </p:cNvSpPr>
            <p:nvPr/>
          </p:nvSpPr>
          <p:spPr bwMode="auto">
            <a:xfrm>
              <a:off x="3340" y="1976"/>
              <a:ext cx="166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arrives</a:t>
              </a:r>
            </a:p>
          </p:txBody>
        </p:sp>
        <p:sp>
          <p:nvSpPr>
            <p:cNvPr id="128" name="Line 27">
              <a:extLst>
                <a:ext uri="{FF2B5EF4-FFF2-40B4-BE49-F238E27FC236}">
                  <a16:creationId xmlns:a16="http://schemas.microsoft.com/office/drawing/2014/main" id="{085C0212-4798-44DF-A8CD-30062DD292ED}"/>
                </a:ext>
              </a:extLst>
            </p:cNvPr>
            <p:cNvSpPr>
              <a:spLocks noChangeShapeType="1"/>
            </p:cNvSpPr>
            <p:nvPr/>
          </p:nvSpPr>
          <p:spPr bwMode="auto">
            <a:xfrm>
              <a:off x="3306" y="2246"/>
              <a:ext cx="75"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9" name="Text Box 28">
              <a:extLst>
                <a:ext uri="{FF2B5EF4-FFF2-40B4-BE49-F238E27FC236}">
                  <a16:creationId xmlns:a16="http://schemas.microsoft.com/office/drawing/2014/main" id="{4EE069A4-1B3F-42E2-96B5-7AD1E8850CF2}"/>
                </a:ext>
              </a:extLst>
            </p:cNvPr>
            <p:cNvSpPr txBox="1">
              <a:spLocks noChangeArrowheads="1"/>
            </p:cNvSpPr>
            <p:nvPr/>
          </p:nvSpPr>
          <p:spPr bwMode="auto">
            <a:xfrm>
              <a:off x="3342" y="2135"/>
              <a:ext cx="215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packet bit arrives, send ACK</a:t>
              </a:r>
            </a:p>
          </p:txBody>
        </p:sp>
        <p:sp>
          <p:nvSpPr>
            <p:cNvPr id="130" name="Text Box 29">
              <a:extLst>
                <a:ext uri="{FF2B5EF4-FFF2-40B4-BE49-F238E27FC236}">
                  <a16:creationId xmlns:a16="http://schemas.microsoft.com/office/drawing/2014/main" id="{31295DF1-163B-4F8C-8739-5AEAE87A06F5}"/>
                </a:ext>
              </a:extLst>
            </p:cNvPr>
            <p:cNvSpPr txBox="1">
              <a:spLocks noChangeArrowheads="1"/>
            </p:cNvSpPr>
            <p:nvPr/>
          </p:nvSpPr>
          <p:spPr bwMode="auto">
            <a:xfrm>
              <a:off x="307" y="2633"/>
              <a:ext cx="166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ACK arrives, send next </a:t>
              </a:r>
            </a:p>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packet, </a:t>
              </a:r>
              <a:r>
                <a:rPr lang="en-GB" altLang="zh-CN" sz="1500" i="1">
                  <a:solidFill>
                    <a:srgbClr val="FF3300"/>
                  </a:solidFill>
                  <a:latin typeface="Times New Roman" pitchFamily="18" charset="0"/>
                  <a:ea typeface="宋体" charset="-122"/>
                </a:rPr>
                <a:t>t = R + l / b</a:t>
              </a:r>
            </a:p>
          </p:txBody>
        </p:sp>
        <p:grpSp>
          <p:nvGrpSpPr>
            <p:cNvPr id="131" name="Group 30">
              <a:extLst>
                <a:ext uri="{FF2B5EF4-FFF2-40B4-BE49-F238E27FC236}">
                  <a16:creationId xmlns:a16="http://schemas.microsoft.com/office/drawing/2014/main" id="{C2EA49FF-4BA3-436C-9F74-D6F9B67E9E60}"/>
                </a:ext>
              </a:extLst>
            </p:cNvPr>
            <p:cNvGrpSpPr>
              <a:grpSpLocks/>
            </p:cNvGrpSpPr>
            <p:nvPr/>
          </p:nvGrpSpPr>
          <p:grpSpPr bwMode="auto">
            <a:xfrm>
              <a:off x="1913" y="2842"/>
              <a:ext cx="923" cy="382"/>
              <a:chOff x="2113" y="2703"/>
              <a:chExt cx="1018" cy="421"/>
            </a:xfrm>
          </p:grpSpPr>
          <p:sp>
            <p:nvSpPr>
              <p:cNvPr id="160" name="Line 31">
                <a:extLst>
                  <a:ext uri="{FF2B5EF4-FFF2-40B4-BE49-F238E27FC236}">
                    <a16:creationId xmlns:a16="http://schemas.microsoft.com/office/drawing/2014/main" id="{32D4291F-3EB7-439D-8E31-05A437018A61}"/>
                  </a:ext>
                </a:extLst>
              </p:cNvPr>
              <p:cNvSpPr>
                <a:spLocks noChangeShapeType="1"/>
              </p:cNvSpPr>
              <p:nvPr/>
            </p:nvSpPr>
            <p:spPr bwMode="auto">
              <a:xfrm flipH="1">
                <a:off x="2112" y="2703"/>
                <a:ext cx="88"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61" name="Freeform 32">
                <a:extLst>
                  <a:ext uri="{FF2B5EF4-FFF2-40B4-BE49-F238E27FC236}">
                    <a16:creationId xmlns:a16="http://schemas.microsoft.com/office/drawing/2014/main" id="{A828A1D4-6C08-4287-8E2B-950207FBB106}"/>
                  </a:ext>
                </a:extLst>
              </p:cNvPr>
              <p:cNvSpPr>
                <a:spLocks noChangeArrowheads="1"/>
              </p:cNvSpPr>
              <p:nvPr/>
            </p:nvSpPr>
            <p:spPr bwMode="auto">
              <a:xfrm>
                <a:off x="2211" y="2709"/>
                <a:ext cx="921" cy="407"/>
              </a:xfrm>
              <a:custGeom>
                <a:avLst/>
                <a:gdLst>
                  <a:gd name="T0" fmla="*/ 0 w 4063"/>
                  <a:gd name="T1" fmla="*/ 0 h 1793"/>
                  <a:gd name="T2" fmla="*/ 0 w 4063"/>
                  <a:gd name="T3" fmla="*/ 0 h 1793"/>
                  <a:gd name="T4" fmla="*/ 0 w 4063"/>
                  <a:gd name="T5" fmla="*/ 0 h 1793"/>
                  <a:gd name="T6" fmla="*/ 0 w 4063"/>
                  <a:gd name="T7" fmla="*/ 0 h 1793"/>
                  <a:gd name="T8" fmla="*/ 0 w 4063"/>
                  <a:gd name="T9" fmla="*/ 0 h 17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3" h="1793">
                    <a:moveTo>
                      <a:pt x="0" y="0"/>
                    </a:moveTo>
                    <a:lnTo>
                      <a:pt x="4062" y="1792"/>
                    </a:lnTo>
                    <a:lnTo>
                      <a:pt x="2410" y="1792"/>
                    </a:lnTo>
                    <a:lnTo>
                      <a:pt x="0" y="747"/>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162" name="Group 33">
                <a:extLst>
                  <a:ext uri="{FF2B5EF4-FFF2-40B4-BE49-F238E27FC236}">
                    <a16:creationId xmlns:a16="http://schemas.microsoft.com/office/drawing/2014/main" id="{89D63023-5B39-4335-BA50-55DB0290E1DA}"/>
                  </a:ext>
                </a:extLst>
              </p:cNvPr>
              <p:cNvGrpSpPr>
                <a:grpSpLocks/>
              </p:cNvGrpSpPr>
              <p:nvPr/>
            </p:nvGrpSpPr>
            <p:grpSpPr bwMode="auto">
              <a:xfrm>
                <a:off x="2207" y="2703"/>
                <a:ext cx="831" cy="375"/>
                <a:chOff x="2207" y="2703"/>
                <a:chExt cx="831" cy="375"/>
              </a:xfrm>
            </p:grpSpPr>
            <p:sp>
              <p:nvSpPr>
                <p:cNvPr id="165" name="Line 34">
                  <a:extLst>
                    <a:ext uri="{FF2B5EF4-FFF2-40B4-BE49-F238E27FC236}">
                      <a16:creationId xmlns:a16="http://schemas.microsoft.com/office/drawing/2014/main" id="{EAA2A7DE-6B41-40BF-84E7-DAB72B023A12}"/>
                    </a:ext>
                  </a:extLst>
                </p:cNvPr>
                <p:cNvSpPr>
                  <a:spLocks noChangeShapeType="1"/>
                </p:cNvSpPr>
                <p:nvPr/>
              </p:nvSpPr>
              <p:spPr bwMode="auto">
                <a:xfrm>
                  <a:off x="2207" y="2703"/>
                  <a:ext cx="476" cy="21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66" name="Line 35">
                  <a:extLst>
                    <a:ext uri="{FF2B5EF4-FFF2-40B4-BE49-F238E27FC236}">
                      <a16:creationId xmlns:a16="http://schemas.microsoft.com/office/drawing/2014/main" id="{BF1D019C-FC16-4492-B9DB-9656E0508C9A}"/>
                    </a:ext>
                  </a:extLst>
                </p:cNvPr>
                <p:cNvSpPr>
                  <a:spLocks noChangeShapeType="1"/>
                </p:cNvSpPr>
                <p:nvPr/>
              </p:nvSpPr>
              <p:spPr bwMode="auto">
                <a:xfrm>
                  <a:off x="2686" y="2914"/>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63" name="Line 36">
                <a:extLst>
                  <a:ext uri="{FF2B5EF4-FFF2-40B4-BE49-F238E27FC236}">
                    <a16:creationId xmlns:a16="http://schemas.microsoft.com/office/drawing/2014/main" id="{5C47B5BB-9E6D-4538-9698-CCC7AE4A0B17}"/>
                  </a:ext>
                </a:extLst>
              </p:cNvPr>
              <p:cNvSpPr>
                <a:spLocks noChangeShapeType="1"/>
              </p:cNvSpPr>
              <p:nvPr/>
            </p:nvSpPr>
            <p:spPr bwMode="auto">
              <a:xfrm>
                <a:off x="2207" y="2873"/>
                <a:ext cx="206" cy="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64" name="Line 37">
                <a:extLst>
                  <a:ext uri="{FF2B5EF4-FFF2-40B4-BE49-F238E27FC236}">
                    <a16:creationId xmlns:a16="http://schemas.microsoft.com/office/drawing/2014/main" id="{AA9998AF-3303-4F58-88E6-79898019279B}"/>
                  </a:ext>
                </a:extLst>
              </p:cNvPr>
              <p:cNvSpPr>
                <a:spLocks noChangeShapeType="1"/>
              </p:cNvSpPr>
              <p:nvPr/>
            </p:nvSpPr>
            <p:spPr bwMode="auto">
              <a:xfrm>
                <a:off x="2416" y="2960"/>
                <a:ext cx="352" cy="166"/>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32" name="Freeform 38">
              <a:extLst>
                <a:ext uri="{FF2B5EF4-FFF2-40B4-BE49-F238E27FC236}">
                  <a16:creationId xmlns:a16="http://schemas.microsoft.com/office/drawing/2014/main" id="{7140C874-625C-4FC4-9EDD-2C6926395EBE}"/>
                </a:ext>
              </a:extLst>
            </p:cNvPr>
            <p:cNvSpPr>
              <a:spLocks noChangeArrowheads="1"/>
            </p:cNvSpPr>
            <p:nvPr/>
          </p:nvSpPr>
          <p:spPr bwMode="auto">
            <a:xfrm>
              <a:off x="1993" y="1664"/>
              <a:ext cx="1316" cy="736"/>
            </a:xfrm>
            <a:custGeom>
              <a:avLst/>
              <a:gdLst>
                <a:gd name="T0" fmla="*/ 0 w 6394"/>
                <a:gd name="T1" fmla="*/ 0 h 3579"/>
                <a:gd name="T2" fmla="*/ 0 w 6394"/>
                <a:gd name="T3" fmla="*/ 0 h 3579"/>
                <a:gd name="T4" fmla="*/ 0 w 6394"/>
                <a:gd name="T5" fmla="*/ 0 h 3579"/>
                <a:gd name="T6" fmla="*/ 0 w 6394"/>
                <a:gd name="T7" fmla="*/ 0 h 3579"/>
                <a:gd name="T8" fmla="*/ 0 w 6394"/>
                <a:gd name="T9" fmla="*/ 0 h 3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4" h="3579">
                  <a:moveTo>
                    <a:pt x="0" y="0"/>
                  </a:moveTo>
                  <a:lnTo>
                    <a:pt x="6377" y="2830"/>
                  </a:lnTo>
                  <a:lnTo>
                    <a:pt x="6393" y="3578"/>
                  </a:lnTo>
                  <a:lnTo>
                    <a:pt x="0" y="745"/>
                  </a:lnTo>
                  <a:lnTo>
                    <a:pt x="0" y="0"/>
                  </a:lnTo>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33" name="Freeform 39">
              <a:extLst>
                <a:ext uri="{FF2B5EF4-FFF2-40B4-BE49-F238E27FC236}">
                  <a16:creationId xmlns:a16="http://schemas.microsoft.com/office/drawing/2014/main" id="{37F2A21B-F19F-49CC-A3AD-78AB642D7EB2}"/>
                </a:ext>
              </a:extLst>
            </p:cNvPr>
            <p:cNvSpPr>
              <a:spLocks noChangeArrowheads="1"/>
            </p:cNvSpPr>
            <p:nvPr/>
          </p:nvSpPr>
          <p:spPr bwMode="auto">
            <a:xfrm>
              <a:off x="1994" y="1822"/>
              <a:ext cx="1316" cy="736"/>
            </a:xfrm>
            <a:custGeom>
              <a:avLst/>
              <a:gdLst>
                <a:gd name="T0" fmla="*/ 0 w 6393"/>
                <a:gd name="T1" fmla="*/ 0 h 3578"/>
                <a:gd name="T2" fmla="*/ 0 w 6393"/>
                <a:gd name="T3" fmla="*/ 0 h 3578"/>
                <a:gd name="T4" fmla="*/ 0 w 6393"/>
                <a:gd name="T5" fmla="*/ 0 h 3578"/>
                <a:gd name="T6" fmla="*/ 0 w 6393"/>
                <a:gd name="T7" fmla="*/ 0 h 3578"/>
                <a:gd name="T8" fmla="*/ 0 w 6393"/>
                <a:gd name="T9" fmla="*/ 0 h 3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3" h="3578">
                  <a:moveTo>
                    <a:pt x="0" y="0"/>
                  </a:moveTo>
                  <a:lnTo>
                    <a:pt x="6377" y="2828"/>
                  </a:lnTo>
                  <a:lnTo>
                    <a:pt x="6392" y="3577"/>
                  </a:lnTo>
                  <a:lnTo>
                    <a:pt x="0" y="745"/>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34" name="Line 40">
              <a:extLst>
                <a:ext uri="{FF2B5EF4-FFF2-40B4-BE49-F238E27FC236}">
                  <a16:creationId xmlns:a16="http://schemas.microsoft.com/office/drawing/2014/main" id="{22440D5B-4620-413B-96C1-773E668BF4C6}"/>
                </a:ext>
              </a:extLst>
            </p:cNvPr>
            <p:cNvSpPr>
              <a:spLocks noChangeShapeType="1"/>
            </p:cNvSpPr>
            <p:nvPr/>
          </p:nvSpPr>
          <p:spPr bwMode="auto">
            <a:xfrm flipV="1">
              <a:off x="2005" y="2250"/>
              <a:ext cx="1301" cy="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35" name="Line 41">
              <a:extLst>
                <a:ext uri="{FF2B5EF4-FFF2-40B4-BE49-F238E27FC236}">
                  <a16:creationId xmlns:a16="http://schemas.microsoft.com/office/drawing/2014/main" id="{AA43A8C6-C505-436E-99D2-968D47B994CC}"/>
                </a:ext>
              </a:extLst>
            </p:cNvPr>
            <p:cNvSpPr>
              <a:spLocks noChangeShapeType="1"/>
            </p:cNvSpPr>
            <p:nvPr/>
          </p:nvSpPr>
          <p:spPr bwMode="auto">
            <a:xfrm flipV="1">
              <a:off x="2005" y="2408"/>
              <a:ext cx="1301" cy="58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36" name="Group 42">
              <a:extLst>
                <a:ext uri="{FF2B5EF4-FFF2-40B4-BE49-F238E27FC236}">
                  <a16:creationId xmlns:a16="http://schemas.microsoft.com/office/drawing/2014/main" id="{237396D1-884D-4ED0-9996-39B817C93151}"/>
                </a:ext>
              </a:extLst>
            </p:cNvPr>
            <p:cNvGrpSpPr>
              <a:grpSpLocks/>
            </p:cNvGrpSpPr>
            <p:nvPr/>
          </p:nvGrpSpPr>
          <p:grpSpPr bwMode="auto">
            <a:xfrm>
              <a:off x="1906" y="2992"/>
              <a:ext cx="924" cy="381"/>
              <a:chOff x="2106" y="2868"/>
              <a:chExt cx="1018" cy="420"/>
            </a:xfrm>
          </p:grpSpPr>
          <p:sp>
            <p:nvSpPr>
              <p:cNvPr id="153" name="Line 43">
                <a:extLst>
                  <a:ext uri="{FF2B5EF4-FFF2-40B4-BE49-F238E27FC236}">
                    <a16:creationId xmlns:a16="http://schemas.microsoft.com/office/drawing/2014/main" id="{9544FE3B-32EE-4B88-98F8-6B4D3BD8F51E}"/>
                  </a:ext>
                </a:extLst>
              </p:cNvPr>
              <p:cNvSpPr>
                <a:spLocks noChangeShapeType="1"/>
              </p:cNvSpPr>
              <p:nvPr/>
            </p:nvSpPr>
            <p:spPr bwMode="auto">
              <a:xfrm flipH="1">
                <a:off x="2105" y="2868"/>
                <a:ext cx="88"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54" name="Freeform 44">
                <a:extLst>
                  <a:ext uri="{FF2B5EF4-FFF2-40B4-BE49-F238E27FC236}">
                    <a16:creationId xmlns:a16="http://schemas.microsoft.com/office/drawing/2014/main" id="{6A174C23-082E-440C-BA07-067F309F0DA5}"/>
                  </a:ext>
                </a:extLst>
              </p:cNvPr>
              <p:cNvSpPr>
                <a:spLocks noChangeArrowheads="1"/>
              </p:cNvSpPr>
              <p:nvPr/>
            </p:nvSpPr>
            <p:spPr bwMode="auto">
              <a:xfrm>
                <a:off x="2203" y="2874"/>
                <a:ext cx="921" cy="406"/>
              </a:xfrm>
              <a:custGeom>
                <a:avLst/>
                <a:gdLst>
                  <a:gd name="T0" fmla="*/ 0 w 4062"/>
                  <a:gd name="T1" fmla="*/ 0 h 1789"/>
                  <a:gd name="T2" fmla="*/ 0 w 4062"/>
                  <a:gd name="T3" fmla="*/ 0 h 1789"/>
                  <a:gd name="T4" fmla="*/ 0 w 4062"/>
                  <a:gd name="T5" fmla="*/ 0 h 1789"/>
                  <a:gd name="T6" fmla="*/ 0 w 4062"/>
                  <a:gd name="T7" fmla="*/ 0 h 1789"/>
                  <a:gd name="T8" fmla="*/ 0 w 4062"/>
                  <a:gd name="T9" fmla="*/ 0 h 17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2" h="1789">
                    <a:moveTo>
                      <a:pt x="0" y="0"/>
                    </a:moveTo>
                    <a:lnTo>
                      <a:pt x="4061" y="1788"/>
                    </a:lnTo>
                    <a:lnTo>
                      <a:pt x="2409" y="1788"/>
                    </a:lnTo>
                    <a:lnTo>
                      <a:pt x="0" y="746"/>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155" name="Group 45">
                <a:extLst>
                  <a:ext uri="{FF2B5EF4-FFF2-40B4-BE49-F238E27FC236}">
                    <a16:creationId xmlns:a16="http://schemas.microsoft.com/office/drawing/2014/main" id="{5B01E1EB-F2B5-480F-8F4C-9DD6FE72CBE6}"/>
                  </a:ext>
                </a:extLst>
              </p:cNvPr>
              <p:cNvGrpSpPr>
                <a:grpSpLocks/>
              </p:cNvGrpSpPr>
              <p:nvPr/>
            </p:nvGrpSpPr>
            <p:grpSpPr bwMode="auto">
              <a:xfrm>
                <a:off x="2199" y="2868"/>
                <a:ext cx="831" cy="374"/>
                <a:chOff x="2199" y="2868"/>
                <a:chExt cx="831" cy="374"/>
              </a:xfrm>
            </p:grpSpPr>
            <p:sp>
              <p:nvSpPr>
                <p:cNvPr id="158" name="Line 46">
                  <a:extLst>
                    <a:ext uri="{FF2B5EF4-FFF2-40B4-BE49-F238E27FC236}">
                      <a16:creationId xmlns:a16="http://schemas.microsoft.com/office/drawing/2014/main" id="{7DF58BDA-8FD9-48BC-999C-7562A5DCDC10}"/>
                    </a:ext>
                  </a:extLst>
                </p:cNvPr>
                <p:cNvSpPr>
                  <a:spLocks noChangeShapeType="1"/>
                </p:cNvSpPr>
                <p:nvPr/>
              </p:nvSpPr>
              <p:spPr bwMode="auto">
                <a:xfrm>
                  <a:off x="2199" y="2868"/>
                  <a:ext cx="476" cy="21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59" name="Line 47">
                  <a:extLst>
                    <a:ext uri="{FF2B5EF4-FFF2-40B4-BE49-F238E27FC236}">
                      <a16:creationId xmlns:a16="http://schemas.microsoft.com/office/drawing/2014/main" id="{2203BA56-12F6-44EA-818E-0300C465FE6C}"/>
                    </a:ext>
                  </a:extLst>
                </p:cNvPr>
                <p:cNvSpPr>
                  <a:spLocks noChangeShapeType="1"/>
                </p:cNvSpPr>
                <p:nvPr/>
              </p:nvSpPr>
              <p:spPr bwMode="auto">
                <a:xfrm>
                  <a:off x="2679" y="3078"/>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56" name="Line 48">
                <a:extLst>
                  <a:ext uri="{FF2B5EF4-FFF2-40B4-BE49-F238E27FC236}">
                    <a16:creationId xmlns:a16="http://schemas.microsoft.com/office/drawing/2014/main" id="{92B8152C-B89E-485B-9B19-FF121A529701}"/>
                  </a:ext>
                </a:extLst>
              </p:cNvPr>
              <p:cNvSpPr>
                <a:spLocks noChangeShapeType="1"/>
              </p:cNvSpPr>
              <p:nvPr/>
            </p:nvSpPr>
            <p:spPr bwMode="auto">
              <a:xfrm>
                <a:off x="2199" y="3037"/>
                <a:ext cx="206" cy="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57" name="Line 49">
                <a:extLst>
                  <a:ext uri="{FF2B5EF4-FFF2-40B4-BE49-F238E27FC236}">
                    <a16:creationId xmlns:a16="http://schemas.microsoft.com/office/drawing/2014/main" id="{3CF66AA8-B43A-4567-AF5F-C68C27B32709}"/>
                  </a:ext>
                </a:extLst>
              </p:cNvPr>
              <p:cNvSpPr>
                <a:spLocks noChangeShapeType="1"/>
              </p:cNvSpPr>
              <p:nvPr/>
            </p:nvSpPr>
            <p:spPr bwMode="auto">
              <a:xfrm>
                <a:off x="2409" y="3124"/>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grpSp>
          <p:nvGrpSpPr>
            <p:cNvPr id="137" name="Group 50">
              <a:extLst>
                <a:ext uri="{FF2B5EF4-FFF2-40B4-BE49-F238E27FC236}">
                  <a16:creationId xmlns:a16="http://schemas.microsoft.com/office/drawing/2014/main" id="{9BC993CE-F6EA-42B3-8153-564A121BD677}"/>
                </a:ext>
              </a:extLst>
            </p:cNvPr>
            <p:cNvGrpSpPr>
              <a:grpSpLocks/>
            </p:cNvGrpSpPr>
            <p:nvPr/>
          </p:nvGrpSpPr>
          <p:grpSpPr bwMode="auto">
            <a:xfrm>
              <a:off x="1913" y="3151"/>
              <a:ext cx="923" cy="381"/>
              <a:chOff x="2113" y="3043"/>
              <a:chExt cx="1018" cy="420"/>
            </a:xfrm>
          </p:grpSpPr>
          <p:sp>
            <p:nvSpPr>
              <p:cNvPr id="146" name="Line 51">
                <a:extLst>
                  <a:ext uri="{FF2B5EF4-FFF2-40B4-BE49-F238E27FC236}">
                    <a16:creationId xmlns:a16="http://schemas.microsoft.com/office/drawing/2014/main" id="{654F303E-E4A4-4E8E-8FEC-AB93A5A10D33}"/>
                  </a:ext>
                </a:extLst>
              </p:cNvPr>
              <p:cNvSpPr>
                <a:spLocks noChangeShapeType="1"/>
              </p:cNvSpPr>
              <p:nvPr/>
            </p:nvSpPr>
            <p:spPr bwMode="auto">
              <a:xfrm flipH="1">
                <a:off x="2112" y="3043"/>
                <a:ext cx="88"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47" name="Freeform 52">
                <a:extLst>
                  <a:ext uri="{FF2B5EF4-FFF2-40B4-BE49-F238E27FC236}">
                    <a16:creationId xmlns:a16="http://schemas.microsoft.com/office/drawing/2014/main" id="{45910F7D-2140-422C-BB89-8F4927302CBD}"/>
                  </a:ext>
                </a:extLst>
              </p:cNvPr>
              <p:cNvSpPr>
                <a:spLocks noChangeArrowheads="1"/>
              </p:cNvSpPr>
              <p:nvPr/>
            </p:nvSpPr>
            <p:spPr bwMode="auto">
              <a:xfrm>
                <a:off x="2211" y="3048"/>
                <a:ext cx="921" cy="405"/>
              </a:xfrm>
              <a:custGeom>
                <a:avLst/>
                <a:gdLst>
                  <a:gd name="T0" fmla="*/ 0 w 4063"/>
                  <a:gd name="T1" fmla="*/ 0 h 1788"/>
                  <a:gd name="T2" fmla="*/ 0 w 4063"/>
                  <a:gd name="T3" fmla="*/ 0 h 1788"/>
                  <a:gd name="T4" fmla="*/ 0 w 4063"/>
                  <a:gd name="T5" fmla="*/ 0 h 1788"/>
                  <a:gd name="T6" fmla="*/ 0 w 4063"/>
                  <a:gd name="T7" fmla="*/ 0 h 1788"/>
                  <a:gd name="T8" fmla="*/ 0 w 4063"/>
                  <a:gd name="T9" fmla="*/ 0 h 17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3" h="1788">
                    <a:moveTo>
                      <a:pt x="0" y="0"/>
                    </a:moveTo>
                    <a:lnTo>
                      <a:pt x="4062" y="1787"/>
                    </a:lnTo>
                    <a:lnTo>
                      <a:pt x="2410" y="1787"/>
                    </a:lnTo>
                    <a:lnTo>
                      <a:pt x="0" y="745"/>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148" name="Group 53">
                <a:extLst>
                  <a:ext uri="{FF2B5EF4-FFF2-40B4-BE49-F238E27FC236}">
                    <a16:creationId xmlns:a16="http://schemas.microsoft.com/office/drawing/2014/main" id="{44D9E3E6-060E-4AEB-AF3E-4565FB97217D}"/>
                  </a:ext>
                </a:extLst>
              </p:cNvPr>
              <p:cNvGrpSpPr>
                <a:grpSpLocks/>
              </p:cNvGrpSpPr>
              <p:nvPr/>
            </p:nvGrpSpPr>
            <p:grpSpPr bwMode="auto">
              <a:xfrm>
                <a:off x="2207" y="3043"/>
                <a:ext cx="831" cy="374"/>
                <a:chOff x="2207" y="3043"/>
                <a:chExt cx="831" cy="374"/>
              </a:xfrm>
            </p:grpSpPr>
            <p:sp>
              <p:nvSpPr>
                <p:cNvPr id="151" name="Line 54">
                  <a:extLst>
                    <a:ext uri="{FF2B5EF4-FFF2-40B4-BE49-F238E27FC236}">
                      <a16:creationId xmlns:a16="http://schemas.microsoft.com/office/drawing/2014/main" id="{4CBBFF2E-166C-40A1-B8EB-E4B8B01C75D3}"/>
                    </a:ext>
                  </a:extLst>
                </p:cNvPr>
                <p:cNvSpPr>
                  <a:spLocks noChangeShapeType="1"/>
                </p:cNvSpPr>
                <p:nvPr/>
              </p:nvSpPr>
              <p:spPr bwMode="auto">
                <a:xfrm>
                  <a:off x="2207" y="3043"/>
                  <a:ext cx="476" cy="21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52" name="Line 55">
                  <a:extLst>
                    <a:ext uri="{FF2B5EF4-FFF2-40B4-BE49-F238E27FC236}">
                      <a16:creationId xmlns:a16="http://schemas.microsoft.com/office/drawing/2014/main" id="{B3F1FDE2-5E53-47EE-A612-52BD4FDA18F7}"/>
                    </a:ext>
                  </a:extLst>
                </p:cNvPr>
                <p:cNvSpPr>
                  <a:spLocks noChangeShapeType="1"/>
                </p:cNvSpPr>
                <p:nvPr/>
              </p:nvSpPr>
              <p:spPr bwMode="auto">
                <a:xfrm>
                  <a:off x="2686" y="3253"/>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49" name="Line 56">
                <a:extLst>
                  <a:ext uri="{FF2B5EF4-FFF2-40B4-BE49-F238E27FC236}">
                    <a16:creationId xmlns:a16="http://schemas.microsoft.com/office/drawing/2014/main" id="{DBB77AAB-75E0-408A-9DD8-F530133981A1}"/>
                  </a:ext>
                </a:extLst>
              </p:cNvPr>
              <p:cNvSpPr>
                <a:spLocks noChangeShapeType="1"/>
              </p:cNvSpPr>
              <p:nvPr/>
            </p:nvSpPr>
            <p:spPr bwMode="auto">
              <a:xfrm>
                <a:off x="2207" y="3212"/>
                <a:ext cx="206" cy="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50" name="Line 57">
                <a:extLst>
                  <a:ext uri="{FF2B5EF4-FFF2-40B4-BE49-F238E27FC236}">
                    <a16:creationId xmlns:a16="http://schemas.microsoft.com/office/drawing/2014/main" id="{32E51B0D-E17B-4FB2-A6ED-5160A07B432B}"/>
                  </a:ext>
                </a:extLst>
              </p:cNvPr>
              <p:cNvSpPr>
                <a:spLocks noChangeShapeType="1"/>
              </p:cNvSpPr>
              <p:nvPr/>
            </p:nvSpPr>
            <p:spPr bwMode="auto">
              <a:xfrm>
                <a:off x="2416" y="3298"/>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38" name="Line 58">
              <a:extLst>
                <a:ext uri="{FF2B5EF4-FFF2-40B4-BE49-F238E27FC236}">
                  <a16:creationId xmlns:a16="http://schemas.microsoft.com/office/drawing/2014/main" id="{1A742C5D-9D40-4F3F-9D57-0D5BE01F331D}"/>
                </a:ext>
              </a:extLst>
            </p:cNvPr>
            <p:cNvSpPr>
              <a:spLocks noChangeShapeType="1"/>
            </p:cNvSpPr>
            <p:nvPr/>
          </p:nvSpPr>
          <p:spPr bwMode="auto">
            <a:xfrm flipV="1">
              <a:off x="2008" y="2567"/>
              <a:ext cx="1301" cy="58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39" name="Text Box 59">
              <a:extLst>
                <a:ext uri="{FF2B5EF4-FFF2-40B4-BE49-F238E27FC236}">
                  <a16:creationId xmlns:a16="http://schemas.microsoft.com/office/drawing/2014/main" id="{F58E1454-1BA3-49B3-BB22-2124460ED9FB}"/>
                </a:ext>
              </a:extLst>
            </p:cNvPr>
            <p:cNvSpPr txBox="1">
              <a:spLocks noChangeArrowheads="1"/>
            </p:cNvSpPr>
            <p:nvPr/>
          </p:nvSpPr>
          <p:spPr bwMode="auto">
            <a:xfrm>
              <a:off x="3340" y="2295"/>
              <a:ext cx="2189"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bit of 2</a:t>
              </a:r>
              <a:r>
                <a:rPr lang="en-GB" altLang="zh-CN" sz="1500" baseline="30000">
                  <a:solidFill>
                    <a:srgbClr val="000000"/>
                  </a:solidFill>
                  <a:ea typeface="宋体" charset="-122"/>
                </a:rPr>
                <a:t>nd</a:t>
              </a:r>
              <a:r>
                <a:rPr lang="en-GB" altLang="zh-CN" sz="1500">
                  <a:solidFill>
                    <a:srgbClr val="000000"/>
                  </a:solidFill>
                  <a:ea typeface="宋体" charset="-122"/>
                </a:rPr>
                <a:t> packet arrives, send ACK</a:t>
              </a:r>
            </a:p>
          </p:txBody>
        </p:sp>
        <p:sp>
          <p:nvSpPr>
            <p:cNvPr id="140" name="Line 60">
              <a:extLst>
                <a:ext uri="{FF2B5EF4-FFF2-40B4-BE49-F238E27FC236}">
                  <a16:creationId xmlns:a16="http://schemas.microsoft.com/office/drawing/2014/main" id="{F048046F-A27F-427C-A15A-904770CE9364}"/>
                </a:ext>
              </a:extLst>
            </p:cNvPr>
            <p:cNvSpPr>
              <a:spLocks noChangeShapeType="1"/>
            </p:cNvSpPr>
            <p:nvPr/>
          </p:nvSpPr>
          <p:spPr bwMode="auto">
            <a:xfrm>
              <a:off x="3306" y="2395"/>
              <a:ext cx="71"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41" name="Line 61">
              <a:extLst>
                <a:ext uri="{FF2B5EF4-FFF2-40B4-BE49-F238E27FC236}">
                  <a16:creationId xmlns:a16="http://schemas.microsoft.com/office/drawing/2014/main" id="{0D894003-4290-4304-B135-D05333333B9C}"/>
                </a:ext>
              </a:extLst>
            </p:cNvPr>
            <p:cNvSpPr>
              <a:spLocks noChangeShapeType="1"/>
            </p:cNvSpPr>
            <p:nvPr/>
          </p:nvSpPr>
          <p:spPr bwMode="auto">
            <a:xfrm>
              <a:off x="3312" y="2555"/>
              <a:ext cx="71"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42" name="Text Box 62">
              <a:extLst>
                <a:ext uri="{FF2B5EF4-FFF2-40B4-BE49-F238E27FC236}">
                  <a16:creationId xmlns:a16="http://schemas.microsoft.com/office/drawing/2014/main" id="{03BBAF81-1EDF-4184-BA19-C0E8CC69E3E0}"/>
                </a:ext>
              </a:extLst>
            </p:cNvPr>
            <p:cNvSpPr txBox="1">
              <a:spLocks noChangeArrowheads="1"/>
            </p:cNvSpPr>
            <p:nvPr/>
          </p:nvSpPr>
          <p:spPr bwMode="auto">
            <a:xfrm>
              <a:off x="3338" y="2442"/>
              <a:ext cx="228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dirty="0">
                  <a:solidFill>
                    <a:srgbClr val="000000"/>
                  </a:solidFill>
                  <a:ea typeface="宋体" charset="-122"/>
                </a:rPr>
                <a:t>last bit of 3</a:t>
              </a:r>
              <a:r>
                <a:rPr lang="en-GB" altLang="zh-CN" sz="1500" baseline="30000" dirty="0">
                  <a:solidFill>
                    <a:srgbClr val="000000"/>
                  </a:solidFill>
                  <a:ea typeface="宋体" charset="-122"/>
                </a:rPr>
                <a:t>rd</a:t>
              </a:r>
              <a:r>
                <a:rPr lang="en-GB" altLang="zh-CN" sz="1500" dirty="0">
                  <a:solidFill>
                    <a:srgbClr val="000000"/>
                  </a:solidFill>
                  <a:ea typeface="宋体" charset="-122"/>
                </a:rPr>
                <a:t> packet arrives, send ACK</a:t>
              </a:r>
            </a:p>
          </p:txBody>
        </p:sp>
        <p:grpSp>
          <p:nvGrpSpPr>
            <p:cNvPr id="143" name="Group 63">
              <a:extLst>
                <a:ext uri="{FF2B5EF4-FFF2-40B4-BE49-F238E27FC236}">
                  <a16:creationId xmlns:a16="http://schemas.microsoft.com/office/drawing/2014/main" id="{9545EFFC-83F9-441E-B9A3-DB0D03025C46}"/>
                </a:ext>
              </a:extLst>
            </p:cNvPr>
            <p:cNvGrpSpPr>
              <a:grpSpLocks/>
            </p:cNvGrpSpPr>
            <p:nvPr/>
          </p:nvGrpSpPr>
          <p:grpSpPr bwMode="auto">
            <a:xfrm>
              <a:off x="3908" y="1325"/>
              <a:ext cx="1449" cy="565"/>
              <a:chOff x="4434" y="3081"/>
              <a:chExt cx="1598" cy="623"/>
            </a:xfrm>
          </p:grpSpPr>
          <p:sp>
            <p:nvSpPr>
              <p:cNvPr id="144" name="AutoShape 64">
                <a:extLst>
                  <a:ext uri="{FF2B5EF4-FFF2-40B4-BE49-F238E27FC236}">
                    <a16:creationId xmlns:a16="http://schemas.microsoft.com/office/drawing/2014/main" id="{6418F931-C07A-4908-A1AD-4504B919F015}"/>
                  </a:ext>
                </a:extLst>
              </p:cNvPr>
              <p:cNvSpPr>
                <a:spLocks noChangeArrowheads="1"/>
              </p:cNvSpPr>
              <p:nvPr/>
            </p:nvSpPr>
            <p:spPr bwMode="auto">
              <a:xfrm>
                <a:off x="4470" y="3081"/>
                <a:ext cx="1562" cy="422"/>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2452" rIns="81639" bIns="42452">
                <a:spAutoFit/>
              </a:bodyPr>
              <a:lstStyle/>
              <a:p>
                <a:pPr algn="ctr" defTabSz="828675" fontAlgn="base" hangingPunct="0">
                  <a:lnSpc>
                    <a:spcPct val="90000"/>
                  </a:lnSpc>
                  <a:spcBef>
                    <a:spcPct val="0"/>
                  </a:spcBef>
                  <a:spcAft>
                    <a:spcPct val="0"/>
                  </a:spcAft>
                  <a:buClr>
                    <a:srgbClr val="000000"/>
                  </a:buClr>
                  <a:buSzPct val="45000"/>
                  <a:buFont typeface="StarSymbol" charset="0"/>
                  <a:buNone/>
                  <a:tabLst>
                    <a:tab pos="657225" algn="l"/>
                    <a:tab pos="1312863" algn="l"/>
                    <a:tab pos="1970088" algn="l"/>
                  </a:tabLst>
                </a:pPr>
                <a:r>
                  <a:rPr lang="en-GB" altLang="zh-CN">
                    <a:solidFill>
                      <a:srgbClr val="FF0000"/>
                    </a:solidFill>
                    <a:latin typeface="Comic Sans MS" pitchFamily="66" charset="0"/>
                    <a:ea typeface="宋体" charset="-122"/>
                  </a:rPr>
                  <a:t>Increase utilization</a:t>
                </a:r>
              </a:p>
              <a:p>
                <a:pPr algn="ctr" defTabSz="828675" fontAlgn="base" hangingPunct="0">
                  <a:spcBef>
                    <a:spcPct val="0"/>
                  </a:spcBef>
                  <a:spcAft>
                    <a:spcPct val="0"/>
                  </a:spcAft>
                  <a:buClr>
                    <a:srgbClr val="000000"/>
                  </a:buClr>
                  <a:buSzPct val="45000"/>
                  <a:buFont typeface="StarSymbol" charset="0"/>
                  <a:buNone/>
                  <a:tabLst>
                    <a:tab pos="657225" algn="l"/>
                    <a:tab pos="1312863" algn="l"/>
                    <a:tab pos="1970088" algn="l"/>
                  </a:tabLst>
                </a:pPr>
                <a:r>
                  <a:rPr lang="en-GB" altLang="zh-CN">
                    <a:solidFill>
                      <a:srgbClr val="FF0000"/>
                    </a:solidFill>
                    <a:latin typeface="Comic Sans MS" pitchFamily="66" charset="0"/>
                    <a:ea typeface="宋体" charset="-122"/>
                  </a:rPr>
                  <a:t>by a factor of 3!</a:t>
                </a:r>
              </a:p>
            </p:txBody>
          </p:sp>
          <p:sp>
            <p:nvSpPr>
              <p:cNvPr id="145" name="Line 65">
                <a:extLst>
                  <a:ext uri="{FF2B5EF4-FFF2-40B4-BE49-F238E27FC236}">
                    <a16:creationId xmlns:a16="http://schemas.microsoft.com/office/drawing/2014/main" id="{2EEA42E4-6A1A-4FEB-8242-7F016FD5ACC5}"/>
                  </a:ext>
                </a:extLst>
              </p:cNvPr>
              <p:cNvSpPr>
                <a:spLocks noChangeShapeType="1"/>
              </p:cNvSpPr>
              <p:nvPr/>
            </p:nvSpPr>
            <p:spPr bwMode="auto">
              <a:xfrm flipH="1">
                <a:off x="4434" y="3348"/>
                <a:ext cx="89" cy="356"/>
              </a:xfrm>
              <a:prstGeom prst="line">
                <a:avLst/>
              </a:prstGeom>
              <a:noFill/>
              <a:ln w="93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grpSp>
      <p:sp>
        <p:nvSpPr>
          <p:cNvPr id="173" name="Text Box 66">
            <a:extLst>
              <a:ext uri="{FF2B5EF4-FFF2-40B4-BE49-F238E27FC236}">
                <a16:creationId xmlns:a16="http://schemas.microsoft.com/office/drawing/2014/main" id="{12FE771F-7912-4A16-8D39-4F8FD6801132}"/>
              </a:ext>
            </a:extLst>
          </p:cNvPr>
          <p:cNvSpPr txBox="1">
            <a:spLocks noChangeArrowheads="1"/>
          </p:cNvSpPr>
          <p:nvPr/>
        </p:nvSpPr>
        <p:spPr bwMode="auto">
          <a:xfrm>
            <a:off x="3229769" y="5493691"/>
            <a:ext cx="5732462" cy="39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2000">
                <a:solidFill>
                  <a:srgbClr val="000000"/>
                </a:solidFill>
                <a:ea typeface="宋体" charset="-122"/>
              </a:rPr>
              <a:t>line utilization </a:t>
            </a:r>
            <a:r>
              <a:rPr lang="en-GB" altLang="zh-CN" sz="2000" i="1">
                <a:solidFill>
                  <a:srgbClr val="FF0000"/>
                </a:solidFill>
                <a:latin typeface="Times New Roman" pitchFamily="18" charset="0"/>
                <a:ea typeface="宋体" charset="-122"/>
              </a:rPr>
              <a:t>= </a:t>
            </a:r>
            <a:r>
              <a:rPr lang="en-GB" altLang="zh-CN" sz="2000">
                <a:solidFill>
                  <a:srgbClr val="FF0000"/>
                </a:solidFill>
                <a:latin typeface="Times New Roman" pitchFamily="18" charset="0"/>
                <a:ea typeface="宋体" charset="-122"/>
              </a:rPr>
              <a:t>(3</a:t>
            </a:r>
            <a:r>
              <a:rPr lang="en-GB" altLang="zh-CN" sz="2000" i="1">
                <a:solidFill>
                  <a:srgbClr val="FF0000"/>
                </a:solidFill>
                <a:latin typeface="Times New Roman" pitchFamily="18" charset="0"/>
                <a:ea typeface="宋体" charset="-122"/>
              </a:rPr>
              <a:t>l/b</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 </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R + l / b</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  3l / </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l+bR</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a:t>
            </a:r>
            <a:endParaRPr lang="en-GB" altLang="zh-CN" sz="2800" i="1">
              <a:solidFill>
                <a:srgbClr val="FF0000"/>
              </a:solidFill>
              <a:ea typeface="宋体" charset="-122"/>
            </a:endParaRPr>
          </a:p>
        </p:txBody>
      </p:sp>
    </p:spTree>
    <p:extLst>
      <p:ext uri="{BB962C8B-B14F-4D97-AF65-F5344CB8AC3E}">
        <p14:creationId xmlns:p14="http://schemas.microsoft.com/office/powerpoint/2010/main" val="17517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7412" name="Rectangle 3"/>
          <p:cNvSpPr>
            <a:spLocks noGrp="1" noChangeArrowheads="1"/>
          </p:cNvSpPr>
          <p:nvPr>
            <p:ph idx="1"/>
          </p:nvPr>
        </p:nvSpPr>
        <p:spPr>
          <a:xfrm>
            <a:off x="668766" y="1455327"/>
            <a:ext cx="11234569" cy="3901981"/>
          </a:xfrm>
        </p:spPr>
        <p:txBody>
          <a:bodyPr>
            <a:normAutofit/>
          </a:bodyPr>
          <a:lstStyle/>
          <a:p>
            <a:pPr marL="457200" indent="-457200">
              <a:lnSpc>
                <a:spcPct val="1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Unacknowledged connectionless service</a:t>
            </a:r>
            <a:r>
              <a:rPr lang="zh-CN" altLang="en-US" sz="2400" dirty="0">
                <a:latin typeface="微软雅黑" panose="020B0503020204020204" pitchFamily="34" charset="-122"/>
                <a:ea typeface="微软雅黑" panose="020B0503020204020204" pitchFamily="34" charset="-122"/>
              </a:rPr>
              <a:t>无确认的无连接服务（局域网）</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en-US" altLang="zh-CN" sz="2000" dirty="0">
                <a:latin typeface="微软雅黑" panose="020B0503020204020204" pitchFamily="34" charset="-122"/>
                <a:ea typeface="微软雅黑" panose="020B0503020204020204" pitchFamily="34" charset="-122"/>
              </a:rPr>
              <a:t>Frame is sent with no connection / error recovery</a:t>
            </a:r>
          </a:p>
          <a:p>
            <a:pPr lvl="1">
              <a:lnSpc>
                <a:spcPct val="100000"/>
              </a:lnSpc>
            </a:pPr>
            <a:r>
              <a:rPr lang="en-US" altLang="zh-CN" sz="2000" dirty="0">
                <a:latin typeface="微软雅黑" panose="020B0503020204020204" pitchFamily="34" charset="-122"/>
                <a:ea typeface="微软雅黑" panose="020B0503020204020204" pitchFamily="34" charset="-122"/>
              </a:rPr>
              <a:t>Ethernet is example</a:t>
            </a:r>
          </a:p>
          <a:p>
            <a:pPr marL="457200" indent="-457200">
              <a:lnSpc>
                <a:spcPct val="100000"/>
              </a:lnSpc>
              <a:spcBef>
                <a:spcPts val="1800"/>
              </a:spcBef>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Acknowledged connectionless service</a:t>
            </a:r>
            <a:r>
              <a:rPr lang="zh-CN" altLang="en-US" sz="2400" dirty="0">
                <a:latin typeface="微软雅黑" panose="020B0503020204020204" pitchFamily="34" charset="-122"/>
                <a:ea typeface="微软雅黑" panose="020B0503020204020204" pitchFamily="34" charset="-122"/>
              </a:rPr>
              <a:t>有确认的无连接服务（无线通信）</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en-US" altLang="zh-CN" sz="2000" dirty="0">
                <a:latin typeface="微软雅黑" panose="020B0503020204020204" pitchFamily="34" charset="-122"/>
                <a:ea typeface="微软雅黑" panose="020B0503020204020204" pitchFamily="34" charset="-122"/>
              </a:rPr>
              <a:t>Frame is sent with retransmissions if needed</a:t>
            </a:r>
          </a:p>
          <a:p>
            <a:pPr lvl="1">
              <a:lnSpc>
                <a:spcPct val="100000"/>
              </a:lnSpc>
            </a:pPr>
            <a:r>
              <a:rPr lang="en-US" altLang="zh-CN" sz="2000" dirty="0">
                <a:latin typeface="微软雅黑" panose="020B0503020204020204" pitchFamily="34" charset="-122"/>
                <a:ea typeface="微软雅黑" panose="020B0503020204020204" pitchFamily="34" charset="-122"/>
              </a:rPr>
              <a:t>Example is 802.11</a:t>
            </a:r>
          </a:p>
          <a:p>
            <a:pPr lvl="1">
              <a:lnSpc>
                <a:spcPct val="100000"/>
              </a:lnSpc>
            </a:pPr>
            <a:r>
              <a:rPr lang="zh-CN" altLang="en-US" sz="2100" dirty="0">
                <a:latin typeface="微软雅黑" panose="020B0503020204020204" pitchFamily="34" charset="-122"/>
                <a:ea typeface="微软雅黑" panose="020B0503020204020204" pitchFamily="34" charset="-122"/>
              </a:rPr>
              <a:t>无线通信，信道使用率很低但数据传输的误码率相对较高，确认是必要的</a:t>
            </a:r>
            <a:endParaRPr lang="en-US" altLang="zh-CN" sz="2100" dirty="0">
              <a:latin typeface="微软雅黑" panose="020B0503020204020204" pitchFamily="34" charset="-122"/>
              <a:ea typeface="微软雅黑" panose="020B0503020204020204" pitchFamily="34" charset="-122"/>
            </a:endParaRPr>
          </a:p>
          <a:p>
            <a:pPr marL="457200" indent="-457200">
              <a:lnSpc>
                <a:spcPct val="100000"/>
              </a:lnSpc>
              <a:spcBef>
                <a:spcPts val="1800"/>
              </a:spcBef>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Acknowledged connection-oriented service</a:t>
            </a:r>
            <a:r>
              <a:rPr lang="zh-CN" altLang="en-US" sz="2400" dirty="0">
                <a:latin typeface="微软雅黑" panose="020B0503020204020204" pitchFamily="34" charset="-122"/>
                <a:ea typeface="微软雅黑" panose="020B0503020204020204" pitchFamily="34" charset="-122"/>
              </a:rPr>
              <a:t>有确认的有</a:t>
            </a:r>
            <a:r>
              <a:rPr lang="zh-CN" altLang="en-US" sz="2400">
                <a:latin typeface="微软雅黑" panose="020B0503020204020204" pitchFamily="34" charset="-122"/>
                <a:ea typeface="微软雅黑" panose="020B0503020204020204" pitchFamily="34" charset="-122"/>
              </a:rPr>
              <a:t>连接服务</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en-US" altLang="zh-CN" sz="2000" dirty="0">
                <a:latin typeface="微软雅黑" panose="020B0503020204020204" pitchFamily="34" charset="-122"/>
                <a:ea typeface="微软雅黑" panose="020B0503020204020204" pitchFamily="34" charset="-122"/>
              </a:rPr>
              <a:t>Connection is set up; rare</a:t>
            </a:r>
          </a:p>
        </p:txBody>
      </p:sp>
      <p:sp>
        <p:nvSpPr>
          <p:cNvPr id="2" name="矩形 1">
            <a:extLst>
              <a:ext uri="{FF2B5EF4-FFF2-40B4-BE49-F238E27FC236}">
                <a16:creationId xmlns:a16="http://schemas.microsoft.com/office/drawing/2014/main" id="{8890F0A6-3580-4453-A174-8CD89C47EF4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Possible Services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Channel Utilization with Ack Piggybacking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8" name="Line 3">
            <a:extLst>
              <a:ext uri="{FF2B5EF4-FFF2-40B4-BE49-F238E27FC236}">
                <a16:creationId xmlns:a16="http://schemas.microsoft.com/office/drawing/2014/main" id="{808FD03E-B3BD-497B-9565-93EF0F50B53A}"/>
              </a:ext>
            </a:extLst>
          </p:cNvPr>
          <p:cNvSpPr>
            <a:spLocks noChangeShapeType="1"/>
          </p:cNvSpPr>
          <p:nvPr/>
        </p:nvSpPr>
        <p:spPr bwMode="auto">
          <a:xfrm>
            <a:off x="4477184" y="1840779"/>
            <a:ext cx="2227262" cy="92233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69" name="Group 4">
            <a:extLst>
              <a:ext uri="{FF2B5EF4-FFF2-40B4-BE49-F238E27FC236}">
                <a16:creationId xmlns:a16="http://schemas.microsoft.com/office/drawing/2014/main" id="{00B5E1AB-AB8B-4CD9-8159-1F57F1503793}"/>
              </a:ext>
            </a:extLst>
          </p:cNvPr>
          <p:cNvGrpSpPr>
            <a:grpSpLocks/>
          </p:cNvGrpSpPr>
          <p:nvPr/>
        </p:nvGrpSpPr>
        <p:grpSpPr bwMode="auto">
          <a:xfrm>
            <a:off x="1152959" y="1635991"/>
            <a:ext cx="3232150" cy="354013"/>
            <a:chOff x="162" y="1248"/>
            <a:chExt cx="2245" cy="245"/>
          </a:xfrm>
        </p:grpSpPr>
        <p:sp>
          <p:nvSpPr>
            <p:cNvPr id="70" name="AutoShape 5">
              <a:extLst>
                <a:ext uri="{FF2B5EF4-FFF2-40B4-BE49-F238E27FC236}">
                  <a16:creationId xmlns:a16="http://schemas.microsoft.com/office/drawing/2014/main" id="{41EA6A79-B97B-46A2-A9DA-03CAE2F3F043}"/>
                </a:ext>
              </a:extLst>
            </p:cNvPr>
            <p:cNvSpPr>
              <a:spLocks noChangeArrowheads="1"/>
            </p:cNvSpPr>
            <p:nvPr/>
          </p:nvSpPr>
          <p:spPr bwMode="auto">
            <a:xfrm>
              <a:off x="162" y="1248"/>
              <a:ext cx="2245" cy="245"/>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71" name="Text Box 6">
              <a:extLst>
                <a:ext uri="{FF2B5EF4-FFF2-40B4-BE49-F238E27FC236}">
                  <a16:creationId xmlns:a16="http://schemas.microsoft.com/office/drawing/2014/main" id="{6CB84705-6048-4DB9-9A3D-1FFB4A798BFB}"/>
                </a:ext>
              </a:extLst>
            </p:cNvPr>
            <p:cNvSpPr txBox="1">
              <a:spLocks noChangeArrowheads="1"/>
            </p:cNvSpPr>
            <p:nvPr/>
          </p:nvSpPr>
          <p:spPr bwMode="auto">
            <a:xfrm>
              <a:off x="162" y="1248"/>
              <a:ext cx="22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transmitted, </a:t>
              </a:r>
              <a:r>
                <a:rPr lang="en-GB" altLang="zh-CN" sz="1500" i="1">
                  <a:solidFill>
                    <a:srgbClr val="000000"/>
                  </a:solidFill>
                  <a:latin typeface="Times New Roman" pitchFamily="18" charset="0"/>
                  <a:ea typeface="宋体" charset="-122"/>
                </a:rPr>
                <a:t>t = 0</a:t>
              </a:r>
            </a:p>
          </p:txBody>
        </p:sp>
      </p:grpSp>
      <p:sp>
        <p:nvSpPr>
          <p:cNvPr id="72" name="Line 7">
            <a:extLst>
              <a:ext uri="{FF2B5EF4-FFF2-40B4-BE49-F238E27FC236}">
                <a16:creationId xmlns:a16="http://schemas.microsoft.com/office/drawing/2014/main" id="{9F852F61-DC84-4C98-8558-C511950A0EC8}"/>
              </a:ext>
            </a:extLst>
          </p:cNvPr>
          <p:cNvSpPr>
            <a:spLocks noChangeShapeType="1"/>
          </p:cNvSpPr>
          <p:nvPr/>
        </p:nvSpPr>
        <p:spPr bwMode="auto">
          <a:xfrm>
            <a:off x="4466071" y="1621704"/>
            <a:ext cx="25400" cy="2913062"/>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73" name="Line 8">
            <a:extLst>
              <a:ext uri="{FF2B5EF4-FFF2-40B4-BE49-F238E27FC236}">
                <a16:creationId xmlns:a16="http://schemas.microsoft.com/office/drawing/2014/main" id="{465549F5-B145-454B-8EBA-2FED8471128C}"/>
              </a:ext>
            </a:extLst>
          </p:cNvPr>
          <p:cNvSpPr>
            <a:spLocks noChangeShapeType="1"/>
          </p:cNvSpPr>
          <p:nvPr/>
        </p:nvSpPr>
        <p:spPr bwMode="auto">
          <a:xfrm>
            <a:off x="6693334" y="1634404"/>
            <a:ext cx="20637" cy="28924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74" name="Group 9">
            <a:extLst>
              <a:ext uri="{FF2B5EF4-FFF2-40B4-BE49-F238E27FC236}">
                <a16:creationId xmlns:a16="http://schemas.microsoft.com/office/drawing/2014/main" id="{C4F11A33-3BA1-4F1A-8899-BB42267F0265}"/>
              </a:ext>
            </a:extLst>
          </p:cNvPr>
          <p:cNvGrpSpPr>
            <a:grpSpLocks/>
          </p:cNvGrpSpPr>
          <p:nvPr/>
        </p:nvGrpSpPr>
        <p:grpSpPr bwMode="auto">
          <a:xfrm>
            <a:off x="3937434" y="1285154"/>
            <a:ext cx="884237" cy="349250"/>
            <a:chOff x="2096" y="1004"/>
            <a:chExt cx="614" cy="243"/>
          </a:xfrm>
        </p:grpSpPr>
        <p:sp>
          <p:nvSpPr>
            <p:cNvPr id="75" name="AutoShape 10">
              <a:extLst>
                <a:ext uri="{FF2B5EF4-FFF2-40B4-BE49-F238E27FC236}">
                  <a16:creationId xmlns:a16="http://schemas.microsoft.com/office/drawing/2014/main" id="{C551F0BA-CA21-42D6-8A77-C4D7315BFF53}"/>
                </a:ext>
              </a:extLst>
            </p:cNvPr>
            <p:cNvSpPr>
              <a:spLocks noChangeArrowheads="1"/>
            </p:cNvSpPr>
            <p:nvPr/>
          </p:nvSpPr>
          <p:spPr bwMode="auto">
            <a:xfrm>
              <a:off x="2096" y="1004"/>
              <a:ext cx="615" cy="244"/>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76" name="Text Box 11">
              <a:extLst>
                <a:ext uri="{FF2B5EF4-FFF2-40B4-BE49-F238E27FC236}">
                  <a16:creationId xmlns:a16="http://schemas.microsoft.com/office/drawing/2014/main" id="{62DB177F-A4D0-421D-AEAD-D3E485B2C350}"/>
                </a:ext>
              </a:extLst>
            </p:cNvPr>
            <p:cNvSpPr txBox="1">
              <a:spLocks noChangeArrowheads="1"/>
            </p:cNvSpPr>
            <p:nvPr/>
          </p:nvSpPr>
          <p:spPr bwMode="auto">
            <a:xfrm>
              <a:off x="2096" y="1004"/>
              <a:ext cx="61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sender</a:t>
              </a:r>
            </a:p>
          </p:txBody>
        </p:sp>
      </p:grpSp>
      <p:grpSp>
        <p:nvGrpSpPr>
          <p:cNvPr id="77" name="Group 12">
            <a:extLst>
              <a:ext uri="{FF2B5EF4-FFF2-40B4-BE49-F238E27FC236}">
                <a16:creationId xmlns:a16="http://schemas.microsoft.com/office/drawing/2014/main" id="{2DD2CE8F-7A21-46D0-9E2A-26F0D8253F0B}"/>
              </a:ext>
            </a:extLst>
          </p:cNvPr>
          <p:cNvGrpSpPr>
            <a:grpSpLocks/>
          </p:cNvGrpSpPr>
          <p:nvPr/>
        </p:nvGrpSpPr>
        <p:grpSpPr bwMode="auto">
          <a:xfrm>
            <a:off x="6115484" y="1285154"/>
            <a:ext cx="944562" cy="349250"/>
            <a:chOff x="3608" y="1004"/>
            <a:chExt cx="656" cy="243"/>
          </a:xfrm>
        </p:grpSpPr>
        <p:sp>
          <p:nvSpPr>
            <p:cNvPr id="78" name="AutoShape 13">
              <a:extLst>
                <a:ext uri="{FF2B5EF4-FFF2-40B4-BE49-F238E27FC236}">
                  <a16:creationId xmlns:a16="http://schemas.microsoft.com/office/drawing/2014/main" id="{92E13D37-7C3D-4950-9DAD-A950363933AF}"/>
                </a:ext>
              </a:extLst>
            </p:cNvPr>
            <p:cNvSpPr>
              <a:spLocks noChangeArrowheads="1"/>
            </p:cNvSpPr>
            <p:nvPr/>
          </p:nvSpPr>
          <p:spPr bwMode="auto">
            <a:xfrm>
              <a:off x="3608" y="1004"/>
              <a:ext cx="657" cy="244"/>
            </a:xfrm>
            <a:prstGeom prst="roundRect">
              <a:avLst>
                <a:gd name="adj" fmla="val 40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79" name="Text Box 14">
              <a:extLst>
                <a:ext uri="{FF2B5EF4-FFF2-40B4-BE49-F238E27FC236}">
                  <a16:creationId xmlns:a16="http://schemas.microsoft.com/office/drawing/2014/main" id="{CBEC2512-C7AE-4C89-8DAB-3073A0E62368}"/>
                </a:ext>
              </a:extLst>
            </p:cNvPr>
            <p:cNvSpPr txBox="1">
              <a:spLocks noChangeArrowheads="1"/>
            </p:cNvSpPr>
            <p:nvPr/>
          </p:nvSpPr>
          <p:spPr bwMode="auto">
            <a:xfrm>
              <a:off x="3608" y="1004"/>
              <a:ext cx="65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receiver</a:t>
              </a:r>
            </a:p>
          </p:txBody>
        </p:sp>
      </p:grpSp>
      <p:sp>
        <p:nvSpPr>
          <p:cNvPr id="80" name="Line 15">
            <a:extLst>
              <a:ext uri="{FF2B5EF4-FFF2-40B4-BE49-F238E27FC236}">
                <a16:creationId xmlns:a16="http://schemas.microsoft.com/office/drawing/2014/main" id="{FB151E8C-B11D-4B71-B944-459891743F8B}"/>
              </a:ext>
            </a:extLst>
          </p:cNvPr>
          <p:cNvSpPr>
            <a:spLocks noChangeShapeType="1"/>
          </p:cNvSpPr>
          <p:nvPr/>
        </p:nvSpPr>
        <p:spPr bwMode="auto">
          <a:xfrm>
            <a:off x="4489884" y="1836016"/>
            <a:ext cx="2189162" cy="3175"/>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1" name="Line 16">
            <a:extLst>
              <a:ext uri="{FF2B5EF4-FFF2-40B4-BE49-F238E27FC236}">
                <a16:creationId xmlns:a16="http://schemas.microsoft.com/office/drawing/2014/main" id="{BEA3BBFC-D171-460B-9A73-7E3B0582FCC6}"/>
              </a:ext>
            </a:extLst>
          </p:cNvPr>
          <p:cNvSpPr>
            <a:spLocks noChangeShapeType="1"/>
          </p:cNvSpPr>
          <p:nvPr/>
        </p:nvSpPr>
        <p:spPr bwMode="auto">
          <a:xfrm>
            <a:off x="4472421" y="4182341"/>
            <a:ext cx="2192338" cy="1588"/>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2" name="Freeform 17">
            <a:extLst>
              <a:ext uri="{FF2B5EF4-FFF2-40B4-BE49-F238E27FC236}">
                <a16:creationId xmlns:a16="http://schemas.microsoft.com/office/drawing/2014/main" id="{D68AB4E6-0580-4266-97C6-B4FF8C8E48DB}"/>
              </a:ext>
            </a:extLst>
          </p:cNvPr>
          <p:cNvSpPr>
            <a:spLocks noChangeArrowheads="1"/>
          </p:cNvSpPr>
          <p:nvPr/>
        </p:nvSpPr>
        <p:spPr bwMode="auto">
          <a:xfrm>
            <a:off x="4472421" y="1834429"/>
            <a:ext cx="2232025" cy="1157287"/>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83" name="Line 18">
            <a:extLst>
              <a:ext uri="{FF2B5EF4-FFF2-40B4-BE49-F238E27FC236}">
                <a16:creationId xmlns:a16="http://schemas.microsoft.com/office/drawing/2014/main" id="{282C4669-4C90-45EF-9F22-94FA090C5584}"/>
              </a:ext>
            </a:extLst>
          </p:cNvPr>
          <p:cNvSpPr>
            <a:spLocks noChangeShapeType="1"/>
          </p:cNvSpPr>
          <p:nvPr/>
        </p:nvSpPr>
        <p:spPr bwMode="auto">
          <a:xfrm flipH="1">
            <a:off x="4326371" y="1834429"/>
            <a:ext cx="134938"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4" name="Line 19">
            <a:extLst>
              <a:ext uri="{FF2B5EF4-FFF2-40B4-BE49-F238E27FC236}">
                <a16:creationId xmlns:a16="http://schemas.microsoft.com/office/drawing/2014/main" id="{60BF3936-ABA4-433A-A43F-6169F10AF2D1}"/>
              </a:ext>
            </a:extLst>
          </p:cNvPr>
          <p:cNvSpPr>
            <a:spLocks noChangeShapeType="1"/>
          </p:cNvSpPr>
          <p:nvPr/>
        </p:nvSpPr>
        <p:spPr bwMode="auto">
          <a:xfrm flipH="1">
            <a:off x="4326371" y="2075729"/>
            <a:ext cx="134938"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5" name="Line 20">
            <a:extLst>
              <a:ext uri="{FF2B5EF4-FFF2-40B4-BE49-F238E27FC236}">
                <a16:creationId xmlns:a16="http://schemas.microsoft.com/office/drawing/2014/main" id="{20F162EA-A0AA-4A68-825E-1389B8A3482A}"/>
              </a:ext>
            </a:extLst>
          </p:cNvPr>
          <p:cNvSpPr>
            <a:spLocks noChangeShapeType="1"/>
          </p:cNvSpPr>
          <p:nvPr/>
        </p:nvSpPr>
        <p:spPr bwMode="auto">
          <a:xfrm flipH="1">
            <a:off x="4337484" y="3934691"/>
            <a:ext cx="1365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6" name="Text Box 21">
            <a:extLst>
              <a:ext uri="{FF2B5EF4-FFF2-40B4-BE49-F238E27FC236}">
                <a16:creationId xmlns:a16="http://schemas.microsoft.com/office/drawing/2014/main" id="{9D710AC6-B5DA-4818-B71F-1DD962DC2784}"/>
              </a:ext>
            </a:extLst>
          </p:cNvPr>
          <p:cNvSpPr txBox="1">
            <a:spLocks noChangeArrowheads="1"/>
          </p:cNvSpPr>
          <p:nvPr/>
        </p:nvSpPr>
        <p:spPr bwMode="auto">
          <a:xfrm>
            <a:off x="3673909" y="2807566"/>
            <a:ext cx="8493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i="1">
                <a:solidFill>
                  <a:srgbClr val="FF0000"/>
                </a:solidFill>
                <a:latin typeface="Times New Roman" pitchFamily="18" charset="0"/>
                <a:ea typeface="宋体" charset="-122"/>
              </a:rPr>
              <a:t>R</a:t>
            </a:r>
            <a:endParaRPr lang="en-GB" altLang="zh-CN" sz="900" i="1">
              <a:solidFill>
                <a:srgbClr val="000000"/>
              </a:solidFill>
              <a:latin typeface="Times New Roman" pitchFamily="18" charset="0"/>
              <a:ea typeface="宋体" charset="-122"/>
            </a:endParaRPr>
          </a:p>
        </p:txBody>
      </p:sp>
      <p:sp>
        <p:nvSpPr>
          <p:cNvPr id="87" name="Line 22">
            <a:extLst>
              <a:ext uri="{FF2B5EF4-FFF2-40B4-BE49-F238E27FC236}">
                <a16:creationId xmlns:a16="http://schemas.microsoft.com/office/drawing/2014/main" id="{A6749B39-6FFE-40C1-A9BF-14AFC2C621F3}"/>
              </a:ext>
            </a:extLst>
          </p:cNvPr>
          <p:cNvSpPr>
            <a:spLocks noChangeShapeType="1"/>
          </p:cNvSpPr>
          <p:nvPr/>
        </p:nvSpPr>
        <p:spPr bwMode="auto">
          <a:xfrm>
            <a:off x="4362884" y="3115541"/>
            <a:ext cx="11112" cy="811213"/>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8" name="Line 23">
            <a:extLst>
              <a:ext uri="{FF2B5EF4-FFF2-40B4-BE49-F238E27FC236}">
                <a16:creationId xmlns:a16="http://schemas.microsoft.com/office/drawing/2014/main" id="{271AF943-A652-4117-B0D1-0FC17929D21C}"/>
              </a:ext>
            </a:extLst>
          </p:cNvPr>
          <p:cNvSpPr>
            <a:spLocks noChangeShapeType="1"/>
          </p:cNvSpPr>
          <p:nvPr/>
        </p:nvSpPr>
        <p:spPr bwMode="auto">
          <a:xfrm flipV="1">
            <a:off x="4367646" y="2096366"/>
            <a:ext cx="1588" cy="7715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89" name="Text Box 24">
            <a:extLst>
              <a:ext uri="{FF2B5EF4-FFF2-40B4-BE49-F238E27FC236}">
                <a16:creationId xmlns:a16="http://schemas.microsoft.com/office/drawing/2014/main" id="{529CB163-DCF8-4831-B708-EDAC704B25B4}"/>
              </a:ext>
            </a:extLst>
          </p:cNvPr>
          <p:cNvSpPr txBox="1">
            <a:spLocks noChangeArrowheads="1"/>
          </p:cNvSpPr>
          <p:nvPr/>
        </p:nvSpPr>
        <p:spPr bwMode="auto">
          <a:xfrm>
            <a:off x="919596" y="1913804"/>
            <a:ext cx="34655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dirty="0">
                <a:solidFill>
                  <a:srgbClr val="000000"/>
                </a:solidFill>
                <a:ea typeface="宋体" charset="-122"/>
              </a:rPr>
              <a:t>last packet bit transmitted, </a:t>
            </a:r>
            <a:r>
              <a:rPr lang="en-GB" altLang="zh-CN" sz="1500" i="1" dirty="0">
                <a:solidFill>
                  <a:srgbClr val="FF0000"/>
                </a:solidFill>
                <a:latin typeface="Times New Roman" pitchFamily="18" charset="0"/>
                <a:ea typeface="宋体" charset="-122"/>
              </a:rPr>
              <a:t>t = l / b</a:t>
            </a:r>
          </a:p>
        </p:txBody>
      </p:sp>
      <p:sp>
        <p:nvSpPr>
          <p:cNvPr id="90" name="Line 25">
            <a:extLst>
              <a:ext uri="{FF2B5EF4-FFF2-40B4-BE49-F238E27FC236}">
                <a16:creationId xmlns:a16="http://schemas.microsoft.com/office/drawing/2014/main" id="{155FA47B-2F7F-445C-8B7F-81F107AAAF77}"/>
              </a:ext>
            </a:extLst>
          </p:cNvPr>
          <p:cNvSpPr>
            <a:spLocks noChangeShapeType="1"/>
          </p:cNvSpPr>
          <p:nvPr/>
        </p:nvSpPr>
        <p:spPr bwMode="auto">
          <a:xfrm flipH="1">
            <a:off x="6677459" y="2748829"/>
            <a:ext cx="138112"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91" name="Text Box 26">
            <a:extLst>
              <a:ext uri="{FF2B5EF4-FFF2-40B4-BE49-F238E27FC236}">
                <a16:creationId xmlns:a16="http://schemas.microsoft.com/office/drawing/2014/main" id="{4953BD2B-382E-40FA-B69A-9FC46B8BB73B}"/>
              </a:ext>
            </a:extLst>
          </p:cNvPr>
          <p:cNvSpPr txBox="1">
            <a:spLocks noChangeArrowheads="1"/>
          </p:cNvSpPr>
          <p:nvPr/>
        </p:nvSpPr>
        <p:spPr bwMode="auto">
          <a:xfrm>
            <a:off x="6761596" y="2572616"/>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Lst>
              <a:defRPr>
                <a:solidFill>
                  <a:schemeClr val="tx1"/>
                </a:solidFill>
                <a:latin typeface="Arial" charset="0"/>
              </a:defRPr>
            </a:lvl1pPr>
            <a:lvl2pPr marL="742950" indent="-285750" defTabSz="828675" eaLnBrk="0" hangingPunct="0">
              <a:tabLst>
                <a:tab pos="657225" algn="l"/>
                <a:tab pos="1312863" algn="l"/>
                <a:tab pos="1970088" algn="l"/>
              </a:tabLst>
              <a:defRPr>
                <a:solidFill>
                  <a:schemeClr val="tx1"/>
                </a:solidFill>
                <a:latin typeface="Arial" charset="0"/>
              </a:defRPr>
            </a:lvl2pPr>
            <a:lvl3pPr marL="1143000" indent="-228600" defTabSz="828675" eaLnBrk="0" hangingPunct="0">
              <a:tabLst>
                <a:tab pos="657225" algn="l"/>
                <a:tab pos="1312863" algn="l"/>
                <a:tab pos="1970088" algn="l"/>
              </a:tabLst>
              <a:defRPr>
                <a:solidFill>
                  <a:schemeClr val="tx1"/>
                </a:solidFill>
                <a:latin typeface="Arial" charset="0"/>
              </a:defRPr>
            </a:lvl3pPr>
            <a:lvl4pPr marL="1600200" indent="-228600" defTabSz="828675" eaLnBrk="0" hangingPunct="0">
              <a:tabLst>
                <a:tab pos="657225" algn="l"/>
                <a:tab pos="1312863" algn="l"/>
                <a:tab pos="1970088" algn="l"/>
              </a:tabLst>
              <a:defRPr>
                <a:solidFill>
                  <a:schemeClr val="tx1"/>
                </a:solidFill>
                <a:latin typeface="Arial" charset="0"/>
              </a:defRPr>
            </a:lvl4pPr>
            <a:lvl5pPr marL="2057400" indent="-228600" defTabSz="828675" eaLnBrk="0" hangingPunct="0">
              <a:tabLst>
                <a:tab pos="657225" algn="l"/>
                <a:tab pos="1312863" algn="l"/>
                <a:tab pos="1970088"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arrives</a:t>
            </a:r>
          </a:p>
        </p:txBody>
      </p:sp>
      <p:sp>
        <p:nvSpPr>
          <p:cNvPr id="92" name="Line 27">
            <a:extLst>
              <a:ext uri="{FF2B5EF4-FFF2-40B4-BE49-F238E27FC236}">
                <a16:creationId xmlns:a16="http://schemas.microsoft.com/office/drawing/2014/main" id="{8105C36F-24AB-4C28-AD98-84B01E0DEA44}"/>
              </a:ext>
            </a:extLst>
          </p:cNvPr>
          <p:cNvSpPr>
            <a:spLocks noChangeShapeType="1"/>
          </p:cNvSpPr>
          <p:nvPr/>
        </p:nvSpPr>
        <p:spPr bwMode="auto">
          <a:xfrm>
            <a:off x="6704446" y="2998066"/>
            <a:ext cx="127000"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93" name="Text Box 28">
            <a:extLst>
              <a:ext uri="{FF2B5EF4-FFF2-40B4-BE49-F238E27FC236}">
                <a16:creationId xmlns:a16="http://schemas.microsoft.com/office/drawing/2014/main" id="{3BE1CE33-CB13-4607-9F92-121EF120D523}"/>
              </a:ext>
            </a:extLst>
          </p:cNvPr>
          <p:cNvSpPr txBox="1">
            <a:spLocks noChangeArrowheads="1"/>
          </p:cNvSpPr>
          <p:nvPr/>
        </p:nvSpPr>
        <p:spPr bwMode="auto">
          <a:xfrm>
            <a:off x="6767946" y="2825029"/>
            <a:ext cx="311467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packet bit arrives, send ACK</a:t>
            </a:r>
          </a:p>
        </p:txBody>
      </p:sp>
      <p:sp>
        <p:nvSpPr>
          <p:cNvPr id="94" name="Text Box 29">
            <a:extLst>
              <a:ext uri="{FF2B5EF4-FFF2-40B4-BE49-F238E27FC236}">
                <a16:creationId xmlns:a16="http://schemas.microsoft.com/office/drawing/2014/main" id="{8DEC54A2-A1FA-48EF-94CF-DB8A5BB259AE}"/>
              </a:ext>
            </a:extLst>
          </p:cNvPr>
          <p:cNvSpPr txBox="1">
            <a:spLocks noChangeArrowheads="1"/>
          </p:cNvSpPr>
          <p:nvPr/>
        </p:nvSpPr>
        <p:spPr bwMode="auto">
          <a:xfrm>
            <a:off x="1529196" y="3995016"/>
            <a:ext cx="26844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ACK arrives, send next </a:t>
            </a:r>
          </a:p>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packet, </a:t>
            </a:r>
            <a:r>
              <a:rPr lang="en-GB" altLang="zh-CN" sz="1500" i="1">
                <a:solidFill>
                  <a:srgbClr val="FF0000"/>
                </a:solidFill>
                <a:latin typeface="Times New Roman" pitchFamily="18" charset="0"/>
                <a:ea typeface="宋体" charset="-122"/>
              </a:rPr>
              <a:t>t = R + 2l / b</a:t>
            </a:r>
          </a:p>
        </p:txBody>
      </p:sp>
      <p:grpSp>
        <p:nvGrpSpPr>
          <p:cNvPr id="95" name="Group 30">
            <a:extLst>
              <a:ext uri="{FF2B5EF4-FFF2-40B4-BE49-F238E27FC236}">
                <a16:creationId xmlns:a16="http://schemas.microsoft.com/office/drawing/2014/main" id="{0557FD95-EF04-4E08-BBDA-06F276161535}"/>
              </a:ext>
            </a:extLst>
          </p:cNvPr>
          <p:cNvGrpSpPr>
            <a:grpSpLocks/>
          </p:cNvGrpSpPr>
          <p:nvPr/>
        </p:nvGrpSpPr>
        <p:grpSpPr bwMode="auto">
          <a:xfrm>
            <a:off x="4489884" y="4183929"/>
            <a:ext cx="1425575" cy="598487"/>
            <a:chOff x="2245" y="2580"/>
            <a:chExt cx="898" cy="377"/>
          </a:xfrm>
        </p:grpSpPr>
        <p:sp>
          <p:nvSpPr>
            <p:cNvPr id="96" name="Freeform 31">
              <a:extLst>
                <a:ext uri="{FF2B5EF4-FFF2-40B4-BE49-F238E27FC236}">
                  <a16:creationId xmlns:a16="http://schemas.microsoft.com/office/drawing/2014/main" id="{A39599A8-9BED-4749-805E-68A7A815236D}"/>
                </a:ext>
              </a:extLst>
            </p:cNvPr>
            <p:cNvSpPr>
              <a:spLocks noChangeArrowheads="1"/>
            </p:cNvSpPr>
            <p:nvPr/>
          </p:nvSpPr>
          <p:spPr bwMode="auto">
            <a:xfrm>
              <a:off x="2249" y="2581"/>
              <a:ext cx="894" cy="363"/>
            </a:xfrm>
            <a:custGeom>
              <a:avLst/>
              <a:gdLst>
                <a:gd name="T0" fmla="*/ 0 w 4349"/>
                <a:gd name="T1" fmla="*/ 0 h 1770"/>
                <a:gd name="T2" fmla="*/ 0 w 4349"/>
                <a:gd name="T3" fmla="*/ 0 h 1770"/>
                <a:gd name="T4" fmla="*/ 0 w 4349"/>
                <a:gd name="T5" fmla="*/ 0 h 1770"/>
                <a:gd name="T6" fmla="*/ 0 w 4349"/>
                <a:gd name="T7" fmla="*/ 0 h 1770"/>
                <a:gd name="T8" fmla="*/ 0 w 4349"/>
                <a:gd name="T9" fmla="*/ 0 h 17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9" h="1770">
                  <a:moveTo>
                    <a:pt x="0" y="0"/>
                  </a:moveTo>
                  <a:lnTo>
                    <a:pt x="4348" y="1769"/>
                  </a:lnTo>
                  <a:lnTo>
                    <a:pt x="2580" y="1769"/>
                  </a:lnTo>
                  <a:lnTo>
                    <a:pt x="0" y="739"/>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97" name="Group 32">
              <a:extLst>
                <a:ext uri="{FF2B5EF4-FFF2-40B4-BE49-F238E27FC236}">
                  <a16:creationId xmlns:a16="http://schemas.microsoft.com/office/drawing/2014/main" id="{6241C247-3D7C-4FCB-843E-54100211D57F}"/>
                </a:ext>
              </a:extLst>
            </p:cNvPr>
            <p:cNvGrpSpPr>
              <a:grpSpLocks/>
            </p:cNvGrpSpPr>
            <p:nvPr/>
          </p:nvGrpSpPr>
          <p:grpSpPr bwMode="auto">
            <a:xfrm>
              <a:off x="2245" y="2580"/>
              <a:ext cx="806" cy="337"/>
              <a:chOff x="2475" y="2844"/>
              <a:chExt cx="889" cy="371"/>
            </a:xfrm>
          </p:grpSpPr>
          <p:sp>
            <p:nvSpPr>
              <p:cNvPr id="100" name="Line 33">
                <a:extLst>
                  <a:ext uri="{FF2B5EF4-FFF2-40B4-BE49-F238E27FC236}">
                    <a16:creationId xmlns:a16="http://schemas.microsoft.com/office/drawing/2014/main" id="{2D6A8A76-F65F-429A-A314-66412A2F2DAA}"/>
                  </a:ext>
                </a:extLst>
              </p:cNvPr>
              <p:cNvSpPr>
                <a:spLocks noChangeShapeType="1"/>
              </p:cNvSpPr>
              <p:nvPr/>
            </p:nvSpPr>
            <p:spPr bwMode="auto">
              <a:xfrm>
                <a:off x="2475" y="2844"/>
                <a:ext cx="509" cy="209"/>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01" name="Line 34">
                <a:extLst>
                  <a:ext uri="{FF2B5EF4-FFF2-40B4-BE49-F238E27FC236}">
                    <a16:creationId xmlns:a16="http://schemas.microsoft.com/office/drawing/2014/main" id="{A37B7065-C1D0-414F-A8ED-681F507B8364}"/>
                  </a:ext>
                </a:extLst>
              </p:cNvPr>
              <p:cNvSpPr>
                <a:spLocks noChangeShapeType="1"/>
              </p:cNvSpPr>
              <p:nvPr/>
            </p:nvSpPr>
            <p:spPr bwMode="auto">
              <a:xfrm>
                <a:off x="2987" y="3052"/>
                <a:ext cx="377" cy="163"/>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98" name="Line 35">
              <a:extLst>
                <a:ext uri="{FF2B5EF4-FFF2-40B4-BE49-F238E27FC236}">
                  <a16:creationId xmlns:a16="http://schemas.microsoft.com/office/drawing/2014/main" id="{8F3608F3-843A-492E-8CA7-8BCFF9C9B57C}"/>
                </a:ext>
              </a:extLst>
            </p:cNvPr>
            <p:cNvSpPr>
              <a:spLocks noChangeShapeType="1"/>
            </p:cNvSpPr>
            <p:nvPr/>
          </p:nvSpPr>
          <p:spPr bwMode="auto">
            <a:xfrm>
              <a:off x="2245" y="2732"/>
              <a:ext cx="200" cy="7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99" name="Line 36">
              <a:extLst>
                <a:ext uri="{FF2B5EF4-FFF2-40B4-BE49-F238E27FC236}">
                  <a16:creationId xmlns:a16="http://schemas.microsoft.com/office/drawing/2014/main" id="{9D75E29D-C5DB-434E-A69D-9045FF9F4771}"/>
                </a:ext>
              </a:extLst>
            </p:cNvPr>
            <p:cNvSpPr>
              <a:spLocks noChangeShapeType="1"/>
            </p:cNvSpPr>
            <p:nvPr/>
          </p:nvSpPr>
          <p:spPr bwMode="auto">
            <a:xfrm>
              <a:off x="2448" y="2810"/>
              <a:ext cx="341" cy="147"/>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02" name="Text Box 37">
            <a:extLst>
              <a:ext uri="{FF2B5EF4-FFF2-40B4-BE49-F238E27FC236}">
                <a16:creationId xmlns:a16="http://schemas.microsoft.com/office/drawing/2014/main" id="{755AD0CA-5A27-412A-BDDB-E93CEA3E5FF6}"/>
              </a:ext>
            </a:extLst>
          </p:cNvPr>
          <p:cNvSpPr txBox="1">
            <a:spLocks noChangeArrowheads="1"/>
          </p:cNvSpPr>
          <p:nvPr/>
        </p:nvSpPr>
        <p:spPr bwMode="auto">
          <a:xfrm>
            <a:off x="2969636" y="5347566"/>
            <a:ext cx="57324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900">
                <a:solidFill>
                  <a:srgbClr val="000000"/>
                </a:solidFill>
                <a:ea typeface="宋体" charset="-122"/>
              </a:rPr>
              <a:t>line utilization </a:t>
            </a:r>
            <a:r>
              <a:rPr lang="en-GB" altLang="zh-CN" sz="1900" i="1">
                <a:solidFill>
                  <a:srgbClr val="FF0000"/>
                </a:solidFill>
                <a:latin typeface="Times New Roman" pitchFamily="18" charset="0"/>
                <a:ea typeface="宋体" charset="-122"/>
              </a:rPr>
              <a:t>= </a:t>
            </a:r>
            <a:r>
              <a:rPr lang="en-GB" altLang="zh-CN" sz="1900">
                <a:solidFill>
                  <a:srgbClr val="FF0000"/>
                </a:solidFill>
                <a:latin typeface="Times New Roman" pitchFamily="18" charset="0"/>
                <a:ea typeface="宋体" charset="-122"/>
              </a:rPr>
              <a:t>(</a:t>
            </a:r>
            <a:r>
              <a:rPr lang="en-GB" altLang="zh-CN" sz="1900" i="1">
                <a:solidFill>
                  <a:srgbClr val="FF0000"/>
                </a:solidFill>
                <a:latin typeface="Times New Roman" pitchFamily="18" charset="0"/>
                <a:ea typeface="宋体" charset="-122"/>
              </a:rPr>
              <a:t>l/b</a:t>
            </a:r>
            <a:r>
              <a:rPr lang="en-GB" altLang="zh-CN" sz="1900">
                <a:solidFill>
                  <a:srgbClr val="FF0000"/>
                </a:solidFill>
                <a:latin typeface="Times New Roman" pitchFamily="18" charset="0"/>
                <a:ea typeface="宋体" charset="-122"/>
              </a:rPr>
              <a:t>)</a:t>
            </a:r>
            <a:r>
              <a:rPr lang="en-GB" altLang="zh-CN" sz="1900" i="1">
                <a:solidFill>
                  <a:srgbClr val="FF0000"/>
                </a:solidFill>
                <a:latin typeface="Times New Roman" pitchFamily="18" charset="0"/>
                <a:ea typeface="宋体" charset="-122"/>
              </a:rPr>
              <a:t> / </a:t>
            </a:r>
            <a:r>
              <a:rPr lang="en-GB" altLang="zh-CN" sz="1900">
                <a:solidFill>
                  <a:srgbClr val="FF0000"/>
                </a:solidFill>
                <a:latin typeface="Times New Roman" pitchFamily="18" charset="0"/>
                <a:ea typeface="宋体" charset="-122"/>
              </a:rPr>
              <a:t>(</a:t>
            </a:r>
            <a:r>
              <a:rPr lang="en-GB" altLang="zh-CN" sz="1900" i="1">
                <a:solidFill>
                  <a:srgbClr val="FF0000"/>
                </a:solidFill>
                <a:latin typeface="Times New Roman" pitchFamily="18" charset="0"/>
                <a:ea typeface="宋体" charset="-122"/>
              </a:rPr>
              <a:t>R + 2l / b</a:t>
            </a:r>
            <a:r>
              <a:rPr lang="en-GB" altLang="zh-CN" sz="1900">
                <a:solidFill>
                  <a:srgbClr val="FF0000"/>
                </a:solidFill>
                <a:latin typeface="Times New Roman" pitchFamily="18" charset="0"/>
                <a:ea typeface="宋体" charset="-122"/>
              </a:rPr>
              <a:t>)</a:t>
            </a:r>
            <a:r>
              <a:rPr lang="en-GB" altLang="zh-CN" sz="1900" i="1">
                <a:solidFill>
                  <a:srgbClr val="FF0000"/>
                </a:solidFill>
                <a:latin typeface="Times New Roman" pitchFamily="18" charset="0"/>
                <a:ea typeface="宋体" charset="-122"/>
              </a:rPr>
              <a:t> =  l / </a:t>
            </a:r>
            <a:r>
              <a:rPr lang="en-GB" altLang="zh-CN" sz="1900">
                <a:solidFill>
                  <a:srgbClr val="FF0000"/>
                </a:solidFill>
                <a:latin typeface="Times New Roman" pitchFamily="18" charset="0"/>
                <a:ea typeface="宋体" charset="-122"/>
              </a:rPr>
              <a:t>(2</a:t>
            </a:r>
            <a:r>
              <a:rPr lang="en-GB" altLang="zh-CN" sz="1900" i="1">
                <a:solidFill>
                  <a:srgbClr val="FF0000"/>
                </a:solidFill>
                <a:latin typeface="Times New Roman" pitchFamily="18" charset="0"/>
                <a:ea typeface="宋体" charset="-122"/>
              </a:rPr>
              <a:t>l+bR</a:t>
            </a:r>
            <a:r>
              <a:rPr lang="en-GB" altLang="zh-CN" sz="1900">
                <a:solidFill>
                  <a:srgbClr val="FF0000"/>
                </a:solidFill>
                <a:latin typeface="Times New Roman" pitchFamily="18" charset="0"/>
                <a:ea typeface="宋体" charset="-122"/>
              </a:rPr>
              <a:t>)</a:t>
            </a:r>
            <a:r>
              <a:rPr lang="en-GB" altLang="zh-CN" sz="1900" i="1">
                <a:solidFill>
                  <a:srgbClr val="FF0000"/>
                </a:solidFill>
                <a:latin typeface="Times New Roman" pitchFamily="18" charset="0"/>
                <a:ea typeface="宋体" charset="-122"/>
              </a:rPr>
              <a:t> </a:t>
            </a:r>
            <a:endParaRPr lang="en-GB" altLang="zh-CN" sz="2400" i="1">
              <a:solidFill>
                <a:srgbClr val="FF0000"/>
              </a:solidFill>
              <a:ea typeface="宋体" charset="-122"/>
            </a:endParaRPr>
          </a:p>
        </p:txBody>
      </p:sp>
      <p:sp>
        <p:nvSpPr>
          <p:cNvPr id="103" name="Freeform 38">
            <a:extLst>
              <a:ext uri="{FF2B5EF4-FFF2-40B4-BE49-F238E27FC236}">
                <a16:creationId xmlns:a16="http://schemas.microsoft.com/office/drawing/2014/main" id="{9D52E188-F232-48DB-97A9-F5632C5FD722}"/>
              </a:ext>
            </a:extLst>
          </p:cNvPr>
          <p:cNvSpPr>
            <a:spLocks noChangeArrowheads="1"/>
          </p:cNvSpPr>
          <p:nvPr/>
        </p:nvSpPr>
        <p:spPr bwMode="auto">
          <a:xfrm flipH="1">
            <a:off x="4480359" y="3007591"/>
            <a:ext cx="2216150" cy="1169988"/>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04" name="Text Box 39">
            <a:extLst>
              <a:ext uri="{FF2B5EF4-FFF2-40B4-BE49-F238E27FC236}">
                <a16:creationId xmlns:a16="http://schemas.microsoft.com/office/drawing/2014/main" id="{E5D3C6FC-C86B-4CC9-83FB-426E94B38CC9}"/>
              </a:ext>
            </a:extLst>
          </p:cNvPr>
          <p:cNvSpPr txBox="1">
            <a:spLocks noChangeArrowheads="1"/>
          </p:cNvSpPr>
          <p:nvPr/>
        </p:nvSpPr>
        <p:spPr bwMode="auto">
          <a:xfrm>
            <a:off x="6774296" y="3082204"/>
            <a:ext cx="31146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ack-bearing frame transmitted</a:t>
            </a:r>
          </a:p>
        </p:txBody>
      </p:sp>
      <p:sp>
        <p:nvSpPr>
          <p:cNvPr id="105" name="Line 40">
            <a:extLst>
              <a:ext uri="{FF2B5EF4-FFF2-40B4-BE49-F238E27FC236}">
                <a16:creationId xmlns:a16="http://schemas.microsoft.com/office/drawing/2014/main" id="{903791BB-543D-4B52-9A4A-2B7E0013E43A}"/>
              </a:ext>
            </a:extLst>
          </p:cNvPr>
          <p:cNvSpPr>
            <a:spLocks noChangeShapeType="1"/>
          </p:cNvSpPr>
          <p:nvPr/>
        </p:nvSpPr>
        <p:spPr bwMode="auto">
          <a:xfrm>
            <a:off x="6704446" y="3255241"/>
            <a:ext cx="127000"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Tree>
    <p:extLst>
      <p:ext uri="{BB962C8B-B14F-4D97-AF65-F5344CB8AC3E}">
        <p14:creationId xmlns:p14="http://schemas.microsoft.com/office/powerpoint/2010/main" val="1237341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GB" altLang="zh-CN" sz="2800" b="1" kern="0" dirty="0">
                <a:solidFill>
                  <a:srgbClr val="C00000"/>
                </a:solidFill>
                <a:latin typeface="微软雅黑" panose="020B0503020204020204" pitchFamily="34" charset="-122"/>
                <a:ea typeface="微软雅黑" panose="020B0503020204020204" pitchFamily="34" charset="-122"/>
              </a:rPr>
              <a:t>Pipelining and </a:t>
            </a:r>
            <a:r>
              <a:rPr lang="en-US" altLang="zh-CN" sz="2800" b="1" kern="0" dirty="0">
                <a:solidFill>
                  <a:srgbClr val="C00000"/>
                </a:solidFill>
                <a:latin typeface="微软雅黑" panose="020B0503020204020204" pitchFamily="34" charset="-122"/>
                <a:ea typeface="微软雅黑" panose="020B0503020204020204" pitchFamily="34" charset="-122"/>
              </a:rPr>
              <a:t>Ack Piggybacking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2" name="Line 3">
            <a:extLst>
              <a:ext uri="{FF2B5EF4-FFF2-40B4-BE49-F238E27FC236}">
                <a16:creationId xmlns:a16="http://schemas.microsoft.com/office/drawing/2014/main" id="{CA2CFD2D-9984-40C8-95B7-7A1B4B783409}"/>
              </a:ext>
            </a:extLst>
          </p:cNvPr>
          <p:cNvSpPr>
            <a:spLocks noChangeShapeType="1"/>
          </p:cNvSpPr>
          <p:nvPr/>
        </p:nvSpPr>
        <p:spPr bwMode="auto">
          <a:xfrm>
            <a:off x="4190279" y="1936894"/>
            <a:ext cx="2082800" cy="93186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43" name="Group 4">
            <a:extLst>
              <a:ext uri="{FF2B5EF4-FFF2-40B4-BE49-F238E27FC236}">
                <a16:creationId xmlns:a16="http://schemas.microsoft.com/office/drawing/2014/main" id="{8EE6DB59-9BB1-46A5-A308-0E72FA300EBD}"/>
              </a:ext>
            </a:extLst>
          </p:cNvPr>
          <p:cNvGrpSpPr>
            <a:grpSpLocks/>
          </p:cNvGrpSpPr>
          <p:nvPr/>
        </p:nvGrpSpPr>
        <p:grpSpPr bwMode="auto">
          <a:xfrm>
            <a:off x="1243879" y="1730519"/>
            <a:ext cx="2860675" cy="354012"/>
            <a:chOff x="0" y="1091"/>
            <a:chExt cx="2143" cy="246"/>
          </a:xfrm>
        </p:grpSpPr>
        <p:sp>
          <p:nvSpPr>
            <p:cNvPr id="44" name="AutoShape 5">
              <a:extLst>
                <a:ext uri="{FF2B5EF4-FFF2-40B4-BE49-F238E27FC236}">
                  <a16:creationId xmlns:a16="http://schemas.microsoft.com/office/drawing/2014/main" id="{658D7141-4CDC-433C-B52E-B261BBD1862A}"/>
                </a:ext>
              </a:extLst>
            </p:cNvPr>
            <p:cNvSpPr>
              <a:spLocks noChangeArrowheads="1"/>
            </p:cNvSpPr>
            <p:nvPr/>
          </p:nvSpPr>
          <p:spPr bwMode="auto">
            <a:xfrm>
              <a:off x="0" y="1091"/>
              <a:ext cx="2143" cy="246"/>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45" name="Text Box 6">
              <a:extLst>
                <a:ext uri="{FF2B5EF4-FFF2-40B4-BE49-F238E27FC236}">
                  <a16:creationId xmlns:a16="http://schemas.microsoft.com/office/drawing/2014/main" id="{5E684D65-8078-475C-AE87-3C19871AC6BB}"/>
                </a:ext>
              </a:extLst>
            </p:cNvPr>
            <p:cNvSpPr txBox="1">
              <a:spLocks noChangeArrowheads="1"/>
            </p:cNvSpPr>
            <p:nvPr/>
          </p:nvSpPr>
          <p:spPr bwMode="auto">
            <a:xfrm>
              <a:off x="0" y="1091"/>
              <a:ext cx="214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transmitted, </a:t>
              </a:r>
              <a:r>
                <a:rPr lang="en-GB" altLang="zh-CN" sz="1500" i="1">
                  <a:solidFill>
                    <a:srgbClr val="FF3300"/>
                  </a:solidFill>
                  <a:latin typeface="Times New Roman" pitchFamily="18" charset="0"/>
                  <a:ea typeface="宋体" charset="-122"/>
                </a:rPr>
                <a:t>t = 0</a:t>
              </a:r>
            </a:p>
          </p:txBody>
        </p:sp>
      </p:grpSp>
      <p:sp>
        <p:nvSpPr>
          <p:cNvPr id="46" name="Line 7">
            <a:extLst>
              <a:ext uri="{FF2B5EF4-FFF2-40B4-BE49-F238E27FC236}">
                <a16:creationId xmlns:a16="http://schemas.microsoft.com/office/drawing/2014/main" id="{929F006C-B14D-49C0-9268-56A9238A3D66}"/>
              </a:ext>
            </a:extLst>
          </p:cNvPr>
          <p:cNvSpPr>
            <a:spLocks noChangeShapeType="1"/>
          </p:cNvSpPr>
          <p:nvPr/>
        </p:nvSpPr>
        <p:spPr bwMode="auto">
          <a:xfrm>
            <a:off x="4180754" y="1714644"/>
            <a:ext cx="20637" cy="3284537"/>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47" name="Line 8">
            <a:extLst>
              <a:ext uri="{FF2B5EF4-FFF2-40B4-BE49-F238E27FC236}">
                <a16:creationId xmlns:a16="http://schemas.microsoft.com/office/drawing/2014/main" id="{F48C8275-6098-47CA-86B6-7481C92B9AA5}"/>
              </a:ext>
            </a:extLst>
          </p:cNvPr>
          <p:cNvSpPr>
            <a:spLocks noChangeShapeType="1"/>
          </p:cNvSpPr>
          <p:nvPr/>
        </p:nvSpPr>
        <p:spPr bwMode="auto">
          <a:xfrm>
            <a:off x="6261966" y="1727344"/>
            <a:ext cx="20638" cy="3351212"/>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48" name="Group 9">
            <a:extLst>
              <a:ext uri="{FF2B5EF4-FFF2-40B4-BE49-F238E27FC236}">
                <a16:creationId xmlns:a16="http://schemas.microsoft.com/office/drawing/2014/main" id="{731DEFA6-A981-47AD-92F4-3E374E5BB535}"/>
              </a:ext>
            </a:extLst>
          </p:cNvPr>
          <p:cNvGrpSpPr>
            <a:grpSpLocks/>
          </p:cNvGrpSpPr>
          <p:nvPr/>
        </p:nvGrpSpPr>
        <p:grpSpPr bwMode="auto">
          <a:xfrm>
            <a:off x="3720379" y="1387619"/>
            <a:ext cx="1042987" cy="355600"/>
            <a:chOff x="1876" y="853"/>
            <a:chExt cx="725" cy="247"/>
          </a:xfrm>
        </p:grpSpPr>
        <p:sp>
          <p:nvSpPr>
            <p:cNvPr id="49" name="AutoShape 10">
              <a:extLst>
                <a:ext uri="{FF2B5EF4-FFF2-40B4-BE49-F238E27FC236}">
                  <a16:creationId xmlns:a16="http://schemas.microsoft.com/office/drawing/2014/main" id="{4249D8D3-2F8A-4498-825D-137D6D506ADC}"/>
                </a:ext>
              </a:extLst>
            </p:cNvPr>
            <p:cNvSpPr>
              <a:spLocks noChangeArrowheads="1"/>
            </p:cNvSpPr>
            <p:nvPr/>
          </p:nvSpPr>
          <p:spPr bwMode="auto">
            <a:xfrm>
              <a:off x="1876" y="853"/>
              <a:ext cx="725" cy="247"/>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50" name="Text Box 11">
              <a:extLst>
                <a:ext uri="{FF2B5EF4-FFF2-40B4-BE49-F238E27FC236}">
                  <a16:creationId xmlns:a16="http://schemas.microsoft.com/office/drawing/2014/main" id="{E6B93568-0455-431B-BE78-C5C89F965953}"/>
                </a:ext>
              </a:extLst>
            </p:cNvPr>
            <p:cNvSpPr txBox="1">
              <a:spLocks noChangeArrowheads="1"/>
            </p:cNvSpPr>
            <p:nvPr/>
          </p:nvSpPr>
          <p:spPr bwMode="auto">
            <a:xfrm>
              <a:off x="1876" y="853"/>
              <a:ext cx="7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sender</a:t>
              </a:r>
            </a:p>
          </p:txBody>
        </p:sp>
      </p:grpSp>
      <p:grpSp>
        <p:nvGrpSpPr>
          <p:cNvPr id="51" name="Group 12">
            <a:extLst>
              <a:ext uri="{FF2B5EF4-FFF2-40B4-BE49-F238E27FC236}">
                <a16:creationId xmlns:a16="http://schemas.microsoft.com/office/drawing/2014/main" id="{185DE9DA-3F44-40C9-AF33-59E7B5B0705B}"/>
              </a:ext>
            </a:extLst>
          </p:cNvPr>
          <p:cNvGrpSpPr>
            <a:grpSpLocks/>
          </p:cNvGrpSpPr>
          <p:nvPr/>
        </p:nvGrpSpPr>
        <p:grpSpPr bwMode="auto">
          <a:xfrm>
            <a:off x="5749204" y="1387619"/>
            <a:ext cx="1108075" cy="355600"/>
            <a:chOff x="3285" y="853"/>
            <a:chExt cx="770" cy="247"/>
          </a:xfrm>
        </p:grpSpPr>
        <p:sp>
          <p:nvSpPr>
            <p:cNvPr id="52" name="AutoShape 13">
              <a:extLst>
                <a:ext uri="{FF2B5EF4-FFF2-40B4-BE49-F238E27FC236}">
                  <a16:creationId xmlns:a16="http://schemas.microsoft.com/office/drawing/2014/main" id="{876E04A3-C318-46F0-ACD0-A6967909D2B1}"/>
                </a:ext>
              </a:extLst>
            </p:cNvPr>
            <p:cNvSpPr>
              <a:spLocks noChangeArrowheads="1"/>
            </p:cNvSpPr>
            <p:nvPr/>
          </p:nvSpPr>
          <p:spPr bwMode="auto">
            <a:xfrm>
              <a:off x="3285" y="853"/>
              <a:ext cx="770" cy="247"/>
            </a:xfrm>
            <a:prstGeom prst="roundRect">
              <a:avLst>
                <a:gd name="adj" fmla="val 40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a typeface="宋体" charset="-122"/>
              </a:endParaRPr>
            </a:p>
          </p:txBody>
        </p:sp>
        <p:sp>
          <p:nvSpPr>
            <p:cNvPr id="53" name="Text Box 14">
              <a:extLst>
                <a:ext uri="{FF2B5EF4-FFF2-40B4-BE49-F238E27FC236}">
                  <a16:creationId xmlns:a16="http://schemas.microsoft.com/office/drawing/2014/main" id="{B494070F-4B1F-4D2F-8705-302A3230A1EE}"/>
                </a:ext>
              </a:extLst>
            </p:cNvPr>
            <p:cNvSpPr txBox="1">
              <a:spLocks noChangeArrowheads="1"/>
            </p:cNvSpPr>
            <p:nvPr/>
          </p:nvSpPr>
          <p:spPr bwMode="auto">
            <a:xfrm>
              <a:off x="3285" y="853"/>
              <a:ext cx="77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receiver</a:t>
              </a:r>
            </a:p>
          </p:txBody>
        </p:sp>
      </p:grpSp>
      <p:sp>
        <p:nvSpPr>
          <p:cNvPr id="54" name="Line 15">
            <a:extLst>
              <a:ext uri="{FF2B5EF4-FFF2-40B4-BE49-F238E27FC236}">
                <a16:creationId xmlns:a16="http://schemas.microsoft.com/office/drawing/2014/main" id="{75865BC2-5FBD-44DF-92D0-809D79FDAF12}"/>
              </a:ext>
            </a:extLst>
          </p:cNvPr>
          <p:cNvSpPr>
            <a:spLocks noChangeShapeType="1"/>
          </p:cNvSpPr>
          <p:nvPr/>
        </p:nvSpPr>
        <p:spPr bwMode="auto">
          <a:xfrm>
            <a:off x="4201391" y="1932131"/>
            <a:ext cx="2047875" cy="3175"/>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55" name="Line 16">
            <a:extLst>
              <a:ext uri="{FF2B5EF4-FFF2-40B4-BE49-F238E27FC236}">
                <a16:creationId xmlns:a16="http://schemas.microsoft.com/office/drawing/2014/main" id="{3972D738-BF71-4EA2-BE27-A6B866A26EEE}"/>
              </a:ext>
            </a:extLst>
          </p:cNvPr>
          <p:cNvSpPr>
            <a:spLocks noChangeShapeType="1"/>
          </p:cNvSpPr>
          <p:nvPr/>
        </p:nvSpPr>
        <p:spPr bwMode="auto">
          <a:xfrm>
            <a:off x="4207741" y="4064144"/>
            <a:ext cx="2049463" cy="1587"/>
          </a:xfrm>
          <a:prstGeom prst="line">
            <a:avLst/>
          </a:prstGeom>
          <a:noFill/>
          <a:ln w="936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56" name="Freeform 17">
            <a:extLst>
              <a:ext uri="{FF2B5EF4-FFF2-40B4-BE49-F238E27FC236}">
                <a16:creationId xmlns:a16="http://schemas.microsoft.com/office/drawing/2014/main" id="{4261E30A-E006-4843-9170-3A2101BAB46F}"/>
              </a:ext>
            </a:extLst>
          </p:cNvPr>
          <p:cNvSpPr>
            <a:spLocks noChangeArrowheads="1"/>
          </p:cNvSpPr>
          <p:nvPr/>
        </p:nvSpPr>
        <p:spPr bwMode="auto">
          <a:xfrm>
            <a:off x="4185516" y="1928956"/>
            <a:ext cx="2087563" cy="1169988"/>
          </a:xfrm>
          <a:custGeom>
            <a:avLst/>
            <a:gdLst>
              <a:gd name="T0" fmla="*/ 0 w 6393"/>
              <a:gd name="T1" fmla="*/ 0 h 3584"/>
              <a:gd name="T2" fmla="*/ 2147483647 w 6393"/>
              <a:gd name="T3" fmla="*/ 2147483647 h 3584"/>
              <a:gd name="T4" fmla="*/ 2147483647 w 6393"/>
              <a:gd name="T5" fmla="*/ 2147483647 h 3584"/>
              <a:gd name="T6" fmla="*/ 0 w 6393"/>
              <a:gd name="T7" fmla="*/ 2147483647 h 3584"/>
              <a:gd name="T8" fmla="*/ 0 w 6393"/>
              <a:gd name="T9" fmla="*/ 0 h 3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3" h="3584">
                <a:moveTo>
                  <a:pt x="0" y="0"/>
                </a:moveTo>
                <a:lnTo>
                  <a:pt x="6378" y="2833"/>
                </a:lnTo>
                <a:lnTo>
                  <a:pt x="6392" y="3583"/>
                </a:lnTo>
                <a:lnTo>
                  <a:pt x="0" y="746"/>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57" name="Line 18">
            <a:extLst>
              <a:ext uri="{FF2B5EF4-FFF2-40B4-BE49-F238E27FC236}">
                <a16:creationId xmlns:a16="http://schemas.microsoft.com/office/drawing/2014/main" id="{2B6387BD-32AB-432D-B17D-8F184205A163}"/>
              </a:ext>
            </a:extLst>
          </p:cNvPr>
          <p:cNvSpPr>
            <a:spLocks noChangeShapeType="1"/>
          </p:cNvSpPr>
          <p:nvPr/>
        </p:nvSpPr>
        <p:spPr bwMode="auto">
          <a:xfrm flipH="1">
            <a:off x="4048991" y="1928956"/>
            <a:ext cx="127000" cy="3175"/>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58" name="Line 19">
            <a:extLst>
              <a:ext uri="{FF2B5EF4-FFF2-40B4-BE49-F238E27FC236}">
                <a16:creationId xmlns:a16="http://schemas.microsoft.com/office/drawing/2014/main" id="{DB0E0158-8F20-496C-AB06-FCB8707154FB}"/>
              </a:ext>
            </a:extLst>
          </p:cNvPr>
          <p:cNvSpPr>
            <a:spLocks noChangeShapeType="1"/>
          </p:cNvSpPr>
          <p:nvPr/>
        </p:nvSpPr>
        <p:spPr bwMode="auto">
          <a:xfrm flipH="1">
            <a:off x="4048991" y="2173431"/>
            <a:ext cx="127000"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59" name="Text Box 20">
            <a:extLst>
              <a:ext uri="{FF2B5EF4-FFF2-40B4-BE49-F238E27FC236}">
                <a16:creationId xmlns:a16="http://schemas.microsoft.com/office/drawing/2014/main" id="{8FF5142E-8512-44FD-82B2-2638D61E50DE}"/>
              </a:ext>
            </a:extLst>
          </p:cNvPr>
          <p:cNvSpPr txBox="1">
            <a:spLocks noChangeArrowheads="1"/>
          </p:cNvSpPr>
          <p:nvPr/>
        </p:nvSpPr>
        <p:spPr bwMode="auto">
          <a:xfrm>
            <a:off x="3269529" y="2913206"/>
            <a:ext cx="9652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Lst>
              <a:defRPr>
                <a:solidFill>
                  <a:schemeClr val="tx1"/>
                </a:solidFill>
                <a:latin typeface="Arial" charset="0"/>
              </a:defRPr>
            </a:lvl1pPr>
            <a:lvl2pPr marL="742950" indent="-285750" defTabSz="828675" eaLnBrk="0" hangingPunct="0">
              <a:tabLst>
                <a:tab pos="657225" algn="l"/>
              </a:tabLst>
              <a:defRPr>
                <a:solidFill>
                  <a:schemeClr val="tx1"/>
                </a:solidFill>
                <a:latin typeface="Arial" charset="0"/>
              </a:defRPr>
            </a:lvl2pPr>
            <a:lvl3pPr marL="1143000" indent="-228600" defTabSz="828675" eaLnBrk="0" hangingPunct="0">
              <a:tabLst>
                <a:tab pos="657225" algn="l"/>
              </a:tabLst>
              <a:defRPr>
                <a:solidFill>
                  <a:schemeClr val="tx1"/>
                </a:solidFill>
                <a:latin typeface="Arial" charset="0"/>
              </a:defRPr>
            </a:lvl3pPr>
            <a:lvl4pPr marL="1600200" indent="-228600" defTabSz="828675" eaLnBrk="0" hangingPunct="0">
              <a:tabLst>
                <a:tab pos="657225" algn="l"/>
              </a:tabLst>
              <a:defRPr>
                <a:solidFill>
                  <a:schemeClr val="tx1"/>
                </a:solidFill>
                <a:latin typeface="Arial" charset="0"/>
              </a:defRPr>
            </a:lvl4pPr>
            <a:lvl5pPr marL="2057400" indent="-228600" defTabSz="828675" eaLnBrk="0" hangingPunct="0">
              <a:tabLst>
                <a:tab pos="657225"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i="1">
                <a:solidFill>
                  <a:srgbClr val="FF3300"/>
                </a:solidFill>
                <a:latin typeface="Times New Roman" pitchFamily="18" charset="0"/>
                <a:ea typeface="宋体" charset="-122"/>
              </a:rPr>
              <a:t>R</a:t>
            </a:r>
          </a:p>
        </p:txBody>
      </p:sp>
      <p:sp>
        <p:nvSpPr>
          <p:cNvPr id="60" name="Line 21">
            <a:extLst>
              <a:ext uri="{FF2B5EF4-FFF2-40B4-BE49-F238E27FC236}">
                <a16:creationId xmlns:a16="http://schemas.microsoft.com/office/drawing/2014/main" id="{9F44A4DD-2DFE-4EB8-835A-FA6AB6438293}"/>
              </a:ext>
            </a:extLst>
          </p:cNvPr>
          <p:cNvSpPr>
            <a:spLocks noChangeShapeType="1"/>
          </p:cNvSpPr>
          <p:nvPr/>
        </p:nvSpPr>
        <p:spPr bwMode="auto">
          <a:xfrm>
            <a:off x="4082329" y="3222769"/>
            <a:ext cx="11112" cy="82232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61" name="Line 22">
            <a:extLst>
              <a:ext uri="{FF2B5EF4-FFF2-40B4-BE49-F238E27FC236}">
                <a16:creationId xmlns:a16="http://schemas.microsoft.com/office/drawing/2014/main" id="{ACDC20E8-D5AA-42E7-AAB8-5C84B439BC7C}"/>
              </a:ext>
            </a:extLst>
          </p:cNvPr>
          <p:cNvSpPr>
            <a:spLocks noChangeShapeType="1"/>
          </p:cNvSpPr>
          <p:nvPr/>
        </p:nvSpPr>
        <p:spPr bwMode="auto">
          <a:xfrm flipV="1">
            <a:off x="4088679" y="2194069"/>
            <a:ext cx="1587" cy="779462"/>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62" name="Text Box 23">
            <a:extLst>
              <a:ext uri="{FF2B5EF4-FFF2-40B4-BE49-F238E27FC236}">
                <a16:creationId xmlns:a16="http://schemas.microsoft.com/office/drawing/2014/main" id="{B5D3ABE4-ADA8-429C-9A65-4660D0C59834}"/>
              </a:ext>
            </a:extLst>
          </p:cNvPr>
          <p:cNvSpPr txBox="1">
            <a:spLocks noChangeArrowheads="1"/>
          </p:cNvSpPr>
          <p:nvPr/>
        </p:nvSpPr>
        <p:spPr bwMode="auto">
          <a:xfrm>
            <a:off x="1364529" y="2011506"/>
            <a:ext cx="2740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bit transmitted, </a:t>
            </a:r>
            <a:r>
              <a:rPr lang="en-GB" altLang="zh-CN" sz="1500" i="1">
                <a:solidFill>
                  <a:srgbClr val="FF3300"/>
                </a:solidFill>
                <a:latin typeface="Times New Roman" pitchFamily="18" charset="0"/>
                <a:ea typeface="宋体" charset="-122"/>
              </a:rPr>
              <a:t>t = l / b</a:t>
            </a:r>
          </a:p>
        </p:txBody>
      </p:sp>
      <p:sp>
        <p:nvSpPr>
          <p:cNvPr id="63" name="Line 24">
            <a:extLst>
              <a:ext uri="{FF2B5EF4-FFF2-40B4-BE49-F238E27FC236}">
                <a16:creationId xmlns:a16="http://schemas.microsoft.com/office/drawing/2014/main" id="{23D422B0-01F5-4C74-BF2A-CE0EA1709A72}"/>
              </a:ext>
            </a:extLst>
          </p:cNvPr>
          <p:cNvSpPr>
            <a:spLocks noChangeShapeType="1"/>
          </p:cNvSpPr>
          <p:nvPr/>
        </p:nvSpPr>
        <p:spPr bwMode="auto">
          <a:xfrm flipH="1">
            <a:off x="6249266" y="2854469"/>
            <a:ext cx="127000"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64" name="Text Box 25">
            <a:extLst>
              <a:ext uri="{FF2B5EF4-FFF2-40B4-BE49-F238E27FC236}">
                <a16:creationId xmlns:a16="http://schemas.microsoft.com/office/drawing/2014/main" id="{1C792CF3-4133-45BF-98C4-1A857E1CF382}"/>
              </a:ext>
            </a:extLst>
          </p:cNvPr>
          <p:cNvSpPr txBox="1">
            <a:spLocks noChangeArrowheads="1"/>
          </p:cNvSpPr>
          <p:nvPr/>
        </p:nvSpPr>
        <p:spPr bwMode="auto">
          <a:xfrm>
            <a:off x="6327054" y="2676669"/>
            <a:ext cx="26416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first packet bit arrives</a:t>
            </a:r>
          </a:p>
        </p:txBody>
      </p:sp>
      <p:sp>
        <p:nvSpPr>
          <p:cNvPr id="65" name="Line 26">
            <a:extLst>
              <a:ext uri="{FF2B5EF4-FFF2-40B4-BE49-F238E27FC236}">
                <a16:creationId xmlns:a16="http://schemas.microsoft.com/office/drawing/2014/main" id="{94D039A6-30F6-4EB4-8D32-8DF715AE81C3}"/>
              </a:ext>
            </a:extLst>
          </p:cNvPr>
          <p:cNvSpPr>
            <a:spLocks noChangeShapeType="1"/>
          </p:cNvSpPr>
          <p:nvPr/>
        </p:nvSpPr>
        <p:spPr bwMode="auto">
          <a:xfrm>
            <a:off x="6273079" y="3105294"/>
            <a:ext cx="119062"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66" name="Text Box 27">
            <a:extLst>
              <a:ext uri="{FF2B5EF4-FFF2-40B4-BE49-F238E27FC236}">
                <a16:creationId xmlns:a16="http://schemas.microsoft.com/office/drawing/2014/main" id="{7704B917-CF5A-4E46-B58F-085153F9BC6A}"/>
              </a:ext>
            </a:extLst>
          </p:cNvPr>
          <p:cNvSpPr txBox="1">
            <a:spLocks noChangeArrowheads="1"/>
          </p:cNvSpPr>
          <p:nvPr/>
        </p:nvSpPr>
        <p:spPr bwMode="auto">
          <a:xfrm>
            <a:off x="6330229" y="2929081"/>
            <a:ext cx="36750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packet bit arrives, sending ACK1</a:t>
            </a:r>
          </a:p>
        </p:txBody>
      </p:sp>
      <p:sp>
        <p:nvSpPr>
          <p:cNvPr id="67" name="Text Box 28">
            <a:extLst>
              <a:ext uri="{FF2B5EF4-FFF2-40B4-BE49-F238E27FC236}">
                <a16:creationId xmlns:a16="http://schemas.microsoft.com/office/drawing/2014/main" id="{662635D6-45E4-4248-BC30-FBC0F2CD0B84}"/>
              </a:ext>
            </a:extLst>
          </p:cNvPr>
          <p:cNvSpPr txBox="1">
            <a:spLocks noChangeArrowheads="1"/>
          </p:cNvSpPr>
          <p:nvPr/>
        </p:nvSpPr>
        <p:spPr bwMode="auto">
          <a:xfrm>
            <a:off x="1353416" y="4081606"/>
            <a:ext cx="26352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ACK arrives, send next </a:t>
            </a:r>
          </a:p>
          <a:p>
            <a:pPr algn="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packet, </a:t>
            </a:r>
            <a:r>
              <a:rPr lang="en-GB" altLang="zh-CN" sz="1500" i="1">
                <a:solidFill>
                  <a:srgbClr val="FF3300"/>
                </a:solidFill>
                <a:latin typeface="Times New Roman" pitchFamily="18" charset="0"/>
                <a:ea typeface="宋体" charset="-122"/>
              </a:rPr>
              <a:t>t = R + 2l / b</a:t>
            </a:r>
          </a:p>
        </p:txBody>
      </p:sp>
      <p:sp>
        <p:nvSpPr>
          <p:cNvPr id="106" name="Freeform 29">
            <a:extLst>
              <a:ext uri="{FF2B5EF4-FFF2-40B4-BE49-F238E27FC236}">
                <a16:creationId xmlns:a16="http://schemas.microsoft.com/office/drawing/2014/main" id="{781394FA-2203-4B48-A53A-815C6AC627F6}"/>
              </a:ext>
            </a:extLst>
          </p:cNvPr>
          <p:cNvSpPr>
            <a:spLocks noChangeArrowheads="1"/>
          </p:cNvSpPr>
          <p:nvPr/>
        </p:nvSpPr>
        <p:spPr bwMode="auto">
          <a:xfrm>
            <a:off x="4188691" y="2181369"/>
            <a:ext cx="2089150" cy="1168400"/>
          </a:xfrm>
          <a:custGeom>
            <a:avLst/>
            <a:gdLst>
              <a:gd name="T0" fmla="*/ 0 w 6394"/>
              <a:gd name="T1" fmla="*/ 0 h 3579"/>
              <a:gd name="T2" fmla="*/ 2147483647 w 6394"/>
              <a:gd name="T3" fmla="*/ 2147483647 h 3579"/>
              <a:gd name="T4" fmla="*/ 2147483647 w 6394"/>
              <a:gd name="T5" fmla="*/ 2147483647 h 3579"/>
              <a:gd name="T6" fmla="*/ 0 w 6394"/>
              <a:gd name="T7" fmla="*/ 2147483647 h 3579"/>
              <a:gd name="T8" fmla="*/ 0 w 6394"/>
              <a:gd name="T9" fmla="*/ 0 h 3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4" h="3579">
                <a:moveTo>
                  <a:pt x="0" y="0"/>
                </a:moveTo>
                <a:lnTo>
                  <a:pt x="6377" y="2830"/>
                </a:lnTo>
                <a:lnTo>
                  <a:pt x="6393" y="3578"/>
                </a:lnTo>
                <a:lnTo>
                  <a:pt x="0" y="745"/>
                </a:lnTo>
                <a:lnTo>
                  <a:pt x="0" y="0"/>
                </a:lnTo>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07" name="Freeform 30">
            <a:extLst>
              <a:ext uri="{FF2B5EF4-FFF2-40B4-BE49-F238E27FC236}">
                <a16:creationId xmlns:a16="http://schemas.microsoft.com/office/drawing/2014/main" id="{DB7F16C1-77EA-4CBD-BF73-B80A198789C6}"/>
              </a:ext>
            </a:extLst>
          </p:cNvPr>
          <p:cNvSpPr>
            <a:spLocks noChangeArrowheads="1"/>
          </p:cNvSpPr>
          <p:nvPr/>
        </p:nvSpPr>
        <p:spPr bwMode="auto">
          <a:xfrm>
            <a:off x="4190279" y="2432194"/>
            <a:ext cx="2089150" cy="1168400"/>
          </a:xfrm>
          <a:custGeom>
            <a:avLst/>
            <a:gdLst>
              <a:gd name="T0" fmla="*/ 0 w 6393"/>
              <a:gd name="T1" fmla="*/ 0 h 3578"/>
              <a:gd name="T2" fmla="*/ 2147483647 w 6393"/>
              <a:gd name="T3" fmla="*/ 2147483647 h 3578"/>
              <a:gd name="T4" fmla="*/ 2147483647 w 6393"/>
              <a:gd name="T5" fmla="*/ 2147483647 h 3578"/>
              <a:gd name="T6" fmla="*/ 0 w 6393"/>
              <a:gd name="T7" fmla="*/ 2147483647 h 3578"/>
              <a:gd name="T8" fmla="*/ 0 w 6393"/>
              <a:gd name="T9" fmla="*/ 0 h 3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93" h="3578">
                <a:moveTo>
                  <a:pt x="0" y="0"/>
                </a:moveTo>
                <a:lnTo>
                  <a:pt x="6377" y="2828"/>
                </a:lnTo>
                <a:lnTo>
                  <a:pt x="6392" y="3577"/>
                </a:lnTo>
                <a:lnTo>
                  <a:pt x="0" y="745"/>
                </a:lnTo>
                <a:lnTo>
                  <a:pt x="0" y="0"/>
                </a:lnTo>
              </a:path>
            </a:pathLst>
          </a:custGeom>
          <a:solidFill>
            <a:srgbClr val="00CCFF"/>
          </a:solidFill>
          <a:ln w="9360">
            <a:solidFill>
              <a:srgbClr val="000000"/>
            </a:solid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08" name="Line 31">
            <a:extLst>
              <a:ext uri="{FF2B5EF4-FFF2-40B4-BE49-F238E27FC236}">
                <a16:creationId xmlns:a16="http://schemas.microsoft.com/office/drawing/2014/main" id="{006C7DFD-82A3-497E-9D03-EDC977535D46}"/>
              </a:ext>
            </a:extLst>
          </p:cNvPr>
          <p:cNvSpPr>
            <a:spLocks noChangeShapeType="1"/>
          </p:cNvSpPr>
          <p:nvPr/>
        </p:nvSpPr>
        <p:spPr bwMode="auto">
          <a:xfrm flipV="1">
            <a:off x="4207741" y="3111644"/>
            <a:ext cx="2065338" cy="933450"/>
          </a:xfrm>
          <a:prstGeom prst="line">
            <a:avLst/>
          </a:prstGeom>
          <a:noFill/>
          <a:ln w="9398">
            <a:solidFill>
              <a:srgbClr val="000000"/>
            </a:solidFill>
            <a:prstDash val="dash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09" name="Line 32">
            <a:extLst>
              <a:ext uri="{FF2B5EF4-FFF2-40B4-BE49-F238E27FC236}">
                <a16:creationId xmlns:a16="http://schemas.microsoft.com/office/drawing/2014/main" id="{58E26C9C-F585-448C-9C98-7526AA6BC6BB}"/>
              </a:ext>
            </a:extLst>
          </p:cNvPr>
          <p:cNvSpPr>
            <a:spLocks noChangeShapeType="1"/>
          </p:cNvSpPr>
          <p:nvPr/>
        </p:nvSpPr>
        <p:spPr bwMode="auto">
          <a:xfrm flipV="1">
            <a:off x="4207741" y="3362469"/>
            <a:ext cx="2065338" cy="93503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nvGrpSpPr>
          <p:cNvPr id="110" name="Group 33">
            <a:extLst>
              <a:ext uri="{FF2B5EF4-FFF2-40B4-BE49-F238E27FC236}">
                <a16:creationId xmlns:a16="http://schemas.microsoft.com/office/drawing/2014/main" id="{47F2ED6B-25A1-4EF3-8C2C-F5175D0E1DB7}"/>
              </a:ext>
            </a:extLst>
          </p:cNvPr>
          <p:cNvGrpSpPr>
            <a:grpSpLocks/>
          </p:cNvGrpSpPr>
          <p:nvPr/>
        </p:nvGrpSpPr>
        <p:grpSpPr bwMode="auto">
          <a:xfrm>
            <a:off x="4050579" y="4289569"/>
            <a:ext cx="1466850" cy="604837"/>
            <a:chOff x="2106" y="2868"/>
            <a:chExt cx="1018" cy="420"/>
          </a:xfrm>
        </p:grpSpPr>
        <p:sp>
          <p:nvSpPr>
            <p:cNvPr id="111" name="Line 34">
              <a:extLst>
                <a:ext uri="{FF2B5EF4-FFF2-40B4-BE49-F238E27FC236}">
                  <a16:creationId xmlns:a16="http://schemas.microsoft.com/office/drawing/2014/main" id="{705A4C53-EE2D-4AFF-8320-7257B2AC098F}"/>
                </a:ext>
              </a:extLst>
            </p:cNvPr>
            <p:cNvSpPr>
              <a:spLocks noChangeShapeType="1"/>
            </p:cNvSpPr>
            <p:nvPr/>
          </p:nvSpPr>
          <p:spPr bwMode="auto">
            <a:xfrm flipH="1">
              <a:off x="2105" y="2868"/>
              <a:ext cx="88"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2" name="Freeform 35">
              <a:extLst>
                <a:ext uri="{FF2B5EF4-FFF2-40B4-BE49-F238E27FC236}">
                  <a16:creationId xmlns:a16="http://schemas.microsoft.com/office/drawing/2014/main" id="{FC283C42-2CBB-4643-9791-5E4D4441CD6B}"/>
                </a:ext>
              </a:extLst>
            </p:cNvPr>
            <p:cNvSpPr>
              <a:spLocks noChangeArrowheads="1"/>
            </p:cNvSpPr>
            <p:nvPr/>
          </p:nvSpPr>
          <p:spPr bwMode="auto">
            <a:xfrm>
              <a:off x="2203" y="2874"/>
              <a:ext cx="921" cy="406"/>
            </a:xfrm>
            <a:custGeom>
              <a:avLst/>
              <a:gdLst>
                <a:gd name="T0" fmla="*/ 0 w 4062"/>
                <a:gd name="T1" fmla="*/ 0 h 1789"/>
                <a:gd name="T2" fmla="*/ 0 w 4062"/>
                <a:gd name="T3" fmla="*/ 0 h 1789"/>
                <a:gd name="T4" fmla="*/ 0 w 4062"/>
                <a:gd name="T5" fmla="*/ 0 h 1789"/>
                <a:gd name="T6" fmla="*/ 0 w 4062"/>
                <a:gd name="T7" fmla="*/ 0 h 1789"/>
                <a:gd name="T8" fmla="*/ 0 w 4062"/>
                <a:gd name="T9" fmla="*/ 0 h 17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2" h="1789">
                  <a:moveTo>
                    <a:pt x="0" y="0"/>
                  </a:moveTo>
                  <a:lnTo>
                    <a:pt x="4061" y="1788"/>
                  </a:lnTo>
                  <a:lnTo>
                    <a:pt x="2409" y="1788"/>
                  </a:lnTo>
                  <a:lnTo>
                    <a:pt x="0" y="746"/>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113" name="Group 36">
              <a:extLst>
                <a:ext uri="{FF2B5EF4-FFF2-40B4-BE49-F238E27FC236}">
                  <a16:creationId xmlns:a16="http://schemas.microsoft.com/office/drawing/2014/main" id="{7E5440A4-7522-4FCD-88BC-7EBE129C2BB1}"/>
                </a:ext>
              </a:extLst>
            </p:cNvPr>
            <p:cNvGrpSpPr>
              <a:grpSpLocks/>
            </p:cNvGrpSpPr>
            <p:nvPr/>
          </p:nvGrpSpPr>
          <p:grpSpPr bwMode="auto">
            <a:xfrm>
              <a:off x="2199" y="2868"/>
              <a:ext cx="831" cy="374"/>
              <a:chOff x="2199" y="2868"/>
              <a:chExt cx="831" cy="374"/>
            </a:xfrm>
          </p:grpSpPr>
          <p:sp>
            <p:nvSpPr>
              <p:cNvPr id="116" name="Line 37">
                <a:extLst>
                  <a:ext uri="{FF2B5EF4-FFF2-40B4-BE49-F238E27FC236}">
                    <a16:creationId xmlns:a16="http://schemas.microsoft.com/office/drawing/2014/main" id="{DA432CD1-2596-43D3-8E9F-C661065E3BFE}"/>
                  </a:ext>
                </a:extLst>
              </p:cNvPr>
              <p:cNvSpPr>
                <a:spLocks noChangeShapeType="1"/>
              </p:cNvSpPr>
              <p:nvPr/>
            </p:nvSpPr>
            <p:spPr bwMode="auto">
              <a:xfrm>
                <a:off x="2199" y="2868"/>
                <a:ext cx="476" cy="21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7" name="Line 38">
                <a:extLst>
                  <a:ext uri="{FF2B5EF4-FFF2-40B4-BE49-F238E27FC236}">
                    <a16:creationId xmlns:a16="http://schemas.microsoft.com/office/drawing/2014/main" id="{8CB045FB-DA71-4A88-B706-A586E05C5E33}"/>
                  </a:ext>
                </a:extLst>
              </p:cNvPr>
              <p:cNvSpPr>
                <a:spLocks noChangeShapeType="1"/>
              </p:cNvSpPr>
              <p:nvPr/>
            </p:nvSpPr>
            <p:spPr bwMode="auto">
              <a:xfrm>
                <a:off x="2679" y="3078"/>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14" name="Line 39">
              <a:extLst>
                <a:ext uri="{FF2B5EF4-FFF2-40B4-BE49-F238E27FC236}">
                  <a16:creationId xmlns:a16="http://schemas.microsoft.com/office/drawing/2014/main" id="{C1E5FBB5-2C4F-4785-9C6D-C3E2B7DEE033}"/>
                </a:ext>
              </a:extLst>
            </p:cNvPr>
            <p:cNvSpPr>
              <a:spLocks noChangeShapeType="1"/>
            </p:cNvSpPr>
            <p:nvPr/>
          </p:nvSpPr>
          <p:spPr bwMode="auto">
            <a:xfrm>
              <a:off x="2199" y="3037"/>
              <a:ext cx="206" cy="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15" name="Line 40">
              <a:extLst>
                <a:ext uri="{FF2B5EF4-FFF2-40B4-BE49-F238E27FC236}">
                  <a16:creationId xmlns:a16="http://schemas.microsoft.com/office/drawing/2014/main" id="{FF775F4C-B1A8-4CD8-8EBB-63BAAFEF02E6}"/>
                </a:ext>
              </a:extLst>
            </p:cNvPr>
            <p:cNvSpPr>
              <a:spLocks noChangeShapeType="1"/>
            </p:cNvSpPr>
            <p:nvPr/>
          </p:nvSpPr>
          <p:spPr bwMode="auto">
            <a:xfrm>
              <a:off x="2409" y="3124"/>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grpSp>
        <p:nvGrpSpPr>
          <p:cNvPr id="118" name="Group 41">
            <a:extLst>
              <a:ext uri="{FF2B5EF4-FFF2-40B4-BE49-F238E27FC236}">
                <a16:creationId xmlns:a16="http://schemas.microsoft.com/office/drawing/2014/main" id="{ACD6C8B9-D7F8-4113-A76E-241C76B76258}"/>
              </a:ext>
            </a:extLst>
          </p:cNvPr>
          <p:cNvGrpSpPr>
            <a:grpSpLocks/>
          </p:cNvGrpSpPr>
          <p:nvPr/>
        </p:nvGrpSpPr>
        <p:grpSpPr bwMode="auto">
          <a:xfrm>
            <a:off x="4061691" y="4541981"/>
            <a:ext cx="1465263" cy="604838"/>
            <a:chOff x="2113" y="3043"/>
            <a:chExt cx="1018" cy="420"/>
          </a:xfrm>
        </p:grpSpPr>
        <p:sp>
          <p:nvSpPr>
            <p:cNvPr id="119" name="Line 42">
              <a:extLst>
                <a:ext uri="{FF2B5EF4-FFF2-40B4-BE49-F238E27FC236}">
                  <a16:creationId xmlns:a16="http://schemas.microsoft.com/office/drawing/2014/main" id="{A80A76A2-95DD-4DF7-A404-979573BC5E52}"/>
                </a:ext>
              </a:extLst>
            </p:cNvPr>
            <p:cNvSpPr>
              <a:spLocks noChangeShapeType="1"/>
            </p:cNvSpPr>
            <p:nvPr/>
          </p:nvSpPr>
          <p:spPr bwMode="auto">
            <a:xfrm flipH="1">
              <a:off x="2112" y="3043"/>
              <a:ext cx="88"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0" name="Freeform 43">
              <a:extLst>
                <a:ext uri="{FF2B5EF4-FFF2-40B4-BE49-F238E27FC236}">
                  <a16:creationId xmlns:a16="http://schemas.microsoft.com/office/drawing/2014/main" id="{47BB8954-6D82-4513-B4A1-05B3C434C74F}"/>
                </a:ext>
              </a:extLst>
            </p:cNvPr>
            <p:cNvSpPr>
              <a:spLocks noChangeArrowheads="1"/>
            </p:cNvSpPr>
            <p:nvPr/>
          </p:nvSpPr>
          <p:spPr bwMode="auto">
            <a:xfrm>
              <a:off x="2211" y="3048"/>
              <a:ext cx="921" cy="405"/>
            </a:xfrm>
            <a:custGeom>
              <a:avLst/>
              <a:gdLst>
                <a:gd name="T0" fmla="*/ 0 w 4063"/>
                <a:gd name="T1" fmla="*/ 0 h 1788"/>
                <a:gd name="T2" fmla="*/ 0 w 4063"/>
                <a:gd name="T3" fmla="*/ 0 h 1788"/>
                <a:gd name="T4" fmla="*/ 0 w 4063"/>
                <a:gd name="T5" fmla="*/ 0 h 1788"/>
                <a:gd name="T6" fmla="*/ 0 w 4063"/>
                <a:gd name="T7" fmla="*/ 0 h 1788"/>
                <a:gd name="T8" fmla="*/ 0 w 4063"/>
                <a:gd name="T9" fmla="*/ 0 h 17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3" h="1788">
                  <a:moveTo>
                    <a:pt x="0" y="0"/>
                  </a:moveTo>
                  <a:lnTo>
                    <a:pt x="4062" y="1787"/>
                  </a:lnTo>
                  <a:lnTo>
                    <a:pt x="2410" y="1787"/>
                  </a:lnTo>
                  <a:lnTo>
                    <a:pt x="0" y="745"/>
                  </a:lnTo>
                  <a:lnTo>
                    <a:pt x="0" y="0"/>
                  </a:lnTo>
                </a:path>
              </a:pathLst>
            </a:custGeom>
            <a:gradFill rotWithShape="0">
              <a:gsLst>
                <a:gs pos="0">
                  <a:srgbClr val="FFFFFF"/>
                </a:gs>
                <a:gs pos="100000">
                  <a:srgbClr val="00CCF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nvGrpSpPr>
            <p:cNvPr id="121" name="Group 44">
              <a:extLst>
                <a:ext uri="{FF2B5EF4-FFF2-40B4-BE49-F238E27FC236}">
                  <a16:creationId xmlns:a16="http://schemas.microsoft.com/office/drawing/2014/main" id="{BAFA0FF6-2D8C-477C-8805-4E74A4CC0F26}"/>
                </a:ext>
              </a:extLst>
            </p:cNvPr>
            <p:cNvGrpSpPr>
              <a:grpSpLocks/>
            </p:cNvGrpSpPr>
            <p:nvPr/>
          </p:nvGrpSpPr>
          <p:grpSpPr bwMode="auto">
            <a:xfrm>
              <a:off x="2207" y="3043"/>
              <a:ext cx="831" cy="374"/>
              <a:chOff x="2207" y="3043"/>
              <a:chExt cx="831" cy="374"/>
            </a:xfrm>
          </p:grpSpPr>
          <p:sp>
            <p:nvSpPr>
              <p:cNvPr id="124" name="Line 45">
                <a:extLst>
                  <a:ext uri="{FF2B5EF4-FFF2-40B4-BE49-F238E27FC236}">
                    <a16:creationId xmlns:a16="http://schemas.microsoft.com/office/drawing/2014/main" id="{806FBC67-2EC0-4C3C-8CE9-FC770B6219A7}"/>
                  </a:ext>
                </a:extLst>
              </p:cNvPr>
              <p:cNvSpPr>
                <a:spLocks noChangeShapeType="1"/>
              </p:cNvSpPr>
              <p:nvPr/>
            </p:nvSpPr>
            <p:spPr bwMode="auto">
              <a:xfrm>
                <a:off x="2207" y="3043"/>
                <a:ext cx="476" cy="21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5" name="Line 46">
                <a:extLst>
                  <a:ext uri="{FF2B5EF4-FFF2-40B4-BE49-F238E27FC236}">
                    <a16:creationId xmlns:a16="http://schemas.microsoft.com/office/drawing/2014/main" id="{3E7486A8-A7EC-4101-BBA0-0FB7D9587F90}"/>
                  </a:ext>
                </a:extLst>
              </p:cNvPr>
              <p:cNvSpPr>
                <a:spLocks noChangeShapeType="1"/>
              </p:cNvSpPr>
              <p:nvPr/>
            </p:nvSpPr>
            <p:spPr bwMode="auto">
              <a:xfrm>
                <a:off x="2686" y="3253"/>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22" name="Line 47">
              <a:extLst>
                <a:ext uri="{FF2B5EF4-FFF2-40B4-BE49-F238E27FC236}">
                  <a16:creationId xmlns:a16="http://schemas.microsoft.com/office/drawing/2014/main" id="{2B34DDF9-78BB-4A59-94DB-C8001319EC31}"/>
                </a:ext>
              </a:extLst>
            </p:cNvPr>
            <p:cNvSpPr>
              <a:spLocks noChangeShapeType="1"/>
            </p:cNvSpPr>
            <p:nvPr/>
          </p:nvSpPr>
          <p:spPr bwMode="auto">
            <a:xfrm>
              <a:off x="2207" y="3212"/>
              <a:ext cx="206" cy="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3" name="Line 48">
              <a:extLst>
                <a:ext uri="{FF2B5EF4-FFF2-40B4-BE49-F238E27FC236}">
                  <a16:creationId xmlns:a16="http://schemas.microsoft.com/office/drawing/2014/main" id="{2532C6A6-63FF-4214-A192-49A92A952A44}"/>
                </a:ext>
              </a:extLst>
            </p:cNvPr>
            <p:cNvSpPr>
              <a:spLocks noChangeShapeType="1"/>
            </p:cNvSpPr>
            <p:nvPr/>
          </p:nvSpPr>
          <p:spPr bwMode="auto">
            <a:xfrm>
              <a:off x="2416" y="3298"/>
              <a:ext cx="352" cy="165"/>
            </a:xfrm>
            <a:prstGeom prst="line">
              <a:avLst/>
            </a:prstGeom>
            <a:noFill/>
            <a:ln w="936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26" name="Line 49">
            <a:extLst>
              <a:ext uri="{FF2B5EF4-FFF2-40B4-BE49-F238E27FC236}">
                <a16:creationId xmlns:a16="http://schemas.microsoft.com/office/drawing/2014/main" id="{6DD476D8-1CA2-4852-A87D-04DE89F19953}"/>
              </a:ext>
            </a:extLst>
          </p:cNvPr>
          <p:cNvSpPr>
            <a:spLocks noChangeShapeType="1"/>
          </p:cNvSpPr>
          <p:nvPr/>
        </p:nvSpPr>
        <p:spPr bwMode="auto">
          <a:xfrm flipV="1">
            <a:off x="4212504" y="3614881"/>
            <a:ext cx="2065337" cy="93503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7" name="Text Box 50">
            <a:extLst>
              <a:ext uri="{FF2B5EF4-FFF2-40B4-BE49-F238E27FC236}">
                <a16:creationId xmlns:a16="http://schemas.microsoft.com/office/drawing/2014/main" id="{F60589A1-9468-44CE-890E-087556EFD58E}"/>
              </a:ext>
            </a:extLst>
          </p:cNvPr>
          <p:cNvSpPr txBox="1">
            <a:spLocks noChangeArrowheads="1"/>
          </p:cNvSpPr>
          <p:nvPr/>
        </p:nvSpPr>
        <p:spPr bwMode="auto">
          <a:xfrm>
            <a:off x="6327054" y="3183081"/>
            <a:ext cx="37385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bit of 2</a:t>
            </a:r>
            <a:r>
              <a:rPr lang="en-GB" altLang="zh-CN" sz="1500" baseline="30000">
                <a:solidFill>
                  <a:srgbClr val="000000"/>
                </a:solidFill>
                <a:ea typeface="宋体" charset="-122"/>
              </a:rPr>
              <a:t>nd</a:t>
            </a:r>
            <a:r>
              <a:rPr lang="en-GB" altLang="zh-CN" sz="1500">
                <a:solidFill>
                  <a:srgbClr val="000000"/>
                </a:solidFill>
                <a:ea typeface="宋体" charset="-122"/>
              </a:rPr>
              <a:t> packet arrives, ACK1 done.. </a:t>
            </a:r>
          </a:p>
        </p:txBody>
      </p:sp>
      <p:sp>
        <p:nvSpPr>
          <p:cNvPr id="128" name="Line 51">
            <a:extLst>
              <a:ext uri="{FF2B5EF4-FFF2-40B4-BE49-F238E27FC236}">
                <a16:creationId xmlns:a16="http://schemas.microsoft.com/office/drawing/2014/main" id="{05347CE4-CADC-43FC-BB61-08ECD7EFF51D}"/>
              </a:ext>
            </a:extLst>
          </p:cNvPr>
          <p:cNvSpPr>
            <a:spLocks noChangeShapeType="1"/>
          </p:cNvSpPr>
          <p:nvPr/>
        </p:nvSpPr>
        <p:spPr bwMode="auto">
          <a:xfrm>
            <a:off x="6273079" y="3341831"/>
            <a:ext cx="112712"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29" name="Line 52">
            <a:extLst>
              <a:ext uri="{FF2B5EF4-FFF2-40B4-BE49-F238E27FC236}">
                <a16:creationId xmlns:a16="http://schemas.microsoft.com/office/drawing/2014/main" id="{83DB0BDC-1C0E-4D7C-A8B6-B1E9E82EA56B}"/>
              </a:ext>
            </a:extLst>
          </p:cNvPr>
          <p:cNvSpPr>
            <a:spLocks noChangeShapeType="1"/>
          </p:cNvSpPr>
          <p:nvPr/>
        </p:nvSpPr>
        <p:spPr bwMode="auto">
          <a:xfrm>
            <a:off x="6282604" y="3595831"/>
            <a:ext cx="112712"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
        <p:nvSpPr>
          <p:cNvPr id="130" name="Text Box 53">
            <a:extLst>
              <a:ext uri="{FF2B5EF4-FFF2-40B4-BE49-F238E27FC236}">
                <a16:creationId xmlns:a16="http://schemas.microsoft.com/office/drawing/2014/main" id="{BAA47C4E-54D3-4F71-96BB-CE394B68F423}"/>
              </a:ext>
            </a:extLst>
          </p:cNvPr>
          <p:cNvSpPr txBox="1">
            <a:spLocks noChangeArrowheads="1"/>
          </p:cNvSpPr>
          <p:nvPr/>
        </p:nvSpPr>
        <p:spPr bwMode="auto">
          <a:xfrm>
            <a:off x="6323879" y="3416444"/>
            <a:ext cx="362743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 pos="3282950"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 pos="3282950"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 pos="3282950"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 pos="3282950"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 pos="3282950"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1500">
                <a:solidFill>
                  <a:srgbClr val="000000"/>
                </a:solidFill>
                <a:ea typeface="宋体" charset="-122"/>
              </a:rPr>
              <a:t>last bit of 3</a:t>
            </a:r>
            <a:r>
              <a:rPr lang="en-GB" altLang="zh-CN" sz="1500" baseline="30000">
                <a:solidFill>
                  <a:srgbClr val="000000"/>
                </a:solidFill>
                <a:ea typeface="宋体" charset="-122"/>
              </a:rPr>
              <a:t>rd</a:t>
            </a:r>
            <a:r>
              <a:rPr lang="en-GB" altLang="zh-CN" sz="1500">
                <a:solidFill>
                  <a:srgbClr val="000000"/>
                </a:solidFill>
                <a:ea typeface="宋体" charset="-122"/>
              </a:rPr>
              <a:t> packet arrives, ACK2 done..</a:t>
            </a:r>
          </a:p>
        </p:txBody>
      </p:sp>
      <p:grpSp>
        <p:nvGrpSpPr>
          <p:cNvPr id="131" name="Group 54">
            <a:extLst>
              <a:ext uri="{FF2B5EF4-FFF2-40B4-BE49-F238E27FC236}">
                <a16:creationId xmlns:a16="http://schemas.microsoft.com/office/drawing/2014/main" id="{909619B6-975C-4802-89D5-1489E5AEE0E2}"/>
              </a:ext>
            </a:extLst>
          </p:cNvPr>
          <p:cNvGrpSpPr>
            <a:grpSpLocks/>
          </p:cNvGrpSpPr>
          <p:nvPr/>
        </p:nvGrpSpPr>
        <p:grpSpPr bwMode="auto">
          <a:xfrm>
            <a:off x="6952529" y="1643206"/>
            <a:ext cx="3048000" cy="896938"/>
            <a:chOff x="4434" y="3081"/>
            <a:chExt cx="1599" cy="623"/>
          </a:xfrm>
        </p:grpSpPr>
        <p:sp>
          <p:nvSpPr>
            <p:cNvPr id="132" name="AutoShape 55">
              <a:extLst>
                <a:ext uri="{FF2B5EF4-FFF2-40B4-BE49-F238E27FC236}">
                  <a16:creationId xmlns:a16="http://schemas.microsoft.com/office/drawing/2014/main" id="{98A2B2A8-2732-437B-9031-40F40C9E9CF8}"/>
                </a:ext>
              </a:extLst>
            </p:cNvPr>
            <p:cNvSpPr>
              <a:spLocks noChangeArrowheads="1"/>
            </p:cNvSpPr>
            <p:nvPr/>
          </p:nvSpPr>
          <p:spPr bwMode="auto">
            <a:xfrm>
              <a:off x="4471" y="3081"/>
              <a:ext cx="1562" cy="422"/>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p>
              <a:pPr algn="ctr" defTabSz="828675" fontAlgn="base" hangingPunct="0">
                <a:lnSpc>
                  <a:spcPct val="90000"/>
                </a:lnSpc>
                <a:spcBef>
                  <a:spcPct val="0"/>
                </a:spcBef>
                <a:spcAft>
                  <a:spcPct val="0"/>
                </a:spcAft>
                <a:buClr>
                  <a:srgbClr val="000000"/>
                </a:buClr>
                <a:buSzPct val="45000"/>
                <a:buFont typeface="StarSymbol" charset="0"/>
                <a:buNone/>
                <a:tabLst>
                  <a:tab pos="657225" algn="l"/>
                  <a:tab pos="1312863" algn="l"/>
                  <a:tab pos="1970088" algn="l"/>
                </a:tabLst>
              </a:pPr>
              <a:r>
                <a:rPr lang="en-GB" altLang="zh-CN" dirty="0">
                  <a:solidFill>
                    <a:srgbClr val="FF0000"/>
                  </a:solidFill>
                  <a:latin typeface="Comic Sans MS" pitchFamily="66" charset="0"/>
                  <a:ea typeface="宋体" charset="-122"/>
                </a:rPr>
                <a:t>Still increase utilization</a:t>
              </a:r>
            </a:p>
            <a:p>
              <a:pPr algn="ctr" defTabSz="828675" fontAlgn="base" hangingPunct="0">
                <a:spcBef>
                  <a:spcPct val="0"/>
                </a:spcBef>
                <a:spcAft>
                  <a:spcPct val="0"/>
                </a:spcAft>
                <a:buClr>
                  <a:srgbClr val="000000"/>
                </a:buClr>
                <a:buSzPct val="45000"/>
                <a:buFont typeface="StarSymbol" charset="0"/>
                <a:buNone/>
                <a:tabLst>
                  <a:tab pos="657225" algn="l"/>
                  <a:tab pos="1312863" algn="l"/>
                  <a:tab pos="1970088" algn="l"/>
                </a:tabLst>
              </a:pPr>
              <a:r>
                <a:rPr lang="en-GB" altLang="zh-CN" dirty="0">
                  <a:solidFill>
                    <a:srgbClr val="FF0000"/>
                  </a:solidFill>
                  <a:latin typeface="Comic Sans MS" pitchFamily="66" charset="0"/>
                  <a:ea typeface="宋体" charset="-122"/>
                </a:rPr>
                <a:t>by a factor of 3!</a:t>
              </a:r>
            </a:p>
          </p:txBody>
        </p:sp>
        <p:sp>
          <p:nvSpPr>
            <p:cNvPr id="133" name="Line 56">
              <a:extLst>
                <a:ext uri="{FF2B5EF4-FFF2-40B4-BE49-F238E27FC236}">
                  <a16:creationId xmlns:a16="http://schemas.microsoft.com/office/drawing/2014/main" id="{76F2E945-6F6C-401D-8AE8-ACACC0494BB9}"/>
                </a:ext>
              </a:extLst>
            </p:cNvPr>
            <p:cNvSpPr>
              <a:spLocks noChangeShapeType="1"/>
            </p:cNvSpPr>
            <p:nvPr/>
          </p:nvSpPr>
          <p:spPr bwMode="auto">
            <a:xfrm flipH="1">
              <a:off x="4434" y="3348"/>
              <a:ext cx="89" cy="356"/>
            </a:xfrm>
            <a:prstGeom prst="line">
              <a:avLst/>
            </a:prstGeom>
            <a:noFill/>
            <a:ln w="93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grpSp>
      <p:sp>
        <p:nvSpPr>
          <p:cNvPr id="134" name="Text Box 57">
            <a:extLst>
              <a:ext uri="{FF2B5EF4-FFF2-40B4-BE49-F238E27FC236}">
                <a16:creationId xmlns:a16="http://schemas.microsoft.com/office/drawing/2014/main" id="{B7BEB259-EE72-437A-BFDE-BD35553FFE0D}"/>
              </a:ext>
            </a:extLst>
          </p:cNvPr>
          <p:cNvSpPr txBox="1">
            <a:spLocks noChangeArrowheads="1"/>
          </p:cNvSpPr>
          <p:nvPr/>
        </p:nvSpPr>
        <p:spPr bwMode="auto">
          <a:xfrm>
            <a:off x="2463873" y="5606204"/>
            <a:ext cx="5732462" cy="39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2452" rIns="81639" bIns="42452">
            <a:spAutoFit/>
          </a:bodyPr>
          <a:lstStyle>
            <a:lvl1pPr defTabSz="828675" eaLnBrk="0" hangingPunct="0">
              <a:tabLst>
                <a:tab pos="657225" algn="l"/>
                <a:tab pos="1312863" algn="l"/>
                <a:tab pos="1970088" algn="l"/>
                <a:tab pos="2627313" algn="l"/>
              </a:tabLst>
              <a:defRPr>
                <a:solidFill>
                  <a:schemeClr val="tx1"/>
                </a:solidFill>
                <a:latin typeface="Arial" charset="0"/>
              </a:defRPr>
            </a:lvl1pPr>
            <a:lvl2pPr marL="742950" indent="-285750" defTabSz="828675" eaLnBrk="0" hangingPunct="0">
              <a:tabLst>
                <a:tab pos="657225" algn="l"/>
                <a:tab pos="1312863" algn="l"/>
                <a:tab pos="1970088" algn="l"/>
                <a:tab pos="2627313" algn="l"/>
              </a:tabLst>
              <a:defRPr>
                <a:solidFill>
                  <a:schemeClr val="tx1"/>
                </a:solidFill>
                <a:latin typeface="Arial" charset="0"/>
              </a:defRPr>
            </a:lvl2pPr>
            <a:lvl3pPr marL="1143000" indent="-228600" defTabSz="828675" eaLnBrk="0" hangingPunct="0">
              <a:tabLst>
                <a:tab pos="657225" algn="l"/>
                <a:tab pos="1312863" algn="l"/>
                <a:tab pos="1970088" algn="l"/>
                <a:tab pos="2627313" algn="l"/>
              </a:tabLst>
              <a:defRPr>
                <a:solidFill>
                  <a:schemeClr val="tx1"/>
                </a:solidFill>
                <a:latin typeface="Arial" charset="0"/>
              </a:defRPr>
            </a:lvl3pPr>
            <a:lvl4pPr marL="1600200" indent="-228600" defTabSz="828675" eaLnBrk="0" hangingPunct="0">
              <a:tabLst>
                <a:tab pos="657225" algn="l"/>
                <a:tab pos="1312863" algn="l"/>
                <a:tab pos="1970088" algn="l"/>
                <a:tab pos="2627313" algn="l"/>
              </a:tabLst>
              <a:defRPr>
                <a:solidFill>
                  <a:schemeClr val="tx1"/>
                </a:solidFill>
                <a:latin typeface="Arial" charset="0"/>
              </a:defRPr>
            </a:lvl4pPr>
            <a:lvl5pPr marL="2057400" indent="-228600" defTabSz="828675" eaLnBrk="0" hangingPunct="0">
              <a:tabLst>
                <a:tab pos="657225" algn="l"/>
                <a:tab pos="1312863" algn="l"/>
                <a:tab pos="1970088" algn="l"/>
                <a:tab pos="2627313" algn="l"/>
              </a:tabLst>
              <a:defRPr>
                <a:solidFill>
                  <a:schemeClr val="tx1"/>
                </a:solidFill>
                <a:latin typeface="Arial" charset="0"/>
              </a:defRPr>
            </a:lvl5pPr>
            <a:lvl6pPr marL="25146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6pPr>
            <a:lvl7pPr marL="29718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7pPr>
            <a:lvl8pPr marL="34290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8pPr>
            <a:lvl9pPr marL="3886200" indent="-228600" algn="ctr" defTabSz="828675" eaLnBrk="0" fontAlgn="base" hangingPunct="0">
              <a:spcBef>
                <a:spcPct val="0"/>
              </a:spcBef>
              <a:spcAft>
                <a:spcPct val="0"/>
              </a:spcAft>
              <a:tabLst>
                <a:tab pos="657225" algn="l"/>
                <a:tab pos="1312863" algn="l"/>
                <a:tab pos="1970088" algn="l"/>
                <a:tab pos="2627313" algn="l"/>
              </a:tabLst>
              <a:defRPr>
                <a:solidFill>
                  <a:schemeClr val="tx1"/>
                </a:solidFill>
                <a:latin typeface="Arial" charset="0"/>
              </a:defRPr>
            </a:lvl9pPr>
          </a:lstStyle>
          <a:p>
            <a:pPr eaLnBrk="1" fontAlgn="base">
              <a:spcBef>
                <a:spcPct val="0"/>
              </a:spcBef>
              <a:spcAft>
                <a:spcPct val="0"/>
              </a:spcAft>
              <a:buClr>
                <a:srgbClr val="000000"/>
              </a:buClr>
              <a:buSzPct val="45000"/>
              <a:buFont typeface="StarSymbol" charset="0"/>
              <a:buNone/>
            </a:pPr>
            <a:r>
              <a:rPr lang="en-GB" altLang="zh-CN" sz="2000">
                <a:solidFill>
                  <a:srgbClr val="000000"/>
                </a:solidFill>
                <a:ea typeface="宋体" charset="-122"/>
              </a:rPr>
              <a:t>line utilization </a:t>
            </a:r>
            <a:r>
              <a:rPr lang="en-GB" altLang="zh-CN" sz="2000" i="1">
                <a:solidFill>
                  <a:srgbClr val="FF0000"/>
                </a:solidFill>
                <a:latin typeface="Times New Roman" pitchFamily="18" charset="0"/>
                <a:ea typeface="宋体" charset="-122"/>
              </a:rPr>
              <a:t>= </a:t>
            </a:r>
            <a:r>
              <a:rPr lang="en-GB" altLang="zh-CN" sz="2000">
                <a:solidFill>
                  <a:srgbClr val="FF0000"/>
                </a:solidFill>
                <a:latin typeface="Times New Roman" pitchFamily="18" charset="0"/>
                <a:ea typeface="宋体" charset="-122"/>
              </a:rPr>
              <a:t>(3</a:t>
            </a:r>
            <a:r>
              <a:rPr lang="en-GB" altLang="zh-CN" sz="2000" i="1">
                <a:solidFill>
                  <a:srgbClr val="FF0000"/>
                </a:solidFill>
                <a:latin typeface="Times New Roman" pitchFamily="18" charset="0"/>
                <a:ea typeface="宋体" charset="-122"/>
              </a:rPr>
              <a:t>l/b</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 </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R + 2l / b</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  3l / </a:t>
            </a:r>
            <a:r>
              <a:rPr lang="en-GB" altLang="zh-CN" sz="2000">
                <a:solidFill>
                  <a:srgbClr val="FF0000"/>
                </a:solidFill>
                <a:latin typeface="Times New Roman" pitchFamily="18" charset="0"/>
                <a:ea typeface="宋体" charset="-122"/>
              </a:rPr>
              <a:t>(2</a:t>
            </a:r>
            <a:r>
              <a:rPr lang="en-GB" altLang="zh-CN" sz="2000" i="1">
                <a:solidFill>
                  <a:srgbClr val="FF0000"/>
                </a:solidFill>
                <a:latin typeface="Times New Roman" pitchFamily="18" charset="0"/>
                <a:ea typeface="宋体" charset="-122"/>
              </a:rPr>
              <a:t>l+bR</a:t>
            </a:r>
            <a:r>
              <a:rPr lang="en-GB" altLang="zh-CN" sz="2000">
                <a:solidFill>
                  <a:srgbClr val="FF0000"/>
                </a:solidFill>
                <a:latin typeface="Times New Roman" pitchFamily="18" charset="0"/>
                <a:ea typeface="宋体" charset="-122"/>
              </a:rPr>
              <a:t>)</a:t>
            </a:r>
            <a:r>
              <a:rPr lang="en-GB" altLang="zh-CN" sz="2000" i="1">
                <a:solidFill>
                  <a:srgbClr val="FF0000"/>
                </a:solidFill>
                <a:latin typeface="Times New Roman" pitchFamily="18" charset="0"/>
                <a:ea typeface="宋体" charset="-122"/>
              </a:rPr>
              <a:t> </a:t>
            </a:r>
            <a:endParaRPr lang="en-GB" altLang="zh-CN" sz="2800" i="1">
              <a:solidFill>
                <a:srgbClr val="FF0000"/>
              </a:solidFill>
              <a:ea typeface="宋体" charset="-122"/>
            </a:endParaRPr>
          </a:p>
        </p:txBody>
      </p:sp>
      <p:sp>
        <p:nvSpPr>
          <p:cNvPr id="135" name="Line 58">
            <a:extLst>
              <a:ext uri="{FF2B5EF4-FFF2-40B4-BE49-F238E27FC236}">
                <a16:creationId xmlns:a16="http://schemas.microsoft.com/office/drawing/2014/main" id="{670600F9-459B-4AE8-9796-8703B96EF489}"/>
              </a:ext>
            </a:extLst>
          </p:cNvPr>
          <p:cNvSpPr>
            <a:spLocks noChangeShapeType="1"/>
          </p:cNvSpPr>
          <p:nvPr/>
        </p:nvSpPr>
        <p:spPr bwMode="auto">
          <a:xfrm>
            <a:off x="4066454" y="4060969"/>
            <a:ext cx="112712"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zh-CN" altLang="en-US">
              <a:solidFill>
                <a:srgbClr val="000000"/>
              </a:solidFill>
              <a:latin typeface="Arial" charset="0"/>
            </a:endParaRPr>
          </a:p>
        </p:txBody>
      </p:sp>
    </p:spTree>
    <p:extLst>
      <p:ext uri="{BB962C8B-B14F-4D97-AF65-F5344CB8AC3E}">
        <p14:creationId xmlns:p14="http://schemas.microsoft.com/office/powerpoint/2010/main" val="10047743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5A126EE-9375-4F49-ABD4-F2BB32D947A3}"/>
              </a:ext>
            </a:extLst>
          </p:cNvPr>
          <p:cNvSpPr/>
          <p:nvPr/>
        </p:nvSpPr>
        <p:spPr>
          <a:xfrm>
            <a:off x="301659" y="238880"/>
            <a:ext cx="11716652" cy="523220"/>
          </a:xfrm>
          <a:prstGeom prst="rect">
            <a:avLst/>
          </a:prstGeom>
          <a:solidFill>
            <a:sysClr val="window" lastClr="FFFFFF"/>
          </a:solidFill>
        </p:spPr>
        <p:txBody>
          <a:bodyPr wrap="square">
            <a:spAutoFit/>
          </a:bodyPr>
          <a:lstStyle/>
          <a:p>
            <a:pPr defTabSz="914400">
              <a:defRPr/>
            </a:pPr>
            <a:r>
              <a:rPr lang="en-GB" altLang="zh-CN" sz="2800" b="1" kern="0" dirty="0">
                <a:solidFill>
                  <a:srgbClr val="C00000"/>
                </a:solidFill>
                <a:latin typeface="微软雅黑" panose="020B0503020204020204" pitchFamily="34" charset="-122"/>
                <a:ea typeface="微软雅黑" panose="020B0503020204020204" pitchFamily="34" charset="-122"/>
              </a:rPr>
              <a:t>Pipelined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0" name="Rectangle 3">
            <a:extLst>
              <a:ext uri="{FF2B5EF4-FFF2-40B4-BE49-F238E27FC236}">
                <a16:creationId xmlns:a16="http://schemas.microsoft.com/office/drawing/2014/main" id="{A3826294-0D3B-4A64-83F6-F8571FF94CEA}"/>
              </a:ext>
            </a:extLst>
          </p:cNvPr>
          <p:cNvSpPr txBox="1">
            <a:spLocks noChangeArrowheads="1"/>
          </p:cNvSpPr>
          <p:nvPr/>
        </p:nvSpPr>
        <p:spPr bwMode="auto">
          <a:xfrm>
            <a:off x="951109" y="1010083"/>
            <a:ext cx="10417752" cy="131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1639" tIns="42452" rIns="81639" bIns="42452"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AutoNum type="alphaLcParenR"/>
              <a:defRPr sz="28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400">
                <a:solidFill>
                  <a:schemeClr val="tx1"/>
                </a:solidFill>
                <a:latin typeface="+mn-lt"/>
              </a:defRPr>
            </a:lvl2pPr>
            <a:lvl3pPr marL="1371600" indent="-457200" algn="l" rtl="0" eaLnBrk="0" fontAlgn="base" hangingPunct="0">
              <a:spcBef>
                <a:spcPct val="20000"/>
              </a:spcBef>
              <a:spcAft>
                <a:spcPct val="0"/>
              </a:spcAft>
              <a:buClr>
                <a:schemeClr val="accent2"/>
              </a:buClr>
              <a:buChar char="•"/>
              <a:defRPr sz="2000">
                <a:solidFill>
                  <a:schemeClr val="tx1"/>
                </a:solidFill>
                <a:latin typeface="+mn-lt"/>
              </a:defRPr>
            </a:lvl3pPr>
            <a:lvl4pPr marL="1752600" indent="-381000" algn="l" rtl="0" eaLnBrk="0" fontAlgn="base" hangingPunct="0">
              <a:spcBef>
                <a:spcPct val="20000"/>
              </a:spcBef>
              <a:spcAft>
                <a:spcPct val="0"/>
              </a:spcAft>
              <a:buClr>
                <a:schemeClr val="accent2"/>
              </a:buClr>
              <a:buChar char="–"/>
              <a:defRPr sz="1800">
                <a:solidFill>
                  <a:schemeClr val="tx1"/>
                </a:solidFill>
                <a:latin typeface="+mn-lt"/>
              </a:defRPr>
            </a:lvl4pPr>
            <a:lvl5pPr marL="2209800" indent="-381000" algn="l" rtl="0" eaLnBrk="0" fontAlgn="base" hangingPunct="0">
              <a:spcBef>
                <a:spcPct val="20000"/>
              </a:spcBef>
              <a:spcAft>
                <a:spcPct val="0"/>
              </a:spcAft>
              <a:buClr>
                <a:schemeClr val="accent2"/>
              </a:buClr>
              <a:buChar char="»"/>
              <a:defRPr sz="1800">
                <a:solidFill>
                  <a:schemeClr val="tx1"/>
                </a:solidFill>
                <a:latin typeface="+mn-lt"/>
              </a:defRPr>
            </a:lvl5pPr>
            <a:lvl6pPr marL="2667000" indent="-381000" algn="l" rtl="0" fontAlgn="base">
              <a:spcBef>
                <a:spcPct val="20000"/>
              </a:spcBef>
              <a:spcAft>
                <a:spcPct val="0"/>
              </a:spcAft>
              <a:buClr>
                <a:schemeClr val="accent2"/>
              </a:buClr>
              <a:buChar char="»"/>
              <a:defRPr sz="1800">
                <a:solidFill>
                  <a:schemeClr val="tx1"/>
                </a:solidFill>
                <a:latin typeface="+mn-lt"/>
              </a:defRPr>
            </a:lvl6pPr>
            <a:lvl7pPr marL="3124200" indent="-381000" algn="l" rtl="0" fontAlgn="base">
              <a:spcBef>
                <a:spcPct val="20000"/>
              </a:spcBef>
              <a:spcAft>
                <a:spcPct val="0"/>
              </a:spcAft>
              <a:buClr>
                <a:schemeClr val="accent2"/>
              </a:buClr>
              <a:buChar char="»"/>
              <a:defRPr sz="1800">
                <a:solidFill>
                  <a:schemeClr val="tx1"/>
                </a:solidFill>
                <a:latin typeface="+mn-lt"/>
              </a:defRPr>
            </a:lvl7pPr>
            <a:lvl8pPr marL="3581400" indent="-381000" algn="l" rtl="0" fontAlgn="base">
              <a:spcBef>
                <a:spcPct val="20000"/>
              </a:spcBef>
              <a:spcAft>
                <a:spcPct val="0"/>
              </a:spcAft>
              <a:buClr>
                <a:schemeClr val="accent2"/>
              </a:buClr>
              <a:buChar char="»"/>
              <a:defRPr sz="1800">
                <a:solidFill>
                  <a:schemeClr val="tx1"/>
                </a:solidFill>
                <a:latin typeface="+mn-lt"/>
              </a:defRPr>
            </a:lvl8pPr>
            <a:lvl9pPr marL="4038600" indent="-381000" algn="l" rtl="0" fontAlgn="base">
              <a:spcBef>
                <a:spcPct val="20000"/>
              </a:spcBef>
              <a:spcAft>
                <a:spcPct val="0"/>
              </a:spcAft>
              <a:buClr>
                <a:schemeClr val="accent2"/>
              </a:buClr>
              <a:buChar char="»"/>
              <a:defRPr sz="1800">
                <a:solidFill>
                  <a:schemeClr val="tx1"/>
                </a:solidFill>
                <a:latin typeface="+mn-lt"/>
              </a:defRPr>
            </a:lvl9pPr>
          </a:lstStyle>
          <a:p>
            <a:pPr marL="341313" indent="-341313" defTabSz="457200">
              <a:spcBef>
                <a:spcPts val="600"/>
              </a:spcBef>
              <a:buClr>
                <a:srgbClr val="3333CC"/>
              </a:buClr>
              <a:buSzPct val="85000"/>
              <a:buFont typeface="ZapfDingbats" pitchFamily="80" charset="2"/>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400" kern="0" dirty="0">
                <a:solidFill>
                  <a:srgbClr val="FF0000"/>
                </a:solidFill>
                <a:ea typeface="宋体" charset="-122"/>
              </a:rPr>
              <a:t>Pipelining:</a:t>
            </a:r>
            <a:r>
              <a:rPr lang="en-GB" altLang="zh-CN" sz="2400" kern="0" dirty="0">
                <a:ea typeface="宋体" charset="-122"/>
              </a:rPr>
              <a:t> sender allows multiple, “in-flight”, yet-to-be-acknowledged </a:t>
            </a:r>
            <a:r>
              <a:rPr lang="en-GB" altLang="zh-CN" sz="2400" kern="0" dirty="0" err="1">
                <a:ea typeface="宋体" charset="-122"/>
              </a:rPr>
              <a:t>pkts</a:t>
            </a:r>
            <a:endParaRPr lang="en-GB" altLang="zh-CN" sz="2400" kern="0" dirty="0">
              <a:ea typeface="宋体" charset="-122"/>
            </a:endParaRPr>
          </a:p>
          <a:p>
            <a:pPr marL="863600" lvl="1" indent="-287338" defTabSz="457200">
              <a:spcBef>
                <a:spcPts val="500"/>
              </a:spcBef>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000" kern="0" dirty="0">
                <a:ea typeface="宋体" charset="-122"/>
              </a:rPr>
              <a:t>range of sequence numbers must be increased</a:t>
            </a:r>
          </a:p>
          <a:p>
            <a:pPr marL="863600" lvl="1" indent="-287338" defTabSz="457200">
              <a:spcBef>
                <a:spcPts val="500"/>
              </a:spcBef>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zh-CN" sz="2000" kern="0" dirty="0">
                <a:ea typeface="宋体" charset="-122"/>
              </a:rPr>
              <a:t>buffering at sender and/or receiver</a:t>
            </a:r>
          </a:p>
        </p:txBody>
      </p:sp>
      <p:pic>
        <p:nvPicPr>
          <p:cNvPr id="71" name="Picture 5">
            <a:extLst>
              <a:ext uri="{FF2B5EF4-FFF2-40B4-BE49-F238E27FC236}">
                <a16:creationId xmlns:a16="http://schemas.microsoft.com/office/drawing/2014/main" id="{D392A674-A4BC-408B-9DD4-BB60A513A4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9084" y="2646073"/>
            <a:ext cx="7910082" cy="3201843"/>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830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4099" name="Subtitle 2"/>
          <p:cNvSpPr>
            <a:spLocks noGrp="1"/>
          </p:cNvSpPr>
          <p:nvPr>
            <p:ph idx="1"/>
          </p:nvPr>
        </p:nvSpPr>
        <p:spPr>
          <a:xfrm>
            <a:off x="1506016" y="1274386"/>
            <a:ext cx="9307937" cy="3651032"/>
          </a:xfrm>
        </p:spPr>
        <p:txBody>
          <a:bodyPr>
            <a:normAutofit/>
          </a:bodyPr>
          <a:lstStyle/>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Data Link Layer Design Issues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数据链路层设计要素</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Error Detection and Correction 》</a:t>
            </a:r>
            <a:r>
              <a:rPr lang="zh-CN" altLang="en-US" dirty="0">
                <a:latin typeface="微软雅黑" panose="020B0503020204020204" pitchFamily="34" charset="-122"/>
                <a:ea typeface="微软雅黑" panose="020B0503020204020204" pitchFamily="34" charset="-122"/>
                <a:cs typeface="Arial" panose="020B0604020202020204" pitchFamily="34" charset="0"/>
              </a:rPr>
              <a:t>检错与纠错</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Elementary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基本的数据链路协议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Sliding Window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滑动窗口协议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Example Data Link Protocols 》</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数据链路协议实例</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Chapter3</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96050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65540" name="Rectangle 3"/>
          <p:cNvSpPr>
            <a:spLocks noGrp="1" noChangeArrowheads="1"/>
          </p:cNvSpPr>
          <p:nvPr>
            <p:ph idx="1"/>
          </p:nvPr>
        </p:nvSpPr>
        <p:spPr>
          <a:xfrm>
            <a:off x="2303318" y="1798493"/>
            <a:ext cx="7315200" cy="2243571"/>
          </a:xfrm>
        </p:spPr>
        <p:txBody>
          <a:bodyPr/>
          <a:lstStyle/>
          <a:p>
            <a:pPr lvl="1">
              <a:lnSpc>
                <a:spcPct val="100000"/>
              </a:lnSpc>
              <a:spcBef>
                <a:spcPts val="1200"/>
              </a:spcBef>
            </a:pPr>
            <a:r>
              <a:rPr lang="en-US" altLang="zh-CN" dirty="0">
                <a:ea typeface="宋体" panose="02010600030101010101" pitchFamily="2" charset="-122"/>
              </a:rPr>
              <a:t>HDLC (High-level Data Link Control )</a:t>
            </a:r>
          </a:p>
          <a:p>
            <a:pPr lvl="1">
              <a:lnSpc>
                <a:spcPct val="100000"/>
              </a:lnSpc>
              <a:spcBef>
                <a:spcPts val="1200"/>
              </a:spcBef>
            </a:pPr>
            <a:r>
              <a:rPr lang="en-US" altLang="zh-CN" dirty="0">
                <a:ea typeface="宋体" panose="02010600030101010101" pitchFamily="2" charset="-122"/>
              </a:rPr>
              <a:t>Packet over SONET </a:t>
            </a:r>
            <a:r>
              <a:rPr lang="en-US" altLang="zh-CN" dirty="0">
                <a:solidFill>
                  <a:srgbClr val="0000FF"/>
                </a:solidFill>
                <a:ea typeface="宋体" panose="02010600030101010101" pitchFamily="2" charset="-122"/>
              </a:rPr>
              <a:t>»</a:t>
            </a:r>
          </a:p>
          <a:p>
            <a:pPr lvl="1">
              <a:lnSpc>
                <a:spcPct val="100000"/>
              </a:lnSpc>
              <a:spcBef>
                <a:spcPts val="1200"/>
              </a:spcBef>
            </a:pPr>
            <a:r>
              <a:rPr lang="en-US" altLang="zh-CN" dirty="0">
                <a:ea typeface="宋体" panose="02010600030101010101" pitchFamily="2" charset="-122"/>
              </a:rPr>
              <a:t>PPP (Point-to-Point Protocol)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ADSL (Asymmetric Digital Subscriber Loop)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314EC0A9-6944-4439-BE9F-9E205D34230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 Data Link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4"/>
          <p:cNvSpPr>
            <a:spLocks noGrp="1"/>
          </p:cNvSpPr>
          <p:nvPr>
            <p:ph idx="1"/>
          </p:nvPr>
        </p:nvSpPr>
        <p:spPr>
          <a:xfrm>
            <a:off x="607867" y="1245703"/>
            <a:ext cx="11193607" cy="4535972"/>
          </a:xfrm>
        </p:spPr>
        <p:txBody>
          <a:bodyPr/>
          <a:lstStyle/>
          <a:p>
            <a:pPr marL="342900" indent="-342900">
              <a:lnSpc>
                <a:spcPct val="100000"/>
              </a:lnSpc>
              <a:spcBef>
                <a:spcPts val="1200"/>
              </a:spcBef>
            </a:pPr>
            <a:r>
              <a:rPr lang="en-US" altLang="zh-CN" dirty="0">
                <a:ea typeface="宋体" panose="02010600030101010101" pitchFamily="2" charset="-122"/>
              </a:rPr>
              <a:t>High-level Data Link Control (HDLC,</a:t>
            </a:r>
            <a:r>
              <a:rPr lang="zh-CN" altLang="en-US" dirty="0">
                <a:ea typeface="宋体" panose="02010600030101010101" pitchFamily="2" charset="-122"/>
              </a:rPr>
              <a:t> </a:t>
            </a:r>
            <a:r>
              <a:rPr lang="zh-CN" altLang="en-US" b="0" i="0" dirty="0">
                <a:solidFill>
                  <a:srgbClr val="333333"/>
                </a:solidFill>
                <a:effectLst/>
                <a:latin typeface="arial" panose="020B0604020202020204" pitchFamily="34" charset="0"/>
              </a:rPr>
              <a:t>高级数据链路控制</a:t>
            </a:r>
            <a:r>
              <a:rPr lang="en-US" altLang="zh-CN" dirty="0">
                <a:ea typeface="宋体" panose="02010600030101010101" pitchFamily="2" charset="-122"/>
              </a:rPr>
              <a:t>) is a </a:t>
            </a:r>
            <a:r>
              <a:rPr lang="en-US" altLang="zh-CN" b="1" dirty="0">
                <a:solidFill>
                  <a:srgbClr val="0000FF"/>
                </a:solidFill>
                <a:ea typeface="宋体" panose="02010600030101010101" pitchFamily="2" charset="-122"/>
              </a:rPr>
              <a:t>bit-oriented </a:t>
            </a:r>
            <a:r>
              <a:rPr lang="en-US" altLang="zh-CN" dirty="0">
                <a:ea typeface="宋体" panose="02010600030101010101" pitchFamily="2" charset="-122"/>
              </a:rPr>
              <a:t>protocol for communication over point-to-point and multipoint links. </a:t>
            </a:r>
          </a:p>
          <a:p>
            <a:pPr marL="342900" indent="-342900">
              <a:lnSpc>
                <a:spcPct val="100000"/>
              </a:lnSpc>
              <a:spcBef>
                <a:spcPts val="1200"/>
              </a:spcBef>
            </a:pPr>
            <a:r>
              <a:rPr lang="en-US" altLang="zh-CN" dirty="0">
                <a:ea typeface="宋体" panose="02010600030101010101" pitchFamily="2" charset="-122"/>
              </a:rPr>
              <a:t>Although HDLC is more a theoretical issue than practical, most of the concept defined in HDLC is the basis for other practical protocols such as PPP, Ethernet, or wireless LANs.</a:t>
            </a:r>
          </a:p>
          <a:p>
            <a:pPr marL="342900" indent="-342900">
              <a:lnSpc>
                <a:spcPct val="100000"/>
              </a:lnSpc>
              <a:spcBef>
                <a:spcPts val="1200"/>
              </a:spcBef>
            </a:pPr>
            <a:r>
              <a:rPr lang="en-US" altLang="zh-CN" dirty="0">
                <a:ea typeface="宋体" panose="02010600030101010101" pitchFamily="2" charset="-122"/>
              </a:rPr>
              <a:t>HDLC provides two common transfer modes that can be used in different configurations: </a:t>
            </a:r>
            <a:r>
              <a:rPr lang="en-US" altLang="zh-CN" dirty="0">
                <a:solidFill>
                  <a:srgbClr val="0000FF"/>
                </a:solidFill>
                <a:ea typeface="宋体" panose="02010600030101010101" pitchFamily="2" charset="-122"/>
              </a:rPr>
              <a:t>normal response mode (NRM)</a:t>
            </a:r>
            <a:r>
              <a:rPr lang="en-US" altLang="zh-CN" dirty="0">
                <a:ea typeface="宋体" panose="02010600030101010101" pitchFamily="2" charset="-122"/>
              </a:rPr>
              <a:t> and </a:t>
            </a:r>
            <a:r>
              <a:rPr lang="en-US" altLang="zh-CN" dirty="0">
                <a:solidFill>
                  <a:srgbClr val="0000FF"/>
                </a:solidFill>
                <a:ea typeface="宋体" panose="02010600030101010101" pitchFamily="2" charset="-122"/>
              </a:rPr>
              <a:t>asynchronous balanced mode (ABM)</a:t>
            </a:r>
            <a:r>
              <a:rPr lang="en-US" altLang="zh-CN" dirty="0">
                <a:ea typeface="宋体" panose="02010600030101010101" pitchFamily="2" charset="-122"/>
              </a:rPr>
              <a:t>. </a:t>
            </a:r>
          </a:p>
        </p:txBody>
      </p:sp>
      <p:sp>
        <p:nvSpPr>
          <p:cNvPr id="66564"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AAA86E5C-8968-4A49-82BC-D00612DC13F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HDLC</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351" y="2638317"/>
            <a:ext cx="80978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151" y="4602328"/>
            <a:ext cx="817403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987" y="2801828"/>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87" y="4626140"/>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637" y="5454815"/>
            <a:ext cx="156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0675" y="5426240"/>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875" y="3487628"/>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08515D4-A5DD-471C-88FD-D060E96AF45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Normal Response Mode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AC99A13-2475-47C0-997B-A0A721C61186}"/>
              </a:ext>
            </a:extLst>
          </p:cNvPr>
          <p:cNvSpPr txBox="1"/>
          <p:nvPr/>
        </p:nvSpPr>
        <p:spPr>
          <a:xfrm>
            <a:off x="301659" y="1061907"/>
            <a:ext cx="11454162" cy="1477328"/>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正常响应方式</a:t>
            </a:r>
            <a:r>
              <a:rPr lang="en-US" altLang="zh-CN" b="0" i="0" dirty="0">
                <a:effectLst/>
                <a:latin typeface="微软雅黑" panose="020B0503020204020204" pitchFamily="34" charset="-122"/>
                <a:ea typeface="微软雅黑" panose="020B0503020204020204" pitchFamily="34" charset="-122"/>
              </a:rPr>
              <a:t>NRM</a:t>
            </a:r>
            <a:r>
              <a:rPr lang="zh-CN" altLang="en-US" b="0" i="0" dirty="0">
                <a:effectLst/>
                <a:latin typeface="微软雅黑" panose="020B0503020204020204" pitchFamily="34" charset="-122"/>
                <a:ea typeface="微软雅黑" panose="020B0503020204020204" pitchFamily="34" charset="-122"/>
              </a:rPr>
              <a:t>（</a:t>
            </a:r>
            <a:r>
              <a:rPr lang="en-US" altLang="zh-CN" b="0" i="0" dirty="0">
                <a:effectLst/>
                <a:latin typeface="微软雅黑" panose="020B0503020204020204" pitchFamily="34" charset="-122"/>
                <a:ea typeface="微软雅黑" panose="020B0503020204020204" pitchFamily="34" charset="-122"/>
              </a:rPr>
              <a:t>Normal Response Mode</a:t>
            </a:r>
            <a:r>
              <a:rPr lang="zh-CN" altLang="en-US" b="0" i="0" dirty="0">
                <a:effectLst/>
                <a:latin typeface="微软雅黑" panose="020B0503020204020204" pitchFamily="34" charset="-122"/>
                <a:ea typeface="微软雅黑" panose="020B0503020204020204" pitchFamily="34" charset="-122"/>
              </a:rPr>
              <a:t>）是一种非平衡正常响应方式。</a:t>
            </a:r>
            <a:endParaRPr lang="en-US" altLang="zh-CN"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该操作方式使用于面向终端的点到点或一点到多点的链路。在这种操作方式下，传输过程由主节点启动，从节点只有收到主节点某个命令帧后，才能作为响应向主节点传输信息。响应信息可以由一个或多个帧组成，若信息由多个帧组成，则应指出哪一帧是最后一帧。主节点负责管理整个链路，且具有轮询、选择从节点及向从节点发送命令的权利，同时也负责对超时、重发及各类恢复操作的控制。</a:t>
            </a:r>
            <a:endParaRPr lang="en-US" altLang="zh-CN" b="0" i="0" dirty="0">
              <a:effectLst/>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BA21246-D013-4B49-8519-A828F4FDF338}"/>
              </a:ext>
            </a:extLst>
          </p:cNvPr>
          <p:cNvSpPr/>
          <p:nvPr/>
        </p:nvSpPr>
        <p:spPr>
          <a:xfrm>
            <a:off x="286220" y="3031417"/>
            <a:ext cx="2473330" cy="1815882"/>
          </a:xfrm>
          <a:prstGeom prst="rect">
            <a:avLst/>
          </a:prstGeom>
          <a:noFill/>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多点链路中，往往有一个站为控制站</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主站，主管数据链路的信息流，并处理链路上出现的不可恢复的差错情况，其余各站则为受控站</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从站。</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036" y="3794312"/>
            <a:ext cx="86264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435" y="4311838"/>
            <a:ext cx="2330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835" y="5034151"/>
            <a:ext cx="22733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D8545B8-F8E6-44A9-9800-7A297844086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Asynchronous Balanced Mode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D673CDE-DFBF-413A-81A4-365A77C34502}"/>
              </a:ext>
            </a:extLst>
          </p:cNvPr>
          <p:cNvSpPr txBox="1"/>
          <p:nvPr/>
        </p:nvSpPr>
        <p:spPr>
          <a:xfrm>
            <a:off x="374256" y="1316840"/>
            <a:ext cx="11371054" cy="1477328"/>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异步平衡方式</a:t>
            </a:r>
            <a:r>
              <a:rPr lang="en-US" altLang="zh-CN" b="0" i="0" dirty="0">
                <a:effectLst/>
                <a:latin typeface="微软雅黑" panose="020B0503020204020204" pitchFamily="34" charset="-122"/>
                <a:ea typeface="微软雅黑" panose="020B0503020204020204" pitchFamily="34" charset="-122"/>
              </a:rPr>
              <a:t>ABM</a:t>
            </a:r>
            <a:r>
              <a:rPr lang="zh-CN" altLang="en-US" b="0" i="0" dirty="0">
                <a:effectLst/>
                <a:latin typeface="微软雅黑" panose="020B0503020204020204" pitchFamily="34" charset="-122"/>
                <a:ea typeface="微软雅黑" panose="020B0503020204020204" pitchFamily="34" charset="-122"/>
              </a:rPr>
              <a:t>（</a:t>
            </a:r>
            <a:r>
              <a:rPr lang="en-US" altLang="zh-CN" b="0" i="0" dirty="0">
                <a:effectLst/>
                <a:latin typeface="微软雅黑" panose="020B0503020204020204" pitchFamily="34" charset="-122"/>
                <a:ea typeface="微软雅黑" panose="020B0503020204020204" pitchFamily="34" charset="-122"/>
              </a:rPr>
              <a:t>Asynchronous Balanced Mode</a:t>
            </a:r>
            <a:r>
              <a:rPr lang="zh-CN" altLang="en-US" b="0" i="0" dirty="0">
                <a:effectLst/>
                <a:latin typeface="微软雅黑" panose="020B0503020204020204" pitchFamily="34" charset="-122"/>
                <a:ea typeface="微软雅黑" panose="020B0503020204020204" pitchFamily="34" charset="-122"/>
              </a:rPr>
              <a:t>）是一种允许任何节点来启动传输的操作方式。为了提高链路传输效率，节点之间在两个方向上都需要有较高的信息传输量。在这种操作方式下，任何时候任何节点都能启动传输操作，每个节点既可以作为主节点又可以作为从节点，即每个节点都是复合节点。各个节点都有相同的一组协议，任何节点都可以发送或接受命令，也可以给出应答，并且各节点对差错恢复过程都负有相同的责任。</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CD8545B8-F8E6-44A9-9800-7A2978440863}"/>
              </a:ext>
            </a:extLst>
          </p:cNvPr>
          <p:cNvSpPr/>
          <p:nvPr/>
        </p:nvSpPr>
        <p:spPr>
          <a:xfrm>
            <a:off x="301659" y="276094"/>
            <a:ext cx="11716652" cy="523220"/>
          </a:xfrm>
          <a:prstGeom prst="rect">
            <a:avLst/>
          </a:prstGeom>
          <a:solidFill>
            <a:sysClr val="window" lastClr="FFFFFF"/>
          </a:solidFill>
        </p:spPr>
        <p:txBody>
          <a:bodyPr wrap="square">
            <a:spAutoFit/>
          </a:bodyPr>
          <a:lstStyle/>
          <a:p>
            <a:pPr>
              <a:defRPr/>
            </a:pPr>
            <a:r>
              <a:rPr lang="en-US" altLang="zh-CN" sz="2800" b="1" kern="0" dirty="0">
                <a:solidFill>
                  <a:srgbClr val="C00000"/>
                </a:solidFill>
                <a:latin typeface="微软雅黑" panose="020B0503020204020204" pitchFamily="34" charset="-122"/>
                <a:ea typeface="微软雅黑" panose="020B0503020204020204" pitchFamily="34" charset="-122"/>
              </a:rPr>
              <a:t>Frame format for bit-oriented protocols.</a:t>
            </a:r>
          </a:p>
        </p:txBody>
      </p:sp>
      <p:pic>
        <p:nvPicPr>
          <p:cNvPr id="3" name="Picture 4" descr="3-24">
            <a:extLst>
              <a:ext uri="{FF2B5EF4-FFF2-40B4-BE49-F238E27FC236}">
                <a16:creationId xmlns:a16="http://schemas.microsoft.com/office/drawing/2014/main" id="{2D4FD9CB-31F8-4D1D-A731-3E227FF65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237" y="4769596"/>
            <a:ext cx="9765526" cy="134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99E553F-EBAB-4ABE-8DD8-ED42DA36A0BB}"/>
              </a:ext>
            </a:extLst>
          </p:cNvPr>
          <p:cNvSpPr/>
          <p:nvPr/>
        </p:nvSpPr>
        <p:spPr>
          <a:xfrm>
            <a:off x="603885" y="961763"/>
            <a:ext cx="10984230" cy="3493264"/>
          </a:xfrm>
          <a:prstGeom prst="rect">
            <a:avLst/>
          </a:prstGeom>
          <a:noFill/>
        </p:spPr>
        <p:txBody>
          <a:bodyPr wrap="square">
            <a:spAutoFit/>
          </a:bodyPr>
          <a:lstStyle/>
          <a:p>
            <a:r>
              <a:rPr lang="zh-CN" altLang="en-US" sz="1700" dirty="0">
                <a:latin typeface="微软雅黑" panose="020B0503020204020204" pitchFamily="34" charset="-122"/>
                <a:ea typeface="微软雅黑" panose="020B0503020204020204" pitchFamily="34" charset="-122"/>
              </a:rPr>
              <a:t>数据链路控制规程，根据帧控制的格式，可以分为面向字符型、面向比特型。</a:t>
            </a:r>
          </a:p>
          <a:p>
            <a:pPr marL="285750" indent="-285750">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rPr>
              <a:t>面向字符型</a:t>
            </a:r>
            <a:br>
              <a:rPr lang="en-US" altLang="zh-CN"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在这类规程中，用字符编码集中的几个特定字符来控制链路的操作，监视链路的工作状态，例如，采用国际</a:t>
            </a:r>
            <a:r>
              <a:rPr lang="en-US" altLang="zh-CN" sz="1700" dirty="0">
                <a:latin typeface="微软雅黑" panose="020B0503020204020204" pitchFamily="34" charset="-122"/>
                <a:ea typeface="微软雅黑" panose="020B0503020204020204" pitchFamily="34" charset="-122"/>
              </a:rPr>
              <a:t>5</a:t>
            </a:r>
            <a:r>
              <a:rPr lang="zh-CN" altLang="en-US" sz="1700" dirty="0">
                <a:latin typeface="微软雅黑" panose="020B0503020204020204" pitchFamily="34" charset="-122"/>
                <a:ea typeface="微软雅黑" panose="020B0503020204020204" pitchFamily="34" charset="-122"/>
              </a:rPr>
              <a:t>号码中的</a:t>
            </a:r>
            <a:r>
              <a:rPr lang="en-US" altLang="zh-CN" sz="1700" dirty="0">
                <a:latin typeface="微软雅黑" panose="020B0503020204020204" pitchFamily="34" charset="-122"/>
                <a:ea typeface="微软雅黑" panose="020B0503020204020204" pitchFamily="34" charset="-122"/>
              </a:rPr>
              <a:t>SOH</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STX</a:t>
            </a:r>
            <a:r>
              <a:rPr lang="zh-CN" altLang="en-US" sz="1700" dirty="0">
                <a:latin typeface="微软雅黑" panose="020B0503020204020204" pitchFamily="34" charset="-122"/>
                <a:ea typeface="微软雅黑" panose="020B0503020204020204" pitchFamily="34" charset="-122"/>
              </a:rPr>
              <a:t>作为帧的开始，</a:t>
            </a:r>
            <a:r>
              <a:rPr lang="en-US" altLang="zh-CN" sz="1700" dirty="0">
                <a:latin typeface="微软雅黑" panose="020B0503020204020204" pitchFamily="34" charset="-122"/>
                <a:ea typeface="微软雅黑" panose="020B0503020204020204" pitchFamily="34" charset="-122"/>
              </a:rPr>
              <a:t>ETX</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ETB</a:t>
            </a:r>
            <a:r>
              <a:rPr lang="zh-CN" altLang="en-US" sz="1700" dirty="0">
                <a:latin typeface="微软雅黑" panose="020B0503020204020204" pitchFamily="34" charset="-122"/>
                <a:ea typeface="微软雅黑" panose="020B0503020204020204" pitchFamily="34" charset="-122"/>
              </a:rPr>
              <a:t>作为的结束，</a:t>
            </a:r>
            <a:r>
              <a:rPr lang="en-US" altLang="zh-CN" sz="1700" dirty="0">
                <a:latin typeface="微软雅黑" panose="020B0503020204020204" pitchFamily="34" charset="-122"/>
                <a:ea typeface="微软雅黑" panose="020B0503020204020204" pitchFamily="34" charset="-122"/>
              </a:rPr>
              <a:t>ENQ</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EOT</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ACK</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NAK</a:t>
            </a:r>
            <a:r>
              <a:rPr lang="zh-CN" altLang="en-US" sz="1700" dirty="0">
                <a:latin typeface="微软雅黑" panose="020B0503020204020204" pitchFamily="34" charset="-122"/>
                <a:ea typeface="微软雅黑" panose="020B0503020204020204" pitchFamily="34" charset="-122"/>
              </a:rPr>
              <a:t>等字符控制链路操作。面向字符型规程有一个很大的缺点，就是它与所用的字符集有密切的关系，使用不同字符集的两个站之间，很难使用该规程进行通信。面向字符型规程主要适用于中低速异步或同步传输，很适合于通过电话网的数据通信。帧长度为整数个字节。</a:t>
            </a:r>
            <a:endParaRPr lang="en-US" altLang="zh-CN" sz="17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7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b="1" dirty="0">
                <a:latin typeface="微软雅黑" panose="020B0503020204020204" pitchFamily="34" charset="-122"/>
                <a:ea typeface="微软雅黑" panose="020B0503020204020204" pitchFamily="34" charset="-122"/>
              </a:rPr>
              <a:t>面向比特型</a:t>
            </a:r>
            <a:br>
              <a:rPr lang="en-US" altLang="zh-CN"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在这类规程中，采用特定的二进制序列</a:t>
            </a:r>
            <a:r>
              <a:rPr lang="en-US" altLang="zh-CN" sz="1700" dirty="0">
                <a:latin typeface="微软雅黑" panose="020B0503020204020204" pitchFamily="34" charset="-122"/>
                <a:ea typeface="微软雅黑" panose="020B0503020204020204" pitchFamily="34" charset="-122"/>
              </a:rPr>
              <a:t>01111110</a:t>
            </a:r>
            <a:r>
              <a:rPr lang="zh-CN" altLang="en-US" sz="1700" dirty="0">
                <a:latin typeface="微软雅黑" panose="020B0503020204020204" pitchFamily="34" charset="-122"/>
                <a:ea typeface="微软雅黑" panose="020B0503020204020204" pitchFamily="34" charset="-122"/>
              </a:rPr>
              <a:t>作为帧的开始和结束，以一定的比特组合所表示的命令和响应实现链路的监控功能，命令和响应可以和信息一起传送。所以它可以实现无编码限制的、高可靠和高效率的透明传输。面向比特型规程主要适用于中高速同步半双工和全双工数据通信，如分组交换方式中的链路层就采用这种规程。 </a:t>
            </a:r>
            <a:r>
              <a:rPr lang="en-US" altLang="zh-CN" sz="1700" dirty="0">
                <a:solidFill>
                  <a:srgbClr val="FF0000"/>
                </a:solidFill>
                <a:latin typeface="微软雅黑" panose="020B0503020204020204" pitchFamily="34" charset="-122"/>
                <a:ea typeface="微软雅黑" panose="020B0503020204020204" pitchFamily="34" charset="-122"/>
              </a:rPr>
              <a:t>HDLC</a:t>
            </a:r>
            <a:r>
              <a:rPr lang="zh-CN" altLang="en-US" sz="1700" dirty="0">
                <a:solidFill>
                  <a:srgbClr val="FF0000"/>
                </a:solidFill>
                <a:latin typeface="微软雅黑" panose="020B0503020204020204" pitchFamily="34" charset="-122"/>
                <a:ea typeface="微软雅黑" panose="020B0503020204020204" pitchFamily="34" charset="-122"/>
              </a:rPr>
              <a:t>属于面向比特型的协议。</a:t>
            </a:r>
          </a:p>
        </p:txBody>
      </p:sp>
    </p:spTree>
    <p:extLst>
      <p:ext uri="{BB962C8B-B14F-4D97-AF65-F5344CB8AC3E}">
        <p14:creationId xmlns:p14="http://schemas.microsoft.com/office/powerpoint/2010/main" val="3066012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2"/>
          <p:cNvSpPr>
            <a:spLocks noGrp="1"/>
          </p:cNvSpPr>
          <p:nvPr>
            <p:ph idx="1"/>
          </p:nvPr>
        </p:nvSpPr>
        <p:spPr>
          <a:xfrm>
            <a:off x="887413" y="1066604"/>
            <a:ext cx="10515600" cy="1649019"/>
          </a:xfrm>
        </p:spPr>
        <p:txBody>
          <a:bodyPr>
            <a:normAutofit/>
          </a:bodyPr>
          <a:lstStyle/>
          <a:p>
            <a:pPr marL="342900" indent="-342900"/>
            <a:r>
              <a:rPr lang="en-US" altLang="zh-CN" sz="2400" dirty="0">
                <a:ea typeface="宋体" panose="02010600030101010101" pitchFamily="2" charset="-122"/>
              </a:rPr>
              <a:t>HDLC defines three types of frames:</a:t>
            </a:r>
          </a:p>
          <a:p>
            <a:pPr marL="800100" lvl="1" indent="-342900"/>
            <a:r>
              <a:rPr lang="en-US" altLang="zh-CN" dirty="0">
                <a:ea typeface="宋体" panose="02010600030101010101" pitchFamily="2" charset="-122"/>
              </a:rPr>
              <a:t>information frames (I-frames) </a:t>
            </a:r>
            <a:r>
              <a:rPr lang="zh-CN" altLang="en-US" dirty="0">
                <a:ea typeface="宋体" panose="02010600030101010101" pitchFamily="2" charset="-122"/>
              </a:rPr>
              <a:t>信息帧</a:t>
            </a:r>
            <a:endParaRPr lang="en-US" altLang="zh-CN" dirty="0">
              <a:ea typeface="宋体" panose="02010600030101010101" pitchFamily="2" charset="-122"/>
            </a:endParaRPr>
          </a:p>
          <a:p>
            <a:pPr marL="800100" lvl="1" indent="-342900"/>
            <a:r>
              <a:rPr lang="en-US" altLang="zh-CN" dirty="0">
                <a:ea typeface="宋体" panose="02010600030101010101" pitchFamily="2" charset="-122"/>
              </a:rPr>
              <a:t>supervisory frames (S-frames) </a:t>
            </a:r>
            <a:r>
              <a:rPr lang="zh-CN" altLang="en-US" dirty="0">
                <a:ea typeface="宋体" panose="02010600030101010101" pitchFamily="2" charset="-122"/>
              </a:rPr>
              <a:t>监控帧</a:t>
            </a:r>
            <a:endParaRPr lang="en-US" altLang="zh-CN" dirty="0">
              <a:ea typeface="宋体" panose="02010600030101010101" pitchFamily="2" charset="-122"/>
            </a:endParaRPr>
          </a:p>
          <a:p>
            <a:pPr marL="800100" lvl="1" indent="-342900"/>
            <a:r>
              <a:rPr lang="en-US" altLang="zh-CN" dirty="0">
                <a:ea typeface="宋体" panose="02010600030101010101" pitchFamily="2" charset="-122"/>
              </a:rPr>
              <a:t>unnumbered frames (U-frames)  </a:t>
            </a:r>
            <a:r>
              <a:rPr lang="zh-CN" altLang="en-US" dirty="0">
                <a:ea typeface="宋体" panose="02010600030101010101" pitchFamily="2" charset="-122"/>
              </a:rPr>
              <a:t>无编号帧</a:t>
            </a:r>
            <a:endParaRPr lang="en-US" altLang="zh-CN" dirty="0">
              <a:ea typeface="宋体" panose="02010600030101010101" pitchFamily="2" charset="-122"/>
            </a:endParaRPr>
          </a:p>
          <a:p>
            <a:pPr marL="342900" indent="-342900"/>
            <a:endParaRPr lang="zh-CN" altLang="en-US" sz="2400" dirty="0">
              <a:ea typeface="宋体" panose="02010600030101010101" pitchFamily="2" charset="-122"/>
            </a:endParaRPr>
          </a:p>
        </p:txBody>
      </p:sp>
      <p:sp>
        <p:nvSpPr>
          <p:cNvPr id="6963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696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946" y="2988672"/>
            <a:ext cx="7391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47" y="3733210"/>
            <a:ext cx="53070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947" y="4477747"/>
            <a:ext cx="74469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0485" y="5325471"/>
            <a:ext cx="20145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2222" y="5306421"/>
            <a:ext cx="2049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97" y="5285785"/>
            <a:ext cx="21240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矩形 10"/>
          <p:cNvSpPr>
            <a:spLocks noChangeArrowheads="1"/>
          </p:cNvSpPr>
          <p:nvPr/>
        </p:nvSpPr>
        <p:spPr bwMode="auto">
          <a:xfrm>
            <a:off x="2634077" y="6212019"/>
            <a:ext cx="5037138" cy="369887"/>
          </a:xfrm>
          <a:prstGeom prst="rect">
            <a:avLst/>
          </a:prstGeom>
          <a:solidFill>
            <a:schemeClr val="bg1"/>
          </a:solidFill>
          <a:ln>
            <a:noFill/>
          </a:ln>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HDLC Frame formats and their c</a:t>
            </a:r>
            <a:r>
              <a:rPr lang="zh-CN" altLang="en-US" sz="1800" b="1" dirty="0">
                <a:solidFill>
                  <a:srgbClr val="0000FF"/>
                </a:solidFill>
                <a:ea typeface="宋体" panose="02010600030101010101" pitchFamily="2" charset="-122"/>
              </a:rPr>
              <a:t>ontrol field</a:t>
            </a:r>
            <a:r>
              <a:rPr lang="en-US" altLang="zh-CN" sz="1800" b="1" dirty="0">
                <a:solidFill>
                  <a:srgbClr val="0000FF"/>
                </a:solidFill>
                <a:ea typeface="宋体" panose="02010600030101010101" pitchFamily="2" charset="-122"/>
              </a:rPr>
              <a:t>s</a:t>
            </a:r>
            <a:endParaRPr lang="zh-CN" altLang="en-US" sz="1800" b="1" dirty="0">
              <a:solidFill>
                <a:srgbClr val="0000FF"/>
              </a:solidFill>
              <a:ea typeface="宋体" panose="02010600030101010101" pitchFamily="2" charset="-122"/>
            </a:endParaRPr>
          </a:p>
        </p:txBody>
      </p:sp>
      <p:sp>
        <p:nvSpPr>
          <p:cNvPr id="2" name="矩形 1">
            <a:extLst>
              <a:ext uri="{FF2B5EF4-FFF2-40B4-BE49-F238E27FC236}">
                <a16:creationId xmlns:a16="http://schemas.microsoft.com/office/drawing/2014/main" id="{2B121278-C669-4FCB-B407-009794C2AA8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HDLC 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59784DA-F2D4-4F31-BB36-2EAFCE9DAE13}"/>
              </a:ext>
            </a:extLst>
          </p:cNvPr>
          <p:cNvSpPr txBox="1"/>
          <p:nvPr/>
        </p:nvSpPr>
        <p:spPr>
          <a:xfrm>
            <a:off x="9403192" y="3707720"/>
            <a:ext cx="2506068" cy="1200329"/>
          </a:xfrm>
          <a:prstGeom prst="rect">
            <a:avLst/>
          </a:prstGeom>
          <a:noFill/>
        </p:spPr>
        <p:txBody>
          <a:bodyPr wrap="square">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根据</a:t>
            </a:r>
            <a:r>
              <a:rPr lang="en-US" altLang="zh-CN" b="0" i="0" dirty="0">
                <a:solidFill>
                  <a:srgbClr val="4D4D4D"/>
                </a:solidFill>
                <a:effectLst/>
                <a:latin typeface="微软雅黑" panose="020B0503020204020204" pitchFamily="34" charset="-122"/>
                <a:ea typeface="微软雅黑" panose="020B0503020204020204" pitchFamily="34" charset="-122"/>
              </a:rPr>
              <a:t>Control</a:t>
            </a:r>
            <a:r>
              <a:rPr lang="zh-CN" altLang="en-US" b="0" i="0" dirty="0">
                <a:solidFill>
                  <a:srgbClr val="4D4D4D"/>
                </a:solidFill>
                <a:effectLst/>
                <a:latin typeface="微软雅黑" panose="020B0503020204020204" pitchFamily="34" charset="-122"/>
                <a:ea typeface="微软雅黑" panose="020B0503020204020204" pitchFamily="34" charset="-122"/>
              </a:rPr>
              <a:t>字段的构成不同，可以把</a:t>
            </a:r>
            <a:r>
              <a:rPr lang="en-US" altLang="zh-CN" b="0" i="0" dirty="0">
                <a:solidFill>
                  <a:srgbClr val="4D4D4D"/>
                </a:solidFill>
                <a:effectLst/>
                <a:latin typeface="微软雅黑" panose="020B0503020204020204" pitchFamily="34" charset="-122"/>
                <a:ea typeface="微软雅黑" panose="020B0503020204020204" pitchFamily="34" charset="-122"/>
              </a:rPr>
              <a:t>HDLC</a:t>
            </a:r>
            <a:r>
              <a:rPr lang="zh-CN" altLang="en-US" b="0" i="0" dirty="0">
                <a:solidFill>
                  <a:srgbClr val="4D4D4D"/>
                </a:solidFill>
                <a:effectLst/>
                <a:latin typeface="微软雅黑" panose="020B0503020204020204" pitchFamily="34" charset="-122"/>
                <a:ea typeface="微软雅黑" panose="020B0503020204020204" pitchFamily="34" charset="-122"/>
              </a:rPr>
              <a:t>帧分为三种类型：信息帧、监控帧、无编号帧</a:t>
            </a: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507E35-2189-4D7F-AE8A-C5CCC6CD9BC1}"/>
              </a:ext>
            </a:extLst>
          </p:cNvPr>
          <p:cNvSpPr/>
          <p:nvPr/>
        </p:nvSpPr>
        <p:spPr>
          <a:xfrm>
            <a:off x="8439955" y="2496381"/>
            <a:ext cx="3578356" cy="369332"/>
          </a:xfrm>
          <a:prstGeom prst="rect">
            <a:avLst/>
          </a:prstGeom>
          <a:noFill/>
        </p:spPr>
        <p:txBody>
          <a:bodyPr wrap="square">
            <a:spAutoFit/>
          </a:bodyPr>
          <a:lstStyle/>
          <a:p>
            <a:r>
              <a:rPr lang="en-US" altLang="zh-CN" dirty="0">
                <a:solidFill>
                  <a:srgbClr val="4D4D4D"/>
                </a:solidFill>
                <a:latin typeface="微软雅黑" panose="020B0503020204020204" pitchFamily="34" charset="-122"/>
                <a:ea typeface="微软雅黑" panose="020B0503020204020204" pitchFamily="34" charset="-122"/>
              </a:rPr>
              <a:t>HDLC</a:t>
            </a:r>
            <a:r>
              <a:rPr lang="zh-CN" altLang="en-US" dirty="0">
                <a:solidFill>
                  <a:srgbClr val="4D4D4D"/>
                </a:solidFill>
                <a:latin typeface="微软雅黑" panose="020B0503020204020204" pitchFamily="34" charset="-122"/>
                <a:ea typeface="微软雅黑" panose="020B0503020204020204" pitchFamily="34" charset="-122"/>
              </a:rPr>
              <a:t>指定采用</a:t>
            </a:r>
            <a:r>
              <a:rPr lang="en-US" altLang="zh-CN" dirty="0">
                <a:solidFill>
                  <a:srgbClr val="4D4D4D"/>
                </a:solidFill>
                <a:latin typeface="微软雅黑" panose="020B0503020204020204" pitchFamily="34" charset="-122"/>
                <a:ea typeface="微软雅黑" panose="020B0503020204020204" pitchFamily="34" charset="-122"/>
              </a:rPr>
              <a:t>01111110</a:t>
            </a:r>
            <a:r>
              <a:rPr lang="zh-CN" altLang="en-US" dirty="0">
                <a:solidFill>
                  <a:srgbClr val="4D4D4D"/>
                </a:solidFill>
                <a:latin typeface="微软雅黑" panose="020B0503020204020204" pitchFamily="34" charset="-122"/>
                <a:ea typeface="微软雅黑" panose="020B0503020204020204" pitchFamily="34" charset="-122"/>
              </a:rPr>
              <a:t>为</a:t>
            </a:r>
            <a:r>
              <a:rPr lang="en-US" altLang="zh-CN" dirty="0">
                <a:solidFill>
                  <a:srgbClr val="4D4D4D"/>
                </a:solidFill>
                <a:latin typeface="微软雅黑" panose="020B0503020204020204" pitchFamily="34" charset="-122"/>
                <a:ea typeface="微软雅黑" panose="020B0503020204020204" pitchFamily="34" charset="-122"/>
              </a:rPr>
              <a:t>Flag</a:t>
            </a:r>
            <a:endParaRPr lang="zh-CN" altLang="en-US" dirty="0">
              <a:solidFill>
                <a:srgbClr val="4D4D4D"/>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F769D0E-F89E-4BF4-9C10-64447DA945F4}"/>
              </a:ext>
            </a:extLst>
          </p:cNvPr>
          <p:cNvSpPr/>
          <p:nvPr/>
        </p:nvSpPr>
        <p:spPr>
          <a:xfrm>
            <a:off x="334985" y="5537194"/>
            <a:ext cx="1485500" cy="338554"/>
          </a:xfrm>
          <a:prstGeom prst="rect">
            <a:avLst/>
          </a:prstGeom>
          <a:noFill/>
        </p:spPr>
        <p:txBody>
          <a:bodyPr wrap="square">
            <a:spAutoFit/>
          </a:bodyPr>
          <a:lstStyle/>
          <a:p>
            <a:r>
              <a:rPr lang="en-US" altLang="zh-CN" sz="1600" dirty="0">
                <a:solidFill>
                  <a:srgbClr val="4D4D4D"/>
                </a:solidFill>
                <a:latin typeface="微软雅黑" panose="020B0503020204020204" pitchFamily="34" charset="-122"/>
                <a:ea typeface="微软雅黑" panose="020B0503020204020204" pitchFamily="34" charset="-122"/>
              </a:rPr>
              <a:t>Control</a:t>
            </a:r>
            <a:r>
              <a:rPr lang="zh-CN" altLang="en-US" sz="1600" dirty="0">
                <a:solidFill>
                  <a:srgbClr val="4D4D4D"/>
                </a:solidFill>
                <a:latin typeface="微软雅黑" panose="020B0503020204020204" pitchFamily="34" charset="-122"/>
                <a:ea typeface="微软雅黑" panose="020B0503020204020204" pitchFamily="34" charset="-122"/>
              </a:rPr>
              <a:t>字段</a:t>
            </a:r>
          </a:p>
        </p:txBody>
      </p:sp>
      <p:sp>
        <p:nvSpPr>
          <p:cNvPr id="16" name="文本框 15">
            <a:extLst>
              <a:ext uri="{FF2B5EF4-FFF2-40B4-BE49-F238E27FC236}">
                <a16:creationId xmlns:a16="http://schemas.microsoft.com/office/drawing/2014/main" id="{D4C11A6D-225A-41B5-88BF-011D58CFD989}"/>
              </a:ext>
            </a:extLst>
          </p:cNvPr>
          <p:cNvSpPr txBox="1"/>
          <p:nvPr/>
        </p:nvSpPr>
        <p:spPr>
          <a:xfrm>
            <a:off x="9403191" y="5398036"/>
            <a:ext cx="2615119" cy="1323439"/>
          </a:xfrm>
          <a:prstGeom prst="rect">
            <a:avLst/>
          </a:prstGeom>
          <a:noFill/>
        </p:spPr>
        <p:txBody>
          <a:bodyPr wrap="square">
            <a:spAutoFit/>
          </a:bodyPr>
          <a:lstStyle/>
          <a:p>
            <a:r>
              <a:rPr lang="zh-CN" altLang="en-US" sz="1600" b="0" i="0" dirty="0">
                <a:effectLst/>
                <a:latin typeface="微软雅黑" panose="020B0503020204020204" pitchFamily="34" charset="-122"/>
                <a:ea typeface="微软雅黑" panose="020B0503020204020204" pitchFamily="34" charset="-122"/>
              </a:rPr>
              <a:t>校验范围从地址字段的第</a:t>
            </a:r>
            <a:r>
              <a:rPr lang="en-US" altLang="zh-CN" sz="1600" b="0" i="0" dirty="0">
                <a:effectLst/>
                <a:latin typeface="微软雅黑" panose="020B0503020204020204" pitchFamily="34" charset="-122"/>
                <a:ea typeface="微软雅黑" panose="020B0503020204020204" pitchFamily="34" charset="-122"/>
              </a:rPr>
              <a:t>1</a:t>
            </a:r>
            <a:r>
              <a:rPr lang="zh-CN" altLang="en-US" sz="1600" b="0" i="0" dirty="0">
                <a:effectLst/>
                <a:latin typeface="微软雅黑" panose="020B0503020204020204" pitchFamily="34" charset="-122"/>
                <a:ea typeface="微软雅黑" panose="020B0503020204020204" pitchFamily="34" charset="-122"/>
              </a:rPr>
              <a:t>比特到信息字段的最后一比特的序列，并且规定为了透明传输而插入的“</a:t>
            </a:r>
            <a:r>
              <a:rPr lang="en-US" altLang="zh-CN" sz="1600" b="0" i="0" dirty="0">
                <a:effectLst/>
                <a:latin typeface="微软雅黑" panose="020B0503020204020204" pitchFamily="34" charset="-122"/>
                <a:ea typeface="微软雅黑" panose="020B0503020204020204" pitchFamily="34" charset="-122"/>
              </a:rPr>
              <a:t>0”</a:t>
            </a:r>
            <a:r>
              <a:rPr lang="zh-CN" altLang="en-US" sz="1600" b="0" i="0" dirty="0">
                <a:effectLst/>
                <a:latin typeface="微软雅黑" panose="020B0503020204020204" pitchFamily="34" charset="-122"/>
                <a:ea typeface="微软雅黑" panose="020B0503020204020204" pitchFamily="34" charset="-122"/>
              </a:rPr>
              <a:t>不在校验范围内。</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8890F0A6-3580-4453-A174-8CD89C47EF4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Services Provided to Network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4" descr="3-03">
            <a:extLst>
              <a:ext uri="{FF2B5EF4-FFF2-40B4-BE49-F238E27FC236}">
                <a16:creationId xmlns:a16="http://schemas.microsoft.com/office/drawing/2014/main" id="{61496EC9-BB2C-49E3-A332-D1B2ED366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383" y="1742701"/>
            <a:ext cx="7797572" cy="389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2905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CD8545B8-F8E6-44A9-9800-7A297844086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HDLC Frame Types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11" name="Picture 4" descr="3-25">
            <a:extLst>
              <a:ext uri="{FF2B5EF4-FFF2-40B4-BE49-F238E27FC236}">
                <a16:creationId xmlns:a16="http://schemas.microsoft.com/office/drawing/2014/main" id="{8B1A99C9-5D4D-4F3D-96D5-148054851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335" y="1516655"/>
            <a:ext cx="6132512"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4731F904-2ED4-469E-8703-298519114B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7151" y="1553441"/>
            <a:ext cx="20145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4C6A2D07-0B03-44DD-83E2-2B50FD29AE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7151" y="2529983"/>
            <a:ext cx="2049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a:extLst>
              <a:ext uri="{FF2B5EF4-FFF2-40B4-BE49-F238E27FC236}">
                <a16:creationId xmlns:a16="http://schemas.microsoft.com/office/drawing/2014/main" id="{FA543909-C32F-4436-945E-D622AF466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7151" y="3465786"/>
            <a:ext cx="21240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C2835545-A0B7-4FF3-AC7E-93146059F03B}"/>
              </a:ext>
            </a:extLst>
          </p:cNvPr>
          <p:cNvSpPr txBox="1"/>
          <p:nvPr/>
        </p:nvSpPr>
        <p:spPr>
          <a:xfrm>
            <a:off x="487100" y="4677873"/>
            <a:ext cx="10816440" cy="923330"/>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信息帧的控制字段中的</a:t>
            </a:r>
            <a:r>
              <a:rPr lang="en-US" altLang="zh-CN" b="0" i="0" dirty="0">
                <a:solidFill>
                  <a:srgbClr val="4D4D4D"/>
                </a:solidFill>
                <a:effectLst/>
                <a:latin typeface="微软雅黑" panose="020B0503020204020204" pitchFamily="34" charset="-122"/>
                <a:ea typeface="微软雅黑" panose="020B0503020204020204" pitchFamily="34" charset="-122"/>
              </a:rPr>
              <a:t>N</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S</a:t>
            </a:r>
            <a:r>
              <a:rPr lang="zh-CN" altLang="en-US" b="0" i="0" dirty="0">
                <a:solidFill>
                  <a:srgbClr val="4D4D4D"/>
                </a:solidFill>
                <a:effectLst/>
                <a:latin typeface="微软雅黑" panose="020B0503020204020204" pitchFamily="34" charset="-122"/>
                <a:ea typeface="微软雅黑" panose="020B0503020204020204" pitchFamily="34" charset="-122"/>
              </a:rPr>
              <a:t>）用于存放发送帧序号，以使发送方不必等待确认而连续发送多帧。</a:t>
            </a:r>
            <a:r>
              <a:rPr lang="en-US" altLang="zh-CN" b="0" i="0" dirty="0">
                <a:solidFill>
                  <a:srgbClr val="4D4D4D"/>
                </a:solidFill>
                <a:effectLst/>
                <a:latin typeface="微软雅黑" panose="020B0503020204020204" pitchFamily="34" charset="-122"/>
                <a:ea typeface="微软雅黑" panose="020B0503020204020204" pitchFamily="34" charset="-122"/>
              </a:rPr>
              <a:t>N</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R</a:t>
            </a:r>
            <a:r>
              <a:rPr lang="zh-CN" altLang="en-US" b="0" i="0" dirty="0">
                <a:solidFill>
                  <a:srgbClr val="4D4D4D"/>
                </a:solidFill>
                <a:effectLst/>
                <a:latin typeface="微软雅黑" panose="020B0503020204020204" pitchFamily="34" charset="-122"/>
                <a:ea typeface="微软雅黑" panose="020B0503020204020204" pitchFamily="34" charset="-122"/>
              </a:rPr>
              <a:t>）用于存放接收方下一个预期要接收的帧的序号，</a:t>
            </a:r>
            <a:r>
              <a:rPr lang="en-US" altLang="zh-CN" b="0" i="0" dirty="0">
                <a:solidFill>
                  <a:srgbClr val="4D4D4D"/>
                </a:solidFill>
                <a:effectLst/>
                <a:latin typeface="微软雅黑" panose="020B0503020204020204" pitchFamily="34" charset="-122"/>
                <a:ea typeface="微软雅黑" panose="020B0503020204020204" pitchFamily="34" charset="-122"/>
              </a:rPr>
              <a:t>N</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R</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=5</a:t>
            </a:r>
            <a:r>
              <a:rPr lang="zh-CN" altLang="en-US" b="0" i="0" dirty="0">
                <a:solidFill>
                  <a:srgbClr val="4D4D4D"/>
                </a:solidFill>
                <a:effectLst/>
                <a:latin typeface="微软雅黑" panose="020B0503020204020204" pitchFamily="34" charset="-122"/>
                <a:ea typeface="微软雅黑" panose="020B0503020204020204" pitchFamily="34" charset="-122"/>
              </a:rPr>
              <a:t>，即表示接收方下一帧要接收</a:t>
            </a:r>
            <a:r>
              <a:rPr lang="en-US" altLang="zh-CN" b="0" i="0" dirty="0">
                <a:solidFill>
                  <a:srgbClr val="4D4D4D"/>
                </a:solidFill>
                <a:effectLst/>
                <a:latin typeface="微软雅黑" panose="020B0503020204020204" pitchFamily="34" charset="-122"/>
                <a:ea typeface="微软雅黑" panose="020B0503020204020204" pitchFamily="34" charset="-122"/>
              </a:rPr>
              <a:t>5</a:t>
            </a:r>
            <a:r>
              <a:rPr lang="zh-CN" altLang="en-US" b="0" i="0" dirty="0">
                <a:solidFill>
                  <a:srgbClr val="4D4D4D"/>
                </a:solidFill>
                <a:effectLst/>
                <a:latin typeface="微软雅黑" panose="020B0503020204020204" pitchFamily="34" charset="-122"/>
                <a:ea typeface="微软雅黑" panose="020B0503020204020204" pitchFamily="34" charset="-122"/>
              </a:rPr>
              <a:t>号帧，换言之，</a:t>
            </a:r>
            <a:r>
              <a:rPr lang="en-US" altLang="zh-CN" b="0" i="0" dirty="0">
                <a:solidFill>
                  <a:srgbClr val="4D4D4D"/>
                </a:solidFill>
                <a:effectLst/>
                <a:latin typeface="微软雅黑" panose="020B0503020204020204" pitchFamily="34" charset="-122"/>
                <a:ea typeface="微软雅黑" panose="020B0503020204020204" pitchFamily="34" charset="-122"/>
              </a:rPr>
              <a:t>5</a:t>
            </a:r>
            <a:r>
              <a:rPr lang="zh-CN" altLang="en-US" b="0" i="0" dirty="0">
                <a:solidFill>
                  <a:srgbClr val="4D4D4D"/>
                </a:solidFill>
                <a:effectLst/>
                <a:latin typeface="微软雅黑" panose="020B0503020204020204" pitchFamily="34" charset="-122"/>
                <a:ea typeface="微软雅黑" panose="020B0503020204020204" pitchFamily="34" charset="-122"/>
              </a:rPr>
              <a:t>号帧前的各帧接收到。</a:t>
            </a:r>
            <a:r>
              <a:rPr lang="en-US" altLang="zh-CN" b="0" i="0" dirty="0">
                <a:solidFill>
                  <a:srgbClr val="4D4D4D"/>
                </a:solidFill>
                <a:effectLst/>
                <a:latin typeface="微软雅黑" panose="020B0503020204020204" pitchFamily="34" charset="-122"/>
                <a:ea typeface="微软雅黑" panose="020B0503020204020204" pitchFamily="34" charset="-122"/>
              </a:rPr>
              <a:t>N</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S</a:t>
            </a:r>
            <a:r>
              <a:rPr lang="zh-CN" altLang="en-US" b="0" i="0" dirty="0">
                <a:solidFill>
                  <a:srgbClr val="4D4D4D"/>
                </a:solidFill>
                <a:effectLst/>
                <a:latin typeface="微软雅黑" panose="020B0503020204020204" pitchFamily="34" charset="-122"/>
                <a:ea typeface="微软雅黑" panose="020B0503020204020204" pitchFamily="34" charset="-122"/>
              </a:rPr>
              <a:t>）和</a:t>
            </a:r>
            <a:r>
              <a:rPr lang="en-US" altLang="zh-CN" b="0" i="0" dirty="0">
                <a:solidFill>
                  <a:srgbClr val="4D4D4D"/>
                </a:solidFill>
                <a:effectLst/>
                <a:latin typeface="微软雅黑" panose="020B0503020204020204" pitchFamily="34" charset="-122"/>
                <a:ea typeface="微软雅黑" panose="020B0503020204020204" pitchFamily="34" charset="-122"/>
              </a:rPr>
              <a:t>N</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R</a:t>
            </a:r>
            <a:r>
              <a:rPr lang="zh-CN" altLang="en-US" b="0" i="0" dirty="0">
                <a:solidFill>
                  <a:srgbClr val="4D4D4D"/>
                </a:solidFill>
                <a:effectLst/>
                <a:latin typeface="微软雅黑" panose="020B0503020204020204" pitchFamily="34" charset="-122"/>
                <a:ea typeface="微软雅黑" panose="020B0503020204020204" pitchFamily="34" charset="-122"/>
              </a:rPr>
              <a:t>）均为</a:t>
            </a:r>
            <a:r>
              <a:rPr lang="en-US" altLang="zh-CN" b="0" i="0" dirty="0">
                <a:solidFill>
                  <a:srgbClr val="4D4D4D"/>
                </a:solidFill>
                <a:effectLst/>
                <a:latin typeface="微软雅黑" panose="020B0503020204020204" pitchFamily="34" charset="-122"/>
                <a:ea typeface="微软雅黑" panose="020B0503020204020204" pitchFamily="34" charset="-122"/>
              </a:rPr>
              <a:t>3</a:t>
            </a:r>
            <a:r>
              <a:rPr lang="zh-CN" altLang="en-US" b="0" i="0" dirty="0">
                <a:solidFill>
                  <a:srgbClr val="4D4D4D"/>
                </a:solidFill>
                <a:effectLst/>
                <a:latin typeface="微软雅黑" panose="020B0503020204020204" pitchFamily="34" charset="-122"/>
                <a:ea typeface="微软雅黑" panose="020B0503020204020204" pitchFamily="34" charset="-122"/>
              </a:rPr>
              <a:t>位二进制编码，可取值０～７。</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00323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p:cNvSpPr>
            <a:spLocks noChangeArrowheads="1"/>
          </p:cNvSpPr>
          <p:nvPr/>
        </p:nvSpPr>
        <p:spPr bwMode="auto">
          <a:xfrm>
            <a:off x="1109079" y="1471156"/>
            <a:ext cx="1024717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3200" dirty="0">
                <a:ea typeface="宋体" charset="-122"/>
              </a:rPr>
              <a:t>例</a:t>
            </a:r>
            <a:r>
              <a:rPr lang="en-US" altLang="zh-CN" sz="3200" dirty="0">
                <a:ea typeface="宋体" charset="-122"/>
              </a:rPr>
              <a:t>:</a:t>
            </a:r>
            <a:r>
              <a:rPr lang="zh-CN" altLang="en-US" sz="3200" dirty="0">
                <a:ea typeface="宋体" charset="-122"/>
              </a:rPr>
              <a:t>当</a:t>
            </a:r>
            <a:r>
              <a:rPr lang="en-US" altLang="zh-CN" sz="3200" dirty="0">
                <a:ea typeface="宋体" charset="-122"/>
              </a:rPr>
              <a:t>HDLC</a:t>
            </a:r>
            <a:r>
              <a:rPr lang="zh-CN" altLang="en-US" sz="3200" dirty="0">
                <a:ea typeface="宋体" charset="-122"/>
              </a:rPr>
              <a:t>的控制帧中地址字段为“</a:t>
            </a:r>
            <a:r>
              <a:rPr lang="en-US" altLang="zh-CN" sz="3200" dirty="0">
                <a:ea typeface="宋体" charset="-122"/>
              </a:rPr>
              <a:t>10110010”</a:t>
            </a:r>
            <a:r>
              <a:rPr lang="zh-CN" altLang="en-US" sz="3200" dirty="0">
                <a:ea typeface="宋体" charset="-122"/>
              </a:rPr>
              <a:t>，控制字段为“</a:t>
            </a:r>
            <a:r>
              <a:rPr lang="en-US" altLang="zh-CN" sz="3200" dirty="0">
                <a:ea typeface="宋体" charset="-122"/>
              </a:rPr>
              <a:t>10001001”</a:t>
            </a:r>
            <a:r>
              <a:rPr lang="zh-CN" altLang="en-US" sz="3200" dirty="0">
                <a:ea typeface="宋体" charset="-122"/>
              </a:rPr>
              <a:t>，帧校验序列采用</a:t>
            </a:r>
            <a:r>
              <a:rPr lang="en-US" altLang="zh-CN" sz="3200" dirty="0">
                <a:ea typeface="宋体" charset="-122"/>
              </a:rPr>
              <a:t>G(X)=</a:t>
            </a:r>
            <a:r>
              <a:rPr lang="en-US" altLang="zh-CN" sz="3200" b="1" dirty="0">
                <a:ea typeface="宋体" charset="-122"/>
              </a:rPr>
              <a:t>x</a:t>
            </a:r>
            <a:r>
              <a:rPr lang="en-US" altLang="zh-CN" sz="3200" b="1" baseline="30000" dirty="0">
                <a:ea typeface="宋体" charset="-122"/>
              </a:rPr>
              <a:t>16</a:t>
            </a:r>
            <a:r>
              <a:rPr lang="en-US" altLang="zh-CN" sz="3200" b="1" dirty="0">
                <a:ea typeface="宋体" charset="-122"/>
              </a:rPr>
              <a:t>+X</a:t>
            </a:r>
            <a:r>
              <a:rPr lang="en-US" altLang="zh-CN" sz="3200" b="1" baseline="30000" dirty="0">
                <a:ea typeface="宋体" charset="-122"/>
              </a:rPr>
              <a:t>12</a:t>
            </a:r>
            <a:r>
              <a:rPr lang="en-US" altLang="zh-CN" sz="3200" b="1" dirty="0">
                <a:ea typeface="宋体" charset="-122"/>
              </a:rPr>
              <a:t>+X</a:t>
            </a:r>
            <a:r>
              <a:rPr lang="en-US" altLang="zh-CN" sz="3200" b="1" baseline="30000" dirty="0">
                <a:ea typeface="宋体" charset="-122"/>
              </a:rPr>
              <a:t>5</a:t>
            </a:r>
            <a:r>
              <a:rPr lang="en-US" altLang="zh-CN" sz="3200" b="1" dirty="0">
                <a:ea typeface="宋体" charset="-122"/>
              </a:rPr>
              <a:t>+1</a:t>
            </a:r>
            <a:r>
              <a:rPr lang="zh-CN" altLang="en-US" sz="3200" dirty="0">
                <a:ea typeface="宋体" charset="-122"/>
              </a:rPr>
              <a:t>来产生，请写出此帧的完整形式。 </a:t>
            </a:r>
          </a:p>
        </p:txBody>
      </p:sp>
      <p:pic>
        <p:nvPicPr>
          <p:cNvPr id="942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983039"/>
            <a:ext cx="9144000" cy="15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页脚占位符 3">
            <a:extLst>
              <a:ext uri="{FF2B5EF4-FFF2-40B4-BE49-F238E27FC236}">
                <a16:creationId xmlns:a16="http://schemas.microsoft.com/office/drawing/2014/main" id="{3D8BF9FB-A64B-4448-9B3D-5611E71DDBFA}"/>
              </a:ext>
            </a:extLst>
          </p:cNvPr>
          <p:cNvSpPr>
            <a:spLocks noGrp="1"/>
          </p:cNvSpPr>
          <p:nvPr>
            <p:ph type="ftr" sz="quarter" idx="11"/>
          </p:nvPr>
        </p:nvSpPr>
        <p:spPr>
          <a:xfrm>
            <a:off x="4038600" y="6356350"/>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sp>
        <p:nvSpPr>
          <p:cNvPr id="2" name="矩形 1">
            <a:extLst>
              <a:ext uri="{FF2B5EF4-FFF2-40B4-BE49-F238E27FC236}">
                <a16:creationId xmlns:a16="http://schemas.microsoft.com/office/drawing/2014/main" id="{1DA40919-6FD9-4C0E-8C63-87F0782C2BB1}"/>
              </a:ext>
            </a:extLst>
          </p:cNvPr>
          <p:cNvSpPr/>
          <p:nvPr/>
        </p:nvSpPr>
        <p:spPr>
          <a:xfrm>
            <a:off x="6096000" y="3983039"/>
            <a:ext cx="351995" cy="33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61" name="Group 1"/>
          <p:cNvGrpSpPr/>
          <p:nvPr/>
        </p:nvGrpSpPr>
        <p:grpSpPr bwMode="auto">
          <a:xfrm>
            <a:off x="1051244" y="935916"/>
            <a:ext cx="4910137" cy="5867400"/>
            <a:chOff x="2100886" y="968568"/>
            <a:chExt cx="4909514" cy="5584632"/>
          </a:xfrm>
        </p:grpSpPr>
        <p:pic>
          <p:nvPicPr>
            <p:cNvPr id="706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886" y="968568"/>
              <a:ext cx="56611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366" y="968568"/>
              <a:ext cx="57203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066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180" y="1534404"/>
            <a:ext cx="427355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180" y="2688517"/>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3181" y="3807704"/>
            <a:ext cx="42846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3180" y="4364917"/>
            <a:ext cx="42735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3180" y="5492042"/>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218" y="1834441"/>
            <a:ext cx="5889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281" y="4593516"/>
            <a:ext cx="5889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矩形 22"/>
          <p:cNvSpPr>
            <a:spLocks noChangeArrowheads="1"/>
          </p:cNvSpPr>
          <p:nvPr/>
        </p:nvSpPr>
        <p:spPr bwMode="auto">
          <a:xfrm>
            <a:off x="5675327" y="1621511"/>
            <a:ext cx="2244838"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dirty="0">
                <a:solidFill>
                  <a:srgbClr val="0000FF"/>
                </a:solidFill>
                <a:latin typeface="Calibri" panose="020F0502020204030204" charset="0"/>
                <a:ea typeface="宋体" panose="02010600030101010101" pitchFamily="2" charset="-122"/>
                <a:cs typeface="Calibri" panose="020F0502020204030204" charset="0"/>
              </a:rPr>
              <a:t>SABM: set asynchronous balanced mode</a:t>
            </a: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r>
              <a:rPr lang="en-US" altLang="zh-CN" sz="1800" dirty="0">
                <a:solidFill>
                  <a:srgbClr val="0000FF"/>
                </a:solidFill>
                <a:latin typeface="Calibri" panose="020F0502020204030204" charset="0"/>
                <a:ea typeface="宋体" panose="02010600030101010101" pitchFamily="2" charset="-122"/>
                <a:cs typeface="Calibri" panose="020F0502020204030204" charset="0"/>
              </a:rPr>
              <a:t>UA: unnumbered acknowledgment </a:t>
            </a: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r>
              <a:rPr lang="en-US" altLang="zh-CN" sz="1800" dirty="0">
                <a:solidFill>
                  <a:srgbClr val="0000FF"/>
                </a:solidFill>
                <a:latin typeface="Calibri" panose="020F0502020204030204" charset="0"/>
                <a:ea typeface="宋体" panose="02010600030101010101" pitchFamily="2" charset="-122"/>
                <a:cs typeface="Calibri" panose="020F0502020204030204" charset="0"/>
              </a:rPr>
              <a:t>DISC: disconnect</a:t>
            </a:r>
          </a:p>
          <a:p>
            <a:pPr>
              <a:spcBef>
                <a:spcPct val="0"/>
              </a:spcBef>
              <a:buClrTx/>
              <a:buFontTx/>
              <a:buNone/>
            </a:pPr>
            <a:endParaRPr lang="en-US" altLang="zh-CN" sz="18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4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endParaRPr lang="en-US" altLang="zh-CN" sz="1600" dirty="0">
              <a:solidFill>
                <a:srgbClr val="0000FF"/>
              </a:solidFill>
              <a:latin typeface="Calibri" panose="020F0502020204030204" charset="0"/>
              <a:ea typeface="宋体" panose="02010600030101010101" pitchFamily="2" charset="-122"/>
              <a:cs typeface="Calibri" panose="020F0502020204030204" charset="0"/>
            </a:endParaRPr>
          </a:p>
          <a:p>
            <a:pPr>
              <a:spcBef>
                <a:spcPct val="0"/>
              </a:spcBef>
              <a:buClrTx/>
              <a:buFontTx/>
              <a:buNone/>
            </a:pPr>
            <a:r>
              <a:rPr lang="en-US" altLang="zh-CN" sz="1800" dirty="0">
                <a:solidFill>
                  <a:srgbClr val="0000FF"/>
                </a:solidFill>
                <a:latin typeface="Calibri" panose="020F0502020204030204" charset="0"/>
                <a:ea typeface="宋体" panose="02010600030101010101" pitchFamily="2" charset="-122"/>
                <a:cs typeface="Calibri" panose="020F0502020204030204" charset="0"/>
              </a:rPr>
              <a:t>UA: unnumbered acknowledgment </a:t>
            </a:r>
          </a:p>
        </p:txBody>
      </p:sp>
      <p:sp>
        <p:nvSpPr>
          <p:cNvPr id="2" name="矩形 1">
            <a:extLst>
              <a:ext uri="{FF2B5EF4-FFF2-40B4-BE49-F238E27FC236}">
                <a16:creationId xmlns:a16="http://schemas.microsoft.com/office/drawing/2014/main" id="{FC31485B-B9AF-4928-9207-6606B79F030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 of connection and disconnection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6BB7895C-07D8-443E-8205-90BB7A5D2ABF}"/>
              </a:ext>
            </a:extLst>
          </p:cNvPr>
          <p:cNvGraphicFramePr>
            <a:graphicFrameLocks noGrp="1"/>
          </p:cNvGraphicFramePr>
          <p:nvPr/>
        </p:nvGraphicFramePr>
        <p:xfrm>
          <a:off x="7767021" y="1060125"/>
          <a:ext cx="4181881" cy="5285991"/>
        </p:xfrm>
        <a:graphic>
          <a:graphicData uri="http://schemas.openxmlformats.org/drawingml/2006/table">
            <a:tbl>
              <a:tblPr/>
              <a:tblGrid>
                <a:gridCol w="788741">
                  <a:extLst>
                    <a:ext uri="{9D8B030D-6E8A-4147-A177-3AD203B41FA5}">
                      <a16:colId xmlns:a16="http://schemas.microsoft.com/office/drawing/2014/main" val="534916906"/>
                    </a:ext>
                  </a:extLst>
                </a:gridCol>
                <a:gridCol w="846421">
                  <a:extLst>
                    <a:ext uri="{9D8B030D-6E8A-4147-A177-3AD203B41FA5}">
                      <a16:colId xmlns:a16="http://schemas.microsoft.com/office/drawing/2014/main" val="1301530388"/>
                    </a:ext>
                  </a:extLst>
                </a:gridCol>
                <a:gridCol w="510835">
                  <a:extLst>
                    <a:ext uri="{9D8B030D-6E8A-4147-A177-3AD203B41FA5}">
                      <a16:colId xmlns:a16="http://schemas.microsoft.com/office/drawing/2014/main" val="85837125"/>
                    </a:ext>
                  </a:extLst>
                </a:gridCol>
                <a:gridCol w="678628">
                  <a:extLst>
                    <a:ext uri="{9D8B030D-6E8A-4147-A177-3AD203B41FA5}">
                      <a16:colId xmlns:a16="http://schemas.microsoft.com/office/drawing/2014/main" val="3437042310"/>
                    </a:ext>
                  </a:extLst>
                </a:gridCol>
                <a:gridCol w="678628">
                  <a:extLst>
                    <a:ext uri="{9D8B030D-6E8A-4147-A177-3AD203B41FA5}">
                      <a16:colId xmlns:a16="http://schemas.microsoft.com/office/drawing/2014/main" val="2473254178"/>
                    </a:ext>
                  </a:extLst>
                </a:gridCol>
                <a:gridCol w="678628">
                  <a:extLst>
                    <a:ext uri="{9D8B030D-6E8A-4147-A177-3AD203B41FA5}">
                      <a16:colId xmlns:a16="http://schemas.microsoft.com/office/drawing/2014/main" val="2151832750"/>
                    </a:ext>
                  </a:extLst>
                </a:gridCol>
              </a:tblGrid>
              <a:tr h="128616">
                <a:tc rowSpan="2">
                  <a:txBody>
                    <a:bodyPr/>
                    <a:lstStyle/>
                    <a:p>
                      <a:pPr algn="l"/>
                      <a:r>
                        <a:rPr lang="zh-CN" altLang="en-US" sz="1200" b="0">
                          <a:solidFill>
                            <a:schemeClr val="tx1"/>
                          </a:solidFill>
                          <a:effectLst/>
                        </a:rPr>
                        <a:t>记忆符</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rowSpan="2">
                  <a:txBody>
                    <a:bodyPr/>
                    <a:lstStyle/>
                    <a:p>
                      <a:pPr algn="l"/>
                      <a:r>
                        <a:rPr lang="zh-CN" altLang="en-US" sz="1200" b="0">
                          <a:solidFill>
                            <a:schemeClr val="tx1"/>
                          </a:solidFill>
                          <a:effectLst/>
                        </a:rPr>
                        <a:t>名   称</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gridSpan="2">
                  <a:txBody>
                    <a:bodyPr/>
                    <a:lstStyle/>
                    <a:p>
                      <a:pPr algn="l"/>
                      <a:r>
                        <a:rPr lang="zh-CN" altLang="en-US" sz="1200" b="0">
                          <a:solidFill>
                            <a:schemeClr val="tx1"/>
                          </a:solidFill>
                          <a:effectLst/>
                        </a:rPr>
                        <a:t>类型</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hMerge="1">
                  <a:txBody>
                    <a:bodyPr/>
                    <a:lstStyle/>
                    <a:p>
                      <a:endParaRPr lang="zh-CN" altLang="en-US"/>
                    </a:p>
                  </a:txBody>
                  <a:tcPr/>
                </a:tc>
                <a:tc>
                  <a:txBody>
                    <a:bodyPr/>
                    <a:lstStyle/>
                    <a:p>
                      <a:pPr algn="l"/>
                      <a:r>
                        <a:rPr lang="en-US" sz="1200" b="0">
                          <a:solidFill>
                            <a:schemeClr val="tx1"/>
                          </a:solidFill>
                          <a:effectLst/>
                        </a:rPr>
                        <a:t>M</a:t>
                      </a:r>
                      <a:r>
                        <a:rPr lang="en-US" sz="1200" b="0" baseline="-25000">
                          <a:solidFill>
                            <a:schemeClr val="tx1"/>
                          </a:solidFill>
                          <a:effectLst/>
                        </a:rPr>
                        <a:t>1</a:t>
                      </a:r>
                      <a:endParaRPr lang="en-US" sz="1200" b="0">
                        <a:solidFill>
                          <a:schemeClr val="tx1"/>
                        </a:solidFill>
                        <a:effectLst/>
                      </a:endParaRP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M</a:t>
                      </a:r>
                      <a:r>
                        <a:rPr lang="en-US" sz="1200" b="0" baseline="-25000">
                          <a:solidFill>
                            <a:schemeClr val="tx1"/>
                          </a:solidFill>
                          <a:effectLst/>
                        </a:rPr>
                        <a:t>2</a:t>
                      </a:r>
                      <a:endParaRPr lang="en-US" sz="1200" b="0">
                        <a:solidFill>
                          <a:schemeClr val="tx1"/>
                        </a:solidFill>
                        <a:effectLst/>
                      </a:endParaRP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84352643"/>
                  </a:ext>
                </a:extLst>
              </a:tr>
              <a:tr h="229271">
                <a:tc vMerge="1">
                  <a:txBody>
                    <a:bodyPr/>
                    <a:lstStyle/>
                    <a:p>
                      <a:endParaRPr lang="zh-CN" altLang="en-US"/>
                    </a:p>
                  </a:txBody>
                  <a:tcPr/>
                </a:tc>
                <a:tc vMerge="1">
                  <a:txBody>
                    <a:bodyPr/>
                    <a:lstStyle/>
                    <a:p>
                      <a:endParaRPr lang="zh-CN" altLang="en-US"/>
                    </a:p>
                  </a:txBody>
                  <a:tcPr/>
                </a:tc>
                <a:tc>
                  <a:txBody>
                    <a:bodyPr/>
                    <a:lstStyle/>
                    <a:p>
                      <a:pPr algn="l"/>
                      <a:r>
                        <a:rPr lang="zh-CN" altLang="en-US" sz="1200" b="0" dirty="0">
                          <a:solidFill>
                            <a:schemeClr val="tx1"/>
                          </a:solidFill>
                          <a:effectLst/>
                        </a:rPr>
                        <a:t>命令</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响应</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b</a:t>
                      </a:r>
                      <a:r>
                        <a:rPr lang="en-US" sz="1200" b="0" baseline="-25000">
                          <a:solidFill>
                            <a:schemeClr val="tx1"/>
                          </a:solidFill>
                          <a:effectLst/>
                        </a:rPr>
                        <a:t>3  </a:t>
                      </a:r>
                      <a:r>
                        <a:rPr lang="en-US" sz="1200" b="0">
                          <a:solidFill>
                            <a:schemeClr val="tx1"/>
                          </a:solidFill>
                          <a:effectLst/>
                        </a:rPr>
                        <a:t>b</a:t>
                      </a:r>
                      <a:r>
                        <a:rPr lang="en-US" sz="1200" b="0" baseline="-25000">
                          <a:solidFill>
                            <a:schemeClr val="tx1"/>
                          </a:solidFill>
                          <a:effectLst/>
                        </a:rPr>
                        <a:t>4</a:t>
                      </a:r>
                      <a:endParaRPr lang="en-US" sz="1200" b="0">
                        <a:solidFill>
                          <a:schemeClr val="tx1"/>
                        </a:solidFill>
                        <a:effectLst/>
                      </a:endParaRP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b</a:t>
                      </a:r>
                      <a:r>
                        <a:rPr lang="en-US" sz="1200" b="0" baseline="-25000">
                          <a:solidFill>
                            <a:schemeClr val="tx1"/>
                          </a:solidFill>
                          <a:effectLst/>
                        </a:rPr>
                        <a:t>6  </a:t>
                      </a:r>
                      <a:r>
                        <a:rPr lang="en-US" sz="1200" b="0">
                          <a:solidFill>
                            <a:schemeClr val="tx1"/>
                          </a:solidFill>
                          <a:effectLst/>
                        </a:rPr>
                        <a:t>b</a:t>
                      </a:r>
                      <a:r>
                        <a:rPr lang="en-US" sz="1200" b="0" baseline="-25000">
                          <a:solidFill>
                            <a:schemeClr val="tx1"/>
                          </a:solidFill>
                          <a:effectLst/>
                        </a:rPr>
                        <a:t>7  </a:t>
                      </a:r>
                      <a:r>
                        <a:rPr lang="en-US" sz="1200" b="0">
                          <a:solidFill>
                            <a:schemeClr val="tx1"/>
                          </a:solidFill>
                          <a:effectLst/>
                        </a:rPr>
                        <a:t>b</a:t>
                      </a:r>
                      <a:r>
                        <a:rPr lang="en-US" sz="1200" b="0" baseline="-25000">
                          <a:solidFill>
                            <a:schemeClr val="tx1"/>
                          </a:solidFill>
                          <a:effectLst/>
                        </a:rPr>
                        <a:t>8</a:t>
                      </a:r>
                      <a:endParaRPr lang="en-US" sz="1200" b="0">
                        <a:solidFill>
                          <a:schemeClr val="tx1"/>
                        </a:solidFill>
                        <a:effectLst/>
                      </a:endParaRP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038827634"/>
                  </a:ext>
                </a:extLst>
              </a:tr>
              <a:tr h="329927">
                <a:tc>
                  <a:txBody>
                    <a:bodyPr/>
                    <a:lstStyle/>
                    <a:p>
                      <a:pPr algn="l"/>
                      <a:r>
                        <a:rPr lang="en-US" sz="1200" b="0">
                          <a:solidFill>
                            <a:schemeClr val="tx1"/>
                          </a:solidFill>
                          <a:effectLst/>
                        </a:rPr>
                        <a:t>SNRM</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置正常响应模式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0  0  1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10044550"/>
                  </a:ext>
                </a:extLst>
              </a:tr>
              <a:tr h="430582">
                <a:tc>
                  <a:txBody>
                    <a:bodyPr/>
                    <a:lstStyle/>
                    <a:p>
                      <a:pPr algn="l"/>
                      <a:r>
                        <a:rPr lang="en-US" sz="1200" b="0">
                          <a:solidFill>
                            <a:schemeClr val="tx1"/>
                          </a:solidFill>
                          <a:effectLst/>
                        </a:rPr>
                        <a:t>SARM/DM</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置异步响应模式</a:t>
                      </a:r>
                      <a:r>
                        <a:rPr lang="en-US" altLang="zh-CN" sz="1200" b="0">
                          <a:solidFill>
                            <a:schemeClr val="tx1"/>
                          </a:solidFill>
                          <a:effectLst/>
                        </a:rPr>
                        <a:t>/</a:t>
                      </a:r>
                      <a:r>
                        <a:rPr lang="zh-CN" altLang="en-US" sz="1200" b="0">
                          <a:solidFill>
                            <a:schemeClr val="tx1"/>
                          </a:solidFill>
                          <a:effectLst/>
                        </a:rPr>
                        <a:t>断开方式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91018071"/>
                  </a:ext>
                </a:extLst>
              </a:tr>
              <a:tr h="329927">
                <a:tc>
                  <a:txBody>
                    <a:bodyPr/>
                    <a:lstStyle/>
                    <a:p>
                      <a:pPr algn="l"/>
                      <a:r>
                        <a:rPr lang="en-US" sz="1200" b="0">
                          <a:solidFill>
                            <a:schemeClr val="tx1"/>
                          </a:solidFill>
                          <a:effectLst/>
                        </a:rPr>
                        <a:t>SABM</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置异步平衡模式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dirty="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94067613"/>
                  </a:ext>
                </a:extLst>
              </a:tr>
              <a:tr h="329927">
                <a:tc>
                  <a:txBody>
                    <a:bodyPr/>
                    <a:lstStyle/>
                    <a:p>
                      <a:pPr algn="l"/>
                      <a:r>
                        <a:rPr lang="en-US" sz="1200" b="0" dirty="0">
                          <a:solidFill>
                            <a:schemeClr val="tx1"/>
                          </a:solidFill>
                          <a:effectLst/>
                        </a:rPr>
                        <a:t>SNRME</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置扩充正常响应模式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839042542"/>
                  </a:ext>
                </a:extLst>
              </a:tr>
              <a:tr h="329927">
                <a:tc>
                  <a:txBody>
                    <a:bodyPr/>
                    <a:lstStyle/>
                    <a:p>
                      <a:pPr algn="l"/>
                      <a:r>
                        <a:rPr lang="en-US" sz="1200" b="0">
                          <a:solidFill>
                            <a:schemeClr val="tx1"/>
                          </a:solidFill>
                          <a:effectLst/>
                        </a:rPr>
                        <a:t>SARME</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置扩充异步响应模式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dirty="0">
                          <a:solidFill>
                            <a:schemeClr val="tx1"/>
                          </a:solidFill>
                          <a:effectLst/>
                        </a:rPr>
                        <a:t>0  1  0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44712867"/>
                  </a:ext>
                </a:extLst>
              </a:tr>
              <a:tr h="329927">
                <a:tc>
                  <a:txBody>
                    <a:bodyPr/>
                    <a:lstStyle/>
                    <a:p>
                      <a:pPr algn="l"/>
                      <a:r>
                        <a:rPr lang="en-US" sz="1200" b="0">
                          <a:solidFill>
                            <a:schemeClr val="tx1"/>
                          </a:solidFill>
                          <a:effectLst/>
                        </a:rPr>
                        <a:t>SABME</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置扩充异步平衡模式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564829333"/>
                  </a:ext>
                </a:extLst>
              </a:tr>
              <a:tr h="329927">
                <a:tc>
                  <a:txBody>
                    <a:bodyPr/>
                    <a:lstStyle/>
                    <a:p>
                      <a:pPr algn="l"/>
                      <a:r>
                        <a:rPr lang="en-US" sz="1200" b="0">
                          <a:solidFill>
                            <a:schemeClr val="tx1"/>
                          </a:solidFill>
                          <a:effectLst/>
                        </a:rPr>
                        <a:t>DISC/RD</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断链</a:t>
                      </a:r>
                      <a:r>
                        <a:rPr lang="en-US" altLang="zh-CN" sz="1200" b="0">
                          <a:solidFill>
                            <a:schemeClr val="tx1"/>
                          </a:solidFill>
                          <a:effectLst/>
                        </a:rPr>
                        <a:t>/</a:t>
                      </a:r>
                      <a:r>
                        <a:rPr lang="zh-CN" altLang="en-US" sz="1200" b="0">
                          <a:solidFill>
                            <a:schemeClr val="tx1"/>
                          </a:solidFill>
                          <a:effectLst/>
                        </a:rPr>
                        <a:t>请求断链</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06353184"/>
                  </a:ext>
                </a:extLst>
              </a:tr>
              <a:tr h="531238">
                <a:tc>
                  <a:txBody>
                    <a:bodyPr/>
                    <a:lstStyle/>
                    <a:p>
                      <a:pPr algn="l"/>
                      <a:r>
                        <a:rPr lang="en-US" sz="1200" b="0">
                          <a:solidFill>
                            <a:schemeClr val="tx1"/>
                          </a:solidFill>
                          <a:effectLst/>
                        </a:rPr>
                        <a:t>SIM/RIM</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置初始化方式</a:t>
                      </a:r>
                      <a:r>
                        <a:rPr lang="en-US" altLang="zh-CN" sz="1200" b="0">
                          <a:solidFill>
                            <a:schemeClr val="tx1"/>
                          </a:solidFill>
                          <a:effectLst/>
                        </a:rPr>
                        <a:t>/</a:t>
                      </a:r>
                      <a:r>
                        <a:rPr lang="zh-CN" altLang="en-US" sz="1200" b="0">
                          <a:solidFill>
                            <a:schemeClr val="tx1"/>
                          </a:solidFill>
                          <a:effectLst/>
                        </a:rPr>
                        <a:t>请求初始化方式</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69285700"/>
                  </a:ext>
                </a:extLst>
              </a:tr>
              <a:tr h="229271">
                <a:tc>
                  <a:txBody>
                    <a:bodyPr/>
                    <a:lstStyle/>
                    <a:p>
                      <a:pPr algn="l"/>
                      <a:r>
                        <a:rPr lang="en-US" sz="1200" b="0">
                          <a:solidFill>
                            <a:schemeClr val="tx1"/>
                          </a:solidFill>
                          <a:effectLst/>
                        </a:rPr>
                        <a:t>UP</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无编号探询</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40736065"/>
                  </a:ext>
                </a:extLst>
              </a:tr>
              <a:tr h="229271">
                <a:tc>
                  <a:txBody>
                    <a:bodyPr/>
                    <a:lstStyle/>
                    <a:p>
                      <a:pPr algn="l"/>
                      <a:r>
                        <a:rPr lang="en-US" sz="1200" b="0">
                          <a:solidFill>
                            <a:schemeClr val="tx1"/>
                          </a:solidFill>
                          <a:effectLst/>
                        </a:rPr>
                        <a:t>UI</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无编号信息</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396479088"/>
                  </a:ext>
                </a:extLst>
              </a:tr>
              <a:tr h="229271">
                <a:tc>
                  <a:txBody>
                    <a:bodyPr/>
                    <a:lstStyle/>
                    <a:p>
                      <a:pPr algn="l"/>
                      <a:r>
                        <a:rPr lang="en-US" sz="1200" b="0">
                          <a:solidFill>
                            <a:schemeClr val="tx1"/>
                          </a:solidFill>
                          <a:effectLst/>
                        </a:rPr>
                        <a:t>XID</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交换识别</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1  0  1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2743657"/>
                  </a:ext>
                </a:extLst>
              </a:tr>
              <a:tr h="128616">
                <a:tc>
                  <a:txBody>
                    <a:bodyPr/>
                    <a:lstStyle/>
                    <a:p>
                      <a:pPr algn="l"/>
                      <a:r>
                        <a:rPr lang="en-US" sz="1200" b="0">
                          <a:solidFill>
                            <a:schemeClr val="tx1"/>
                          </a:solidFill>
                          <a:effectLst/>
                        </a:rPr>
                        <a:t>RESET</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复位</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C</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1  1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69714859"/>
                  </a:ext>
                </a:extLst>
              </a:tr>
              <a:tr h="128616">
                <a:tc>
                  <a:txBody>
                    <a:bodyPr/>
                    <a:lstStyle/>
                    <a:p>
                      <a:pPr algn="l"/>
                      <a:r>
                        <a:rPr lang="en-US" sz="1200" b="0">
                          <a:solidFill>
                            <a:schemeClr val="tx1"/>
                          </a:solidFill>
                          <a:effectLst/>
                        </a:rPr>
                        <a:t>FRMR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帧拒绝</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chemeClr val="tx1"/>
                          </a:solidFill>
                          <a:effectLst/>
                        </a:rPr>
                        <a:t>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chemeClr val="tx1"/>
                          </a:solidFill>
                          <a:effectLst/>
                        </a:rPr>
                        <a:t>0  0  1</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377045"/>
                  </a:ext>
                </a:extLst>
              </a:tr>
              <a:tr h="229271">
                <a:tc>
                  <a:txBody>
                    <a:bodyPr/>
                    <a:lstStyle/>
                    <a:p>
                      <a:pPr algn="l"/>
                      <a:r>
                        <a:rPr lang="en-US" sz="1200" b="0">
                          <a:solidFill>
                            <a:schemeClr val="tx1"/>
                          </a:solidFill>
                          <a:effectLst/>
                        </a:rPr>
                        <a:t>UA</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无编号确认</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b="0">
                          <a:solidFill>
                            <a:schemeClr val="tx1"/>
                          </a:solidFill>
                          <a:effectLst/>
                        </a:rPr>
                        <a:t> </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chemeClr val="tx1"/>
                          </a:solidFill>
                          <a:effectLst/>
                        </a:rPr>
                        <a:t>R</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chemeClr val="tx1"/>
                          </a:solidFill>
                          <a:effectLst/>
                        </a:rPr>
                        <a:t>0  0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dirty="0">
                          <a:solidFill>
                            <a:schemeClr val="tx1"/>
                          </a:solidFill>
                          <a:effectLst/>
                        </a:rPr>
                        <a:t>1  1  0</a:t>
                      </a:r>
                    </a:p>
                  </a:txBody>
                  <a:tcPr marL="13598" marR="13598" marT="13598" marB="1359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723085884"/>
                  </a:ext>
                </a:extLst>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881" y="978031"/>
            <a:ext cx="26162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4553" y="913485"/>
            <a:ext cx="2624138"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A17D412-0295-494E-90CB-5B980500DF0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 of piggybacking with and without error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F67DB2E8-9DE4-4624-80D0-778038C65538}"/>
              </a:ext>
            </a:extLst>
          </p:cNvPr>
          <p:cNvGraphicFramePr>
            <a:graphicFrameLocks noGrp="1"/>
          </p:cNvGraphicFramePr>
          <p:nvPr/>
        </p:nvGraphicFramePr>
        <p:xfrm>
          <a:off x="7885355" y="2948182"/>
          <a:ext cx="3808207" cy="2941574"/>
        </p:xfrm>
        <a:graphic>
          <a:graphicData uri="http://schemas.openxmlformats.org/drawingml/2006/table">
            <a:tbl>
              <a:tblPr/>
              <a:tblGrid>
                <a:gridCol w="670782">
                  <a:extLst>
                    <a:ext uri="{9D8B030D-6E8A-4147-A177-3AD203B41FA5}">
                      <a16:colId xmlns:a16="http://schemas.microsoft.com/office/drawing/2014/main" val="1049958059"/>
                    </a:ext>
                  </a:extLst>
                </a:gridCol>
                <a:gridCol w="641651">
                  <a:extLst>
                    <a:ext uri="{9D8B030D-6E8A-4147-A177-3AD203B41FA5}">
                      <a16:colId xmlns:a16="http://schemas.microsoft.com/office/drawing/2014/main" val="1530671398"/>
                    </a:ext>
                  </a:extLst>
                </a:gridCol>
                <a:gridCol w="408005">
                  <a:extLst>
                    <a:ext uri="{9D8B030D-6E8A-4147-A177-3AD203B41FA5}">
                      <a16:colId xmlns:a16="http://schemas.microsoft.com/office/drawing/2014/main" val="3282730723"/>
                    </a:ext>
                  </a:extLst>
                </a:gridCol>
                <a:gridCol w="342052">
                  <a:extLst>
                    <a:ext uri="{9D8B030D-6E8A-4147-A177-3AD203B41FA5}">
                      <a16:colId xmlns:a16="http://schemas.microsoft.com/office/drawing/2014/main" val="449565584"/>
                    </a:ext>
                  </a:extLst>
                </a:gridCol>
                <a:gridCol w="1745717">
                  <a:extLst>
                    <a:ext uri="{9D8B030D-6E8A-4147-A177-3AD203B41FA5}">
                      <a16:colId xmlns:a16="http://schemas.microsoft.com/office/drawing/2014/main" val="3534679478"/>
                    </a:ext>
                  </a:extLst>
                </a:gridCol>
              </a:tblGrid>
              <a:tr h="209225">
                <a:tc rowSpan="2">
                  <a:txBody>
                    <a:bodyPr/>
                    <a:lstStyle/>
                    <a:p>
                      <a:pPr algn="l"/>
                      <a:r>
                        <a:rPr lang="zh-CN" altLang="en-US" sz="1400" b="0">
                          <a:solidFill>
                            <a:srgbClr val="4F4F4F"/>
                          </a:solidFill>
                          <a:effectLst/>
                        </a:rPr>
                        <a:t> </a:t>
                      </a:r>
                    </a:p>
                    <a:p>
                      <a:pPr algn="l"/>
                      <a:r>
                        <a:rPr lang="zh-CN" altLang="en-US" sz="1400" b="0">
                          <a:solidFill>
                            <a:srgbClr val="4F4F4F"/>
                          </a:solidFill>
                          <a:effectLst/>
                        </a:rPr>
                        <a:t>记忆符</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rowSpan="2">
                  <a:txBody>
                    <a:bodyPr/>
                    <a:lstStyle/>
                    <a:p>
                      <a:pPr algn="l"/>
                      <a:r>
                        <a:rPr lang="zh-CN" altLang="en-US" sz="1400" b="0">
                          <a:solidFill>
                            <a:srgbClr val="4F4F4F"/>
                          </a:solidFill>
                          <a:effectLst/>
                        </a:rPr>
                        <a:t> </a:t>
                      </a:r>
                    </a:p>
                    <a:p>
                      <a:pPr algn="l"/>
                      <a:r>
                        <a:rPr lang="zh-CN" altLang="en-US" sz="1400" b="0">
                          <a:solidFill>
                            <a:srgbClr val="4F4F4F"/>
                          </a:solidFill>
                          <a:effectLst/>
                        </a:rPr>
                        <a:t>名  称</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gridSpan="2">
                  <a:txBody>
                    <a:bodyPr/>
                    <a:lstStyle/>
                    <a:p>
                      <a:pPr algn="l"/>
                      <a:r>
                        <a:rPr lang="zh-CN" altLang="en-US" sz="1400" b="0">
                          <a:solidFill>
                            <a:srgbClr val="4F4F4F"/>
                          </a:solidFill>
                          <a:effectLst/>
                        </a:rPr>
                        <a:t>比特</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hMerge="1">
                  <a:txBody>
                    <a:bodyPr/>
                    <a:lstStyle/>
                    <a:p>
                      <a:endParaRPr lang="zh-CN" altLang="en-US"/>
                    </a:p>
                  </a:txBody>
                  <a:tcPr/>
                </a:tc>
                <a:tc rowSpan="2">
                  <a:txBody>
                    <a:bodyPr/>
                    <a:lstStyle/>
                    <a:p>
                      <a:pPr algn="l"/>
                      <a:r>
                        <a:rPr lang="zh-CN" altLang="en-US" sz="1400" b="0">
                          <a:solidFill>
                            <a:srgbClr val="4F4F4F"/>
                          </a:solidFill>
                          <a:effectLst/>
                        </a:rPr>
                        <a:t> </a:t>
                      </a:r>
                    </a:p>
                    <a:p>
                      <a:pPr algn="l"/>
                      <a:r>
                        <a:rPr lang="zh-CN" altLang="en-US" sz="1400" b="0">
                          <a:solidFill>
                            <a:srgbClr val="4F4F4F"/>
                          </a:solidFill>
                          <a:effectLst/>
                        </a:rPr>
                        <a:t>功        能</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60294963"/>
                  </a:ext>
                </a:extLst>
              </a:tr>
              <a:tr h="318750">
                <a:tc vMerge="1">
                  <a:txBody>
                    <a:bodyPr/>
                    <a:lstStyle/>
                    <a:p>
                      <a:endParaRPr lang="zh-CN" altLang="en-US"/>
                    </a:p>
                  </a:txBody>
                  <a:tcPr/>
                </a:tc>
                <a:tc vMerge="1">
                  <a:txBody>
                    <a:bodyPr/>
                    <a:lstStyle/>
                    <a:p>
                      <a:endParaRPr lang="zh-CN" altLang="en-US"/>
                    </a:p>
                  </a:txBody>
                  <a:tcPr/>
                </a:tc>
                <a:tc>
                  <a:txBody>
                    <a:bodyPr/>
                    <a:lstStyle/>
                    <a:p>
                      <a:pPr algn="l"/>
                      <a:r>
                        <a:rPr lang="en-US" sz="1400" b="0">
                          <a:solidFill>
                            <a:srgbClr val="4F4F4F"/>
                          </a:solidFill>
                          <a:effectLst/>
                        </a:rPr>
                        <a:t>b</a:t>
                      </a:r>
                      <a:r>
                        <a:rPr lang="en-US" sz="1400" b="0" baseline="-25000">
                          <a:solidFill>
                            <a:srgbClr val="4F4F4F"/>
                          </a:solidFill>
                          <a:effectLst/>
                        </a:rPr>
                        <a:t>2</a:t>
                      </a:r>
                      <a:endParaRPr lang="en-US" sz="1400" b="0">
                        <a:solidFill>
                          <a:srgbClr val="4F4F4F"/>
                        </a:solidFill>
                        <a:effectLst/>
                      </a:endParaRP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sz="1400" b="0">
                          <a:solidFill>
                            <a:srgbClr val="4F4F4F"/>
                          </a:solidFill>
                          <a:effectLst/>
                        </a:rPr>
                        <a:t>b</a:t>
                      </a:r>
                      <a:r>
                        <a:rPr lang="en-US" sz="1400" b="0" baseline="-25000">
                          <a:solidFill>
                            <a:srgbClr val="4F4F4F"/>
                          </a:solidFill>
                          <a:effectLst/>
                        </a:rPr>
                        <a:t>3</a:t>
                      </a:r>
                      <a:endParaRPr lang="en-US" sz="1400" b="0">
                        <a:solidFill>
                          <a:srgbClr val="4F4F4F"/>
                        </a:solidFill>
                        <a:effectLst/>
                      </a:endParaRP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vMerge="1">
                  <a:txBody>
                    <a:bodyPr/>
                    <a:lstStyle/>
                    <a:p>
                      <a:endParaRPr lang="zh-CN" altLang="en-US"/>
                    </a:p>
                  </a:txBody>
                  <a:tcPr/>
                </a:tc>
                <a:extLst>
                  <a:ext uri="{0D108BD9-81ED-4DB2-BD59-A6C34878D82A}">
                    <a16:rowId xmlns:a16="http://schemas.microsoft.com/office/drawing/2014/main" val="2221509878"/>
                  </a:ext>
                </a:extLst>
              </a:tr>
              <a:tr h="637330">
                <a:tc>
                  <a:txBody>
                    <a:bodyPr/>
                    <a:lstStyle/>
                    <a:p>
                      <a:pPr algn="l"/>
                      <a:r>
                        <a:rPr lang="en-US" sz="1400" b="0" dirty="0">
                          <a:solidFill>
                            <a:srgbClr val="4F4F4F"/>
                          </a:solidFill>
                          <a:effectLst/>
                        </a:rPr>
                        <a:t>RR</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400" b="0">
                          <a:solidFill>
                            <a:srgbClr val="4F4F4F"/>
                          </a:solidFill>
                          <a:effectLst/>
                        </a:rPr>
                        <a:t>接收准备好</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400" b="0" dirty="0">
                          <a:solidFill>
                            <a:srgbClr val="4F4F4F"/>
                          </a:solidFill>
                          <a:effectLst/>
                        </a:rPr>
                        <a:t>0</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400" b="0">
                          <a:solidFill>
                            <a:srgbClr val="4F4F4F"/>
                          </a:solidFill>
                          <a:effectLst/>
                        </a:rPr>
                        <a:t>0</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400" b="0">
                          <a:solidFill>
                            <a:srgbClr val="4F4F4F"/>
                          </a:solidFill>
                          <a:effectLst/>
                        </a:rPr>
                        <a:t>确认，且准备接受下一帧，已收妥</a:t>
                      </a:r>
                      <a:r>
                        <a:rPr lang="en-US" altLang="zh-CN" sz="1400" b="0">
                          <a:solidFill>
                            <a:srgbClr val="4F4F4F"/>
                          </a:solidFill>
                          <a:effectLst/>
                        </a:rPr>
                        <a:t>N(R)</a:t>
                      </a:r>
                      <a:r>
                        <a:rPr lang="zh-CN" altLang="en-US" sz="1400" b="0">
                          <a:solidFill>
                            <a:srgbClr val="4F4F4F"/>
                          </a:solidFill>
                          <a:effectLst/>
                        </a:rPr>
                        <a:t>以前的各帧</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84384356"/>
                  </a:ext>
                </a:extLst>
              </a:tr>
              <a:tr h="506890">
                <a:tc>
                  <a:txBody>
                    <a:bodyPr/>
                    <a:lstStyle/>
                    <a:p>
                      <a:pPr algn="l"/>
                      <a:r>
                        <a:rPr lang="en-US" sz="1400" b="0">
                          <a:solidFill>
                            <a:srgbClr val="4F4F4F"/>
                          </a:solidFill>
                          <a:effectLst/>
                        </a:rPr>
                        <a:t>RNR</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400" b="0">
                          <a:solidFill>
                            <a:srgbClr val="4F4F4F"/>
                          </a:solidFill>
                          <a:effectLst/>
                        </a:rPr>
                        <a:t>接收未准备好</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400" b="0">
                          <a:solidFill>
                            <a:srgbClr val="4F4F4F"/>
                          </a:solidFill>
                          <a:effectLst/>
                        </a:rPr>
                        <a:t>1</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400" b="0">
                          <a:solidFill>
                            <a:srgbClr val="4F4F4F"/>
                          </a:solidFill>
                          <a:effectLst/>
                        </a:rPr>
                        <a:t>0</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400" b="0">
                          <a:solidFill>
                            <a:srgbClr val="4F4F4F"/>
                          </a:solidFill>
                          <a:effectLst/>
                        </a:rPr>
                        <a:t>确认，暂停接收下一帧，</a:t>
                      </a:r>
                      <a:r>
                        <a:rPr lang="en-US" altLang="zh-CN" sz="1400" b="0">
                          <a:solidFill>
                            <a:srgbClr val="4F4F4F"/>
                          </a:solidFill>
                          <a:effectLst/>
                        </a:rPr>
                        <a:t>N(R)</a:t>
                      </a:r>
                      <a:r>
                        <a:rPr lang="zh-CN" altLang="en-US" sz="1400" b="0">
                          <a:solidFill>
                            <a:srgbClr val="4F4F4F"/>
                          </a:solidFill>
                          <a:effectLst/>
                        </a:rPr>
                        <a:t>含义同上</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122251340"/>
                  </a:ext>
                </a:extLst>
              </a:tr>
              <a:tr h="637330">
                <a:tc>
                  <a:txBody>
                    <a:bodyPr/>
                    <a:lstStyle/>
                    <a:p>
                      <a:pPr algn="l"/>
                      <a:r>
                        <a:rPr lang="en-US" sz="1400" b="0">
                          <a:solidFill>
                            <a:srgbClr val="4F4F4F"/>
                          </a:solidFill>
                          <a:effectLst/>
                        </a:rPr>
                        <a:t>REJ</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400" b="0">
                          <a:solidFill>
                            <a:srgbClr val="4F4F4F"/>
                          </a:solidFill>
                          <a:effectLst/>
                        </a:rPr>
                        <a:t>拒绝接收</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400" b="0">
                          <a:solidFill>
                            <a:srgbClr val="4F4F4F"/>
                          </a:solidFill>
                          <a:effectLst/>
                        </a:rPr>
                        <a:t>0</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400" b="0">
                          <a:solidFill>
                            <a:srgbClr val="4F4F4F"/>
                          </a:solidFill>
                          <a:effectLst/>
                        </a:rPr>
                        <a:t>1</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400" b="0">
                          <a:solidFill>
                            <a:srgbClr val="4F4F4F"/>
                          </a:solidFill>
                          <a:effectLst/>
                        </a:rPr>
                        <a:t>否认，否认</a:t>
                      </a:r>
                      <a:r>
                        <a:rPr lang="en-US" sz="1400" b="0">
                          <a:solidFill>
                            <a:srgbClr val="4F4F4F"/>
                          </a:solidFill>
                          <a:effectLst/>
                        </a:rPr>
                        <a:t>N(R)</a:t>
                      </a:r>
                      <a:r>
                        <a:rPr lang="zh-CN" altLang="en-US" sz="1400" b="0">
                          <a:solidFill>
                            <a:srgbClr val="4F4F4F"/>
                          </a:solidFill>
                          <a:effectLst/>
                        </a:rPr>
                        <a:t>起的各帧，但</a:t>
                      </a:r>
                      <a:r>
                        <a:rPr lang="en-US" sz="1400" b="0">
                          <a:solidFill>
                            <a:srgbClr val="4F4F4F"/>
                          </a:solidFill>
                          <a:effectLst/>
                        </a:rPr>
                        <a:t>N(R)</a:t>
                      </a:r>
                      <a:r>
                        <a:rPr lang="zh-CN" altLang="en-US" sz="1400" b="0">
                          <a:solidFill>
                            <a:srgbClr val="4F4F4F"/>
                          </a:solidFill>
                          <a:effectLst/>
                        </a:rPr>
                        <a:t>以前的帧已收妥</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83513238"/>
                  </a:ext>
                </a:extLst>
              </a:tr>
              <a:tr h="506890">
                <a:tc>
                  <a:txBody>
                    <a:bodyPr/>
                    <a:lstStyle/>
                    <a:p>
                      <a:pPr algn="l"/>
                      <a:r>
                        <a:rPr lang="en-US" sz="1400" b="0">
                          <a:solidFill>
                            <a:srgbClr val="4F4F4F"/>
                          </a:solidFill>
                          <a:effectLst/>
                        </a:rPr>
                        <a:t>SREJ</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400" b="0">
                          <a:solidFill>
                            <a:srgbClr val="4F4F4F"/>
                          </a:solidFill>
                          <a:effectLst/>
                        </a:rPr>
                        <a:t>选择拒绝接收</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400" b="0">
                          <a:solidFill>
                            <a:srgbClr val="4F4F4F"/>
                          </a:solidFill>
                          <a:effectLst/>
                        </a:rPr>
                        <a:t>1</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400" b="0">
                          <a:solidFill>
                            <a:srgbClr val="4F4F4F"/>
                          </a:solidFill>
                          <a:effectLst/>
                        </a:rPr>
                        <a:t>1</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400" b="0" dirty="0">
                          <a:solidFill>
                            <a:srgbClr val="4F4F4F"/>
                          </a:solidFill>
                          <a:effectLst/>
                        </a:rPr>
                        <a:t>否认，只否认序号为</a:t>
                      </a:r>
                      <a:r>
                        <a:rPr lang="en-US" altLang="zh-CN" sz="1400" b="0" dirty="0">
                          <a:solidFill>
                            <a:srgbClr val="4F4F4F"/>
                          </a:solidFill>
                          <a:effectLst/>
                        </a:rPr>
                        <a:t>N(R)</a:t>
                      </a:r>
                      <a:r>
                        <a:rPr lang="zh-CN" altLang="en-US" sz="1400" b="0" dirty="0">
                          <a:solidFill>
                            <a:srgbClr val="4F4F4F"/>
                          </a:solidFill>
                          <a:effectLst/>
                        </a:rPr>
                        <a:t>的帧</a:t>
                      </a:r>
                    </a:p>
                  </a:txBody>
                  <a:tcPr marL="19254" marR="19254" marT="19254" marB="19254"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763447937"/>
                  </a:ext>
                </a:extLst>
              </a:tr>
            </a:tbl>
          </a:graphicData>
        </a:graphic>
      </p:graphicFrame>
      <p:sp>
        <p:nvSpPr>
          <p:cNvPr id="10" name="文本框 9">
            <a:extLst>
              <a:ext uri="{FF2B5EF4-FFF2-40B4-BE49-F238E27FC236}">
                <a16:creationId xmlns:a16="http://schemas.microsoft.com/office/drawing/2014/main" id="{AEDFFFE8-A3E4-4180-AAE2-3AC64AA91468}"/>
              </a:ext>
            </a:extLst>
          </p:cNvPr>
          <p:cNvSpPr txBox="1"/>
          <p:nvPr/>
        </p:nvSpPr>
        <p:spPr>
          <a:xfrm>
            <a:off x="8577878" y="2500556"/>
            <a:ext cx="2324997" cy="307777"/>
          </a:xfrm>
          <a:prstGeom prst="rect">
            <a:avLst/>
          </a:prstGeom>
          <a:noFill/>
        </p:spPr>
        <p:txBody>
          <a:bodyPr wrap="square">
            <a:spAutoFit/>
          </a:bodyPr>
          <a:lstStyle/>
          <a:p>
            <a:r>
              <a:rPr lang="en-US" altLang="zh-CN" sz="1400" b="0" i="0" dirty="0">
                <a:solidFill>
                  <a:srgbClr val="4D4D4D"/>
                </a:solidFill>
                <a:effectLst/>
                <a:latin typeface="-apple-system"/>
              </a:rPr>
              <a:t>S</a:t>
            </a:r>
            <a:r>
              <a:rPr lang="zh-CN" altLang="en-US" sz="1400" b="0" i="0" dirty="0">
                <a:solidFill>
                  <a:srgbClr val="4D4D4D"/>
                </a:solidFill>
                <a:effectLst/>
                <a:latin typeface="-apple-system"/>
              </a:rPr>
              <a:t>帧</a:t>
            </a:r>
            <a:r>
              <a:rPr lang="en-US" altLang="zh-CN" sz="1400" b="0" i="0" dirty="0">
                <a:solidFill>
                  <a:srgbClr val="4D4D4D"/>
                </a:solidFill>
                <a:effectLst/>
                <a:latin typeface="-apple-system"/>
              </a:rPr>
              <a:t>(</a:t>
            </a:r>
            <a:r>
              <a:rPr lang="zh-CN" altLang="en-US" sz="1400" b="0" i="0" dirty="0">
                <a:solidFill>
                  <a:srgbClr val="4D4D4D"/>
                </a:solidFill>
                <a:effectLst/>
                <a:latin typeface="-apple-system"/>
              </a:rPr>
              <a:t>监控帧</a:t>
            </a:r>
            <a:r>
              <a:rPr lang="en-US" altLang="zh-CN" sz="1400" b="0" i="0" dirty="0">
                <a:solidFill>
                  <a:srgbClr val="4D4D4D"/>
                </a:solidFill>
                <a:effectLst/>
                <a:latin typeface="-apple-system"/>
              </a:rPr>
              <a:t>)</a:t>
            </a:r>
            <a:r>
              <a:rPr lang="zh-CN" altLang="en-US" sz="1400" b="0" i="0" dirty="0">
                <a:solidFill>
                  <a:srgbClr val="4D4D4D"/>
                </a:solidFill>
                <a:effectLst/>
                <a:latin typeface="-apple-system"/>
              </a:rPr>
              <a:t>的名称和功能</a:t>
            </a:r>
            <a:endParaRPr lang="zh-CN" altLang="en-US" sz="1400" dirty="0"/>
          </a:p>
        </p:txBody>
      </p:sp>
      <p:pic>
        <p:nvPicPr>
          <p:cNvPr id="5" name="Picture 4">
            <a:extLst>
              <a:ext uri="{FF2B5EF4-FFF2-40B4-BE49-F238E27FC236}">
                <a16:creationId xmlns:a16="http://schemas.microsoft.com/office/drawing/2014/main" id="{3B6881B0-1211-43C0-9773-C7DB7F98F6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5097" y="1285368"/>
            <a:ext cx="20145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F8141710-249E-46B7-8841-767FEFC181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68848" y="1262585"/>
            <a:ext cx="20494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73732" name="Content Placeholder 2"/>
          <p:cNvSpPr>
            <a:spLocks noGrp="1"/>
          </p:cNvSpPr>
          <p:nvPr>
            <p:ph idx="1"/>
          </p:nvPr>
        </p:nvSpPr>
        <p:spPr>
          <a:xfrm>
            <a:off x="675409" y="1119024"/>
            <a:ext cx="10993582" cy="1515071"/>
          </a:xfrm>
        </p:spPr>
        <p:txBody>
          <a:bodyPr/>
          <a:lstStyle/>
          <a:p>
            <a:r>
              <a:rPr lang="en-US" altLang="zh-CN" dirty="0">
                <a:ea typeface="宋体" panose="02010600030101010101" pitchFamily="2" charset="-122"/>
              </a:rPr>
              <a:t>Packet over SONET (Synchronous Optical Network</a:t>
            </a:r>
            <a:r>
              <a:rPr lang="zh-CN" altLang="en-US" dirty="0">
                <a:ea typeface="宋体" panose="02010600030101010101" pitchFamily="2" charset="-122"/>
              </a:rPr>
              <a:t>同步光纤网络</a:t>
            </a:r>
            <a:r>
              <a:rPr lang="en-US" altLang="zh-CN" dirty="0">
                <a:ea typeface="宋体" panose="02010600030101010101" pitchFamily="2" charset="-122"/>
              </a:rPr>
              <a:t>) is the method used to carry IP packets over SONET optical fiber links</a:t>
            </a:r>
          </a:p>
          <a:p>
            <a:pPr lvl="1"/>
            <a:r>
              <a:rPr lang="en-US" altLang="zh-CN" dirty="0">
                <a:ea typeface="宋体" panose="02010600030101010101" pitchFamily="2" charset="-122"/>
              </a:rPr>
              <a:t>Uses PPP (Point-to-Point Protocol) for framing</a:t>
            </a:r>
          </a:p>
        </p:txBody>
      </p:sp>
      <p:grpSp>
        <p:nvGrpSpPr>
          <p:cNvPr id="73733" name="Group 10"/>
          <p:cNvGrpSpPr/>
          <p:nvPr/>
        </p:nvGrpSpPr>
        <p:grpSpPr bwMode="auto">
          <a:xfrm>
            <a:off x="1634405" y="2953805"/>
            <a:ext cx="8524875" cy="2379663"/>
            <a:chOff x="309562" y="3190875"/>
            <a:chExt cx="8524875" cy="2379881"/>
          </a:xfrm>
        </p:grpSpPr>
        <p:pic>
          <p:nvPicPr>
            <p:cNvPr id="73734" name="Picture 3"/>
            <p:cNvPicPr>
              <a:picLocks noChangeAspect="1" noChangeArrowheads="1"/>
            </p:cNvPicPr>
            <p:nvPr/>
          </p:nvPicPr>
          <p:blipFill>
            <a:blip r:embed="rId3">
              <a:extLst>
                <a:ext uri="{28A0092B-C50C-407E-A947-70E740481C1C}">
                  <a14:useLocalDpi xmlns:a14="http://schemas.microsoft.com/office/drawing/2010/main" val="0"/>
                </a:ext>
              </a:extLst>
            </a:blip>
            <a:srcRect b="19650"/>
            <a:stretch>
              <a:fillRect/>
            </a:stretch>
          </p:blipFill>
          <p:spPr bwMode="auto">
            <a:xfrm>
              <a:off x="309562" y="3190875"/>
              <a:ext cx="85248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Box 8"/>
            <p:cNvSpPr txBox="1">
              <a:spLocks noChangeArrowheads="1"/>
            </p:cNvSpPr>
            <p:nvPr/>
          </p:nvSpPr>
          <p:spPr bwMode="auto">
            <a:xfrm>
              <a:off x="2028778" y="5029200"/>
              <a:ext cx="1749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Protocol stacks</a:t>
              </a:r>
            </a:p>
          </p:txBody>
        </p:sp>
        <p:sp>
          <p:nvSpPr>
            <p:cNvPr id="73736" name="TextBox 9"/>
            <p:cNvSpPr txBox="1">
              <a:spLocks noChangeArrowheads="1"/>
            </p:cNvSpPr>
            <p:nvPr/>
          </p:nvSpPr>
          <p:spPr bwMode="auto">
            <a:xfrm>
              <a:off x="5316517" y="4924425"/>
              <a:ext cx="31797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PPP frames may be split over SONET payloads</a:t>
              </a:r>
            </a:p>
          </p:txBody>
        </p:sp>
      </p:grpSp>
      <p:sp>
        <p:nvSpPr>
          <p:cNvPr id="2" name="矩形 1">
            <a:extLst>
              <a:ext uri="{FF2B5EF4-FFF2-40B4-BE49-F238E27FC236}">
                <a16:creationId xmlns:a16="http://schemas.microsoft.com/office/drawing/2014/main" id="{D2231E2F-3508-4D72-8BCD-2F3D232B3CA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Packet over SONET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82" name="Group 15"/>
          <p:cNvGrpSpPr/>
          <p:nvPr/>
        </p:nvGrpSpPr>
        <p:grpSpPr bwMode="auto">
          <a:xfrm>
            <a:off x="1685059" y="4251670"/>
            <a:ext cx="8686800" cy="1851025"/>
            <a:chOff x="228600" y="4252913"/>
            <a:chExt cx="8686800" cy="1850469"/>
          </a:xfrm>
        </p:grpSpPr>
        <p:pic>
          <p:nvPicPr>
            <p:cNvPr id="75783" name="Picture 13" descr="03-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52913"/>
              <a:ext cx="86868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bwMode="auto">
            <a:xfrm rot="5400000" flipH="1" flipV="1">
              <a:off x="5777753" y="5643939"/>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3" name="Straight Arrow Connector 12"/>
            <p:cNvCxnSpPr/>
            <p:nvPr/>
          </p:nvCxnSpPr>
          <p:spPr bwMode="auto">
            <a:xfrm rot="5400000" flipH="1" flipV="1">
              <a:off x="4806203" y="5624895"/>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75786" name="TextBox 13"/>
            <p:cNvSpPr txBox="1">
              <a:spLocks noChangeArrowheads="1"/>
            </p:cNvSpPr>
            <p:nvPr/>
          </p:nvSpPr>
          <p:spPr bwMode="auto">
            <a:xfrm>
              <a:off x="5502701" y="5734050"/>
              <a:ext cx="1142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IP packet</a:t>
              </a:r>
            </a:p>
          </p:txBody>
        </p:sp>
        <p:sp>
          <p:nvSpPr>
            <p:cNvPr id="75787" name="TextBox 14"/>
            <p:cNvSpPr txBox="1">
              <a:spLocks noChangeArrowheads="1"/>
            </p:cNvSpPr>
            <p:nvPr/>
          </p:nvSpPr>
          <p:spPr bwMode="auto">
            <a:xfrm>
              <a:off x="3922987" y="5734050"/>
              <a:ext cx="1544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dirty="0">
                  <a:ea typeface="宋体" panose="02010600030101010101" pitchFamily="2" charset="-122"/>
                </a:rPr>
                <a:t>0x21 for IPv4</a:t>
              </a:r>
            </a:p>
          </p:txBody>
        </p:sp>
      </p:grpSp>
      <p:sp>
        <p:nvSpPr>
          <p:cNvPr id="7577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75780" name="Content Placeholder 2"/>
          <p:cNvSpPr>
            <a:spLocks noGrp="1"/>
          </p:cNvSpPr>
          <p:nvPr>
            <p:ph idx="1"/>
          </p:nvPr>
        </p:nvSpPr>
        <p:spPr>
          <a:xfrm>
            <a:off x="498797" y="1117976"/>
            <a:ext cx="11305309" cy="2813020"/>
          </a:xfrm>
        </p:spPr>
        <p:txBody>
          <a:bodyPr>
            <a:normAutofit/>
          </a:bodyPr>
          <a:lstStyle/>
          <a:p>
            <a:r>
              <a:rPr lang="en-US" altLang="zh-CN" dirty="0">
                <a:ea typeface="宋体" panose="02010600030101010101" pitchFamily="2" charset="-122"/>
              </a:rPr>
              <a:t>PPP (Point-to-Point Protocol) is a general method for delivering packets across links</a:t>
            </a:r>
          </a:p>
          <a:p>
            <a:pPr lvl="1"/>
            <a:r>
              <a:rPr lang="en-US" altLang="zh-CN" dirty="0">
                <a:ea typeface="宋体" panose="02010600030101010101" pitchFamily="2" charset="-122"/>
              </a:rPr>
              <a:t>PPP is a </a:t>
            </a:r>
            <a:r>
              <a:rPr lang="en-US" altLang="zh-CN" b="1" dirty="0">
                <a:solidFill>
                  <a:srgbClr val="0000FF"/>
                </a:solidFill>
                <a:ea typeface="宋体" panose="02010600030101010101" pitchFamily="2" charset="-122"/>
              </a:rPr>
              <a:t>byte-oriented </a:t>
            </a:r>
            <a:r>
              <a:rPr lang="en-US" altLang="zh-CN" dirty="0">
                <a:ea typeface="宋体" panose="02010600030101010101" pitchFamily="2" charset="-122"/>
              </a:rPr>
              <a:t>protocol</a:t>
            </a:r>
            <a:r>
              <a:rPr lang="zh-CN" altLang="en-US" dirty="0">
                <a:ea typeface="宋体" panose="02010600030101010101" pitchFamily="2" charset="-122"/>
              </a:rPr>
              <a:t>，所有的</a:t>
            </a:r>
            <a:r>
              <a:rPr lang="en-US" altLang="zh-CN" dirty="0">
                <a:ea typeface="宋体" panose="02010600030101010101" pitchFamily="2" charset="-122"/>
              </a:rPr>
              <a:t>PPP</a:t>
            </a:r>
            <a:r>
              <a:rPr lang="zh-CN" altLang="en-US" dirty="0">
                <a:ea typeface="宋体" panose="02010600030101010101" pitchFamily="2" charset="-122"/>
              </a:rPr>
              <a:t>帧长度都是</a:t>
            </a:r>
            <a:r>
              <a:rPr lang="zh-CN" altLang="en-US" dirty="0">
                <a:solidFill>
                  <a:srgbClr val="FF0000"/>
                </a:solidFill>
                <a:ea typeface="宋体" panose="02010600030101010101" pitchFamily="2" charset="-122"/>
              </a:rPr>
              <a:t>整数个字节</a:t>
            </a:r>
            <a:endParaRPr lang="en-US" altLang="zh-CN" dirty="0">
              <a:solidFill>
                <a:srgbClr val="FF0000"/>
              </a:solidFill>
              <a:ea typeface="宋体" panose="02010600030101010101" pitchFamily="2" charset="-122"/>
            </a:endParaRPr>
          </a:p>
          <a:p>
            <a:pPr lvl="1"/>
            <a:r>
              <a:rPr lang="en-US" altLang="zh-CN" dirty="0">
                <a:ea typeface="宋体" panose="02010600030101010101" pitchFamily="2" charset="-122"/>
              </a:rPr>
              <a:t>Framing uses a flag (0x7E) and </a:t>
            </a:r>
            <a:r>
              <a:rPr lang="en-US" altLang="zh-CN" b="1" dirty="0">
                <a:solidFill>
                  <a:srgbClr val="0000FF"/>
                </a:solidFill>
                <a:ea typeface="宋体" panose="02010600030101010101" pitchFamily="2" charset="-122"/>
              </a:rPr>
              <a:t>byte stuffing</a:t>
            </a:r>
          </a:p>
          <a:p>
            <a:pPr lvl="1"/>
            <a:r>
              <a:rPr lang="en-US" altLang="zh-CN" dirty="0">
                <a:ea typeface="宋体" panose="02010600030101010101" pitchFamily="2" charset="-122"/>
              </a:rPr>
              <a:t>“Unnumbered mode” (connectionless unacknowledged service) is used to carry IP packets</a:t>
            </a:r>
            <a:r>
              <a:rPr lang="zh-CN" altLang="en-US" dirty="0">
                <a:ea typeface="宋体" panose="02010600030101010101" pitchFamily="2" charset="-122"/>
              </a:rPr>
              <a:t>，无重传机制，网络开销小，速度快</a:t>
            </a:r>
            <a:endParaRPr lang="en-US" altLang="zh-CN" dirty="0">
              <a:ea typeface="宋体" panose="02010600030101010101" pitchFamily="2" charset="-122"/>
            </a:endParaRPr>
          </a:p>
          <a:p>
            <a:pPr lvl="1"/>
            <a:r>
              <a:rPr lang="en-US" altLang="zh-CN" dirty="0">
                <a:ea typeface="宋体" panose="02010600030101010101" pitchFamily="2" charset="-122"/>
              </a:rPr>
              <a:t>Errors are detected with a checksum</a:t>
            </a:r>
          </a:p>
        </p:txBody>
      </p:sp>
      <p:sp>
        <p:nvSpPr>
          <p:cNvPr id="75781" name="Rectangle 8"/>
          <p:cNvSpPr>
            <a:spLocks noChangeArrowheads="1"/>
          </p:cNvSpPr>
          <p:nvPr/>
        </p:nvSpPr>
        <p:spPr bwMode="auto">
          <a:xfrm>
            <a:off x="6914283" y="4776879"/>
            <a:ext cx="952500" cy="619125"/>
          </a:xfrm>
          <a:prstGeom prst="rect">
            <a:avLst/>
          </a:prstGeom>
          <a:solidFill>
            <a:srgbClr val="FF388C">
              <a:alpha val="50195"/>
            </a:srgbClr>
          </a:solidFill>
          <a:ln w="9525" algn="ctr">
            <a:solidFill>
              <a:schemeClr val="tx1"/>
            </a:solidFill>
            <a:rou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矩形 1">
            <a:extLst>
              <a:ext uri="{FF2B5EF4-FFF2-40B4-BE49-F238E27FC236}">
                <a16:creationId xmlns:a16="http://schemas.microsoft.com/office/drawing/2014/main" id="{1E7FFCBF-16FB-4162-AC17-7E51B523E94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PPP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77828" name="Content Placeholder 2"/>
          <p:cNvSpPr>
            <a:spLocks noGrp="1"/>
          </p:cNvSpPr>
          <p:nvPr>
            <p:ph idx="1"/>
          </p:nvPr>
        </p:nvSpPr>
        <p:spPr>
          <a:xfrm>
            <a:off x="992616" y="1122973"/>
            <a:ext cx="10515600" cy="685077"/>
          </a:xfrm>
        </p:spPr>
        <p:txBody>
          <a:bodyPr/>
          <a:lstStyle/>
          <a:p>
            <a:r>
              <a:rPr lang="en-US" altLang="zh-CN" dirty="0">
                <a:ea typeface="宋体" panose="02010600030101010101" pitchFamily="2" charset="-122"/>
              </a:rPr>
              <a:t>A link control protocol brings the PPP link up/down</a:t>
            </a:r>
          </a:p>
        </p:txBody>
      </p:sp>
      <p:pic>
        <p:nvPicPr>
          <p:cNvPr id="77829" name="Picture 2"/>
          <p:cNvPicPr>
            <a:picLocks noChangeAspect="1" noChangeArrowheads="1"/>
          </p:cNvPicPr>
          <p:nvPr/>
        </p:nvPicPr>
        <p:blipFill>
          <a:blip r:embed="rId3">
            <a:extLst>
              <a:ext uri="{28A0092B-C50C-407E-A947-70E740481C1C}">
                <a14:useLocalDpi xmlns:a14="http://schemas.microsoft.com/office/drawing/2010/main" val="0"/>
              </a:ext>
            </a:extLst>
          </a:blip>
          <a:srcRect t="6508" b="4338"/>
          <a:stretch>
            <a:fillRect/>
          </a:stretch>
        </p:blipFill>
        <p:spPr bwMode="auto">
          <a:xfrm>
            <a:off x="853720" y="1950403"/>
            <a:ext cx="5674402" cy="338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TextBox 8"/>
          <p:cNvSpPr txBox="1">
            <a:spLocks noChangeArrowheads="1"/>
          </p:cNvSpPr>
          <p:nvPr/>
        </p:nvSpPr>
        <p:spPr bwMode="auto">
          <a:xfrm>
            <a:off x="1797093" y="5550083"/>
            <a:ext cx="315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dirty="0">
                <a:ea typeface="宋体" panose="02010600030101010101" pitchFamily="2" charset="-122"/>
              </a:rPr>
              <a:t>State machine for link control</a:t>
            </a:r>
          </a:p>
        </p:txBody>
      </p:sp>
      <p:sp>
        <p:nvSpPr>
          <p:cNvPr id="2" name="矩形 1">
            <a:extLst>
              <a:ext uri="{FF2B5EF4-FFF2-40B4-BE49-F238E27FC236}">
                <a16:creationId xmlns:a16="http://schemas.microsoft.com/office/drawing/2014/main" id="{A4CAB372-AFEB-4C20-8116-B9B3385B6D5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PPP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24EA0A9-515C-4FCE-A343-A81BD4615914}"/>
              </a:ext>
            </a:extLst>
          </p:cNvPr>
          <p:cNvSpPr txBox="1"/>
          <p:nvPr/>
        </p:nvSpPr>
        <p:spPr>
          <a:xfrm>
            <a:off x="6735672" y="1780020"/>
            <a:ext cx="5092865" cy="1338828"/>
          </a:xfrm>
          <a:prstGeom prst="rect">
            <a:avLst/>
          </a:prstGeom>
          <a:noFill/>
        </p:spPr>
        <p:txBody>
          <a:bodyPr wrap="square">
            <a:spAutoFit/>
          </a:bodyPr>
          <a:lstStyle/>
          <a:p>
            <a:pPr marL="285750" indent="-285750">
              <a:buFont typeface="Arial" panose="020B0604020202020204" pitchFamily="34" charset="0"/>
              <a:buChar char="•"/>
            </a:pPr>
            <a:r>
              <a:rPr lang="zh-CN" altLang="en-US" sz="1600" b="1" dirty="0">
                <a:solidFill>
                  <a:srgbClr val="333333"/>
                </a:solidFill>
                <a:latin typeface="微软雅黑" panose="020B0503020204020204" pitchFamily="34" charset="-122"/>
                <a:ea typeface="微软雅黑" panose="020B0503020204020204" pitchFamily="34" charset="-122"/>
              </a:rPr>
              <a:t>链路控制协议</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en-US" altLang="zh-CN" sz="1600" b="1" i="0" dirty="0">
                <a:solidFill>
                  <a:srgbClr val="333333"/>
                </a:solidFill>
                <a:effectLst/>
                <a:latin typeface="微软雅黑" panose="020B0503020204020204" pitchFamily="34" charset="-122"/>
                <a:ea typeface="微软雅黑" panose="020B0503020204020204" pitchFamily="34" charset="-122"/>
              </a:rPr>
              <a:t>LCP</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：一种扩展链路控制协议，用于建立、配置、测试和管理数据链路连接。</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i="0" dirty="0">
                <a:solidFill>
                  <a:srgbClr val="333333"/>
                </a:solidFill>
                <a:effectLst/>
                <a:latin typeface="微软雅黑" panose="020B0503020204020204" pitchFamily="34" charset="-122"/>
                <a:ea typeface="微软雅黑" panose="020B0503020204020204" pitchFamily="34" charset="-122"/>
              </a:rPr>
              <a:t>网络控制协议（</a:t>
            </a:r>
            <a:r>
              <a:rPr lang="en-US" altLang="zh-CN" sz="1600" b="1" i="0" dirty="0">
                <a:solidFill>
                  <a:srgbClr val="333333"/>
                </a:solidFill>
                <a:effectLst/>
                <a:latin typeface="微软雅黑" panose="020B0503020204020204" pitchFamily="34" charset="-122"/>
                <a:ea typeface="微软雅黑" panose="020B0503020204020204" pitchFamily="34" charset="-122"/>
              </a:rPr>
              <a:t>NCP</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：协商该链路上所传输的数据包格式与类型，建立、配置不同的</a:t>
            </a:r>
            <a:r>
              <a:rPr lang="zh-CN" altLang="en-US" sz="1700" b="0" i="0" dirty="0">
                <a:solidFill>
                  <a:srgbClr val="333333"/>
                </a:solidFill>
                <a:effectLst/>
                <a:latin typeface="微软雅黑" panose="020B0503020204020204" pitchFamily="34" charset="-122"/>
                <a:ea typeface="微软雅黑" panose="020B0503020204020204" pitchFamily="34" charset="-122"/>
              </a:rPr>
              <a:t>网络层</a:t>
            </a:r>
            <a:r>
              <a:rPr lang="zh-CN" altLang="en-US" sz="1600" b="0" i="0" dirty="0">
                <a:solidFill>
                  <a:srgbClr val="333333"/>
                </a:solidFill>
                <a:effectLst/>
                <a:latin typeface="微软雅黑" panose="020B0503020204020204" pitchFamily="34" charset="-122"/>
                <a:ea typeface="微软雅黑" panose="020B0503020204020204" pitchFamily="34" charset="-122"/>
              </a:rPr>
              <a:t>协议；</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41C77C5-BDC4-4722-AB6C-5BDD61A23507}"/>
              </a:ext>
            </a:extLst>
          </p:cNvPr>
          <p:cNvSpPr txBox="1"/>
          <p:nvPr/>
        </p:nvSpPr>
        <p:spPr>
          <a:xfrm>
            <a:off x="6735672" y="3469269"/>
            <a:ext cx="5282639" cy="2970044"/>
          </a:xfrm>
          <a:prstGeom prst="rect">
            <a:avLst/>
          </a:prstGeom>
          <a:noFill/>
        </p:spPr>
        <p:txBody>
          <a:bodyPr wrap="square">
            <a:spAutoFit/>
          </a:bodyPr>
          <a:lstStyle>
            <a:defPPr>
              <a:defRPr lang="zh-CN"/>
            </a:defPPr>
            <a:lvl1pPr marL="285750" indent="-285750">
              <a:buFont typeface="Arial" panose="020B0604020202020204" pitchFamily="34" charset="0"/>
              <a:buChar char="•"/>
              <a:defRPr sz="1600" b="1">
                <a:solidFill>
                  <a:srgbClr val="333333"/>
                </a:solidFill>
                <a:latin typeface="微软雅黑" panose="020B0503020204020204" pitchFamily="34" charset="-122"/>
                <a:ea typeface="微软雅黑" panose="020B0503020204020204" pitchFamily="34" charset="-122"/>
              </a:defRPr>
            </a:lvl1pPr>
          </a:lstStyle>
          <a:p>
            <a:r>
              <a:rPr lang="zh-CN" altLang="en-US" sz="1700" b="0" dirty="0"/>
              <a:t>为了建立点对点链路通信，</a:t>
            </a:r>
            <a:r>
              <a:rPr lang="en-US" altLang="zh-CN" sz="1700" b="0" dirty="0"/>
              <a:t>PPP </a:t>
            </a:r>
            <a:r>
              <a:rPr lang="zh-CN" altLang="en-US" sz="1700" b="0" dirty="0"/>
              <a:t>链路的每一端，必须首先发送 </a:t>
            </a:r>
            <a:r>
              <a:rPr lang="en-US" altLang="zh-CN" sz="1700" b="0" dirty="0"/>
              <a:t>LCP </a:t>
            </a:r>
            <a:r>
              <a:rPr lang="zh-CN" altLang="en-US" sz="1700" b="0" dirty="0"/>
              <a:t>包以便设定和测试数据链路。在链路建立，</a:t>
            </a:r>
            <a:r>
              <a:rPr lang="en-US" altLang="zh-CN" sz="1700" b="0" dirty="0"/>
              <a:t>LCP </a:t>
            </a:r>
            <a:r>
              <a:rPr lang="zh-CN" altLang="en-US" sz="1700" b="0" dirty="0"/>
              <a:t>所需的可选功能被选定之后，</a:t>
            </a:r>
            <a:r>
              <a:rPr lang="en-US" altLang="zh-CN" sz="1700" b="0" dirty="0"/>
              <a:t>PPP </a:t>
            </a:r>
            <a:r>
              <a:rPr lang="zh-CN" altLang="en-US" sz="1700" b="0" dirty="0"/>
              <a:t>必须发送 </a:t>
            </a:r>
            <a:r>
              <a:rPr lang="en-US" altLang="zh-CN" sz="1700" b="0" dirty="0"/>
              <a:t>NCP </a:t>
            </a:r>
            <a:r>
              <a:rPr lang="zh-CN" altLang="en-US" sz="1700" b="0" dirty="0"/>
              <a:t>包以便选择和设定一个或更多的网络层协议。一旦每个被选择的网络层协议都被设定好了，来自每个网络层协议的数据报就能在链路上发送了。</a:t>
            </a:r>
          </a:p>
          <a:p>
            <a:endParaRPr lang="en-US" altLang="zh-CN" sz="1700" b="0" dirty="0"/>
          </a:p>
          <a:p>
            <a:r>
              <a:rPr lang="zh-CN" altLang="en-US" sz="1700" b="0" dirty="0"/>
              <a:t>链路将保持通信设定不变，直到有 </a:t>
            </a:r>
            <a:r>
              <a:rPr lang="en-US" altLang="zh-CN" sz="1700" b="0" dirty="0"/>
              <a:t>LCP </a:t>
            </a:r>
            <a:r>
              <a:rPr lang="zh-CN" altLang="en-US" sz="1700" b="0" dirty="0"/>
              <a:t>和 </a:t>
            </a:r>
            <a:r>
              <a:rPr lang="en-US" altLang="zh-CN" sz="1700" b="0" dirty="0"/>
              <a:t>NCP </a:t>
            </a:r>
            <a:r>
              <a:rPr lang="zh-CN" altLang="en-US" sz="1700" b="0" dirty="0"/>
              <a:t>数据包关闭链路，或是发生一些外部事件时（如，休止状态的定时器期满或者网络管理员干涉）。</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内容占位符 2"/>
          <p:cNvSpPr>
            <a:spLocks noGrp="1"/>
          </p:cNvSpPr>
          <p:nvPr>
            <p:ph idx="1"/>
          </p:nvPr>
        </p:nvSpPr>
        <p:spPr>
          <a:xfrm>
            <a:off x="781395" y="1143001"/>
            <a:ext cx="11006051" cy="2337262"/>
          </a:xfrm>
        </p:spPr>
        <p:txBody>
          <a:bodyPr>
            <a:normAutofit fontScale="85000" lnSpcReduction="10000"/>
          </a:bodyPr>
          <a:lstStyle/>
          <a:p>
            <a:pPr>
              <a:lnSpc>
                <a:spcPct val="110000"/>
              </a:lnSpc>
              <a:spcBef>
                <a:spcPts val="1200"/>
              </a:spcBef>
            </a:pPr>
            <a:r>
              <a:rPr lang="en-US" altLang="zh-CN" dirty="0">
                <a:ea typeface="宋体" panose="02010600030101010101" pitchFamily="2" charset="-122"/>
              </a:rPr>
              <a:t>Although PPP is a link-layer protocol, it uses another set of protocols to establish the link, authenticate the parties involved, and carry the network-layer data. </a:t>
            </a:r>
          </a:p>
          <a:p>
            <a:pPr>
              <a:lnSpc>
                <a:spcPct val="110000"/>
              </a:lnSpc>
              <a:spcBef>
                <a:spcPts val="1200"/>
              </a:spcBef>
            </a:pPr>
            <a:r>
              <a:rPr lang="en-US" altLang="zh-CN" dirty="0">
                <a:ea typeface="宋体" panose="02010600030101010101" pitchFamily="2" charset="-122"/>
              </a:rPr>
              <a:t>Three sets of protocols are defined to make PPP powerful: the Link Control Protocol (LCP), two Authentication Protocols (APs), and several Network Control Protocols (NCPs).</a:t>
            </a:r>
            <a:endParaRPr lang="zh-CN" altLang="en-US" dirty="0">
              <a:ea typeface="宋体" panose="02010600030101010101" pitchFamily="2" charset="-122"/>
            </a:endParaRPr>
          </a:p>
        </p:txBody>
      </p:sp>
      <p:sp>
        <p:nvSpPr>
          <p:cNvPr id="7885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788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321" y="3594389"/>
            <a:ext cx="54038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2111" y="3473739"/>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7F60FDF-1AF5-4E81-80A1-7DD81AFF789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Multiplexing in PPP</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798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113" y="894781"/>
            <a:ext cx="5643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437" y="1736156"/>
            <a:ext cx="728503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412" y="2660081"/>
            <a:ext cx="708660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24F690B-8E1D-42BB-9FF6-208D626FE9D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LCP packet encapsulated in a frame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10" name="Picture 5">
            <a:extLst>
              <a:ext uri="{FF2B5EF4-FFF2-40B4-BE49-F238E27FC236}">
                <a16:creationId xmlns:a16="http://schemas.microsoft.com/office/drawing/2014/main" id="{48B571E1-4285-4DED-BBD8-FBAC65C6C8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2111" y="3473739"/>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809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752" y="1108496"/>
            <a:ext cx="680085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52" y="3089696"/>
            <a:ext cx="76708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352" y="5604295"/>
            <a:ext cx="76390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34BE499-5F9D-436B-8328-1EFCB9ACC13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PAP packets encapsulated in a PPP frame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10" name="Picture 5">
            <a:extLst>
              <a:ext uri="{FF2B5EF4-FFF2-40B4-BE49-F238E27FC236}">
                <a16:creationId xmlns:a16="http://schemas.microsoft.com/office/drawing/2014/main" id="{C657D53B-9D8B-4266-9C88-A9A950EB3B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2111" y="3473739"/>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F3FD7DE-7837-413F-984C-6DB400BBD755}"/>
              </a:ext>
            </a:extLst>
          </p:cNvPr>
          <p:cNvSpPr/>
          <p:nvPr/>
        </p:nvSpPr>
        <p:spPr>
          <a:xfrm>
            <a:off x="8184848" y="1588783"/>
            <a:ext cx="3399200"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PAP</a:t>
            </a:r>
            <a:r>
              <a:rPr lang="zh-CN" altLang="en-US" dirty="0">
                <a:solidFill>
                  <a:srgbClr val="FF0000"/>
                </a:solidFill>
                <a:latin typeface="微软雅黑" panose="020B0503020204020204" pitchFamily="34" charset="-122"/>
                <a:ea typeface="微软雅黑" panose="020B0503020204020204" pitchFamily="34" charset="-122"/>
              </a:rPr>
              <a:t>认证是通过两次握手实现的</a:t>
            </a:r>
          </a:p>
        </p:txBody>
      </p:sp>
      <p:sp>
        <p:nvSpPr>
          <p:cNvPr id="11" name="文本框 10">
            <a:extLst>
              <a:ext uri="{FF2B5EF4-FFF2-40B4-BE49-F238E27FC236}">
                <a16:creationId xmlns:a16="http://schemas.microsoft.com/office/drawing/2014/main" id="{4633B3F6-80F4-4072-B525-52232223DE16}"/>
              </a:ext>
            </a:extLst>
          </p:cNvPr>
          <p:cNvSpPr txBox="1"/>
          <p:nvPr/>
        </p:nvSpPr>
        <p:spPr>
          <a:xfrm>
            <a:off x="7702140" y="2208464"/>
            <a:ext cx="4503516" cy="369332"/>
          </a:xfrm>
          <a:prstGeom prst="rect">
            <a:avLst/>
          </a:prstGeom>
          <a:noFill/>
        </p:spPr>
        <p:txBody>
          <a:bodyPr wrap="square">
            <a:spAutoFit/>
          </a:bodyPr>
          <a:lstStyle/>
          <a:p>
            <a:r>
              <a:rPr lang="en-US" altLang="zh-CN" b="0" i="0" dirty="0">
                <a:solidFill>
                  <a:srgbClr val="333333"/>
                </a:solidFill>
                <a:effectLst/>
                <a:latin typeface="微软雅黑" panose="020B0503020204020204" pitchFamily="34" charset="-122"/>
                <a:ea typeface="微软雅黑" panose="020B0503020204020204" pitchFamily="34" charset="-122"/>
              </a:rPr>
              <a:t>PAP</a:t>
            </a:r>
            <a:r>
              <a:rPr lang="zh-CN" altLang="en-US" b="0" i="0" dirty="0">
                <a:solidFill>
                  <a:srgbClr val="333333"/>
                </a:solidFill>
                <a:effectLst/>
                <a:latin typeface="微软雅黑" panose="020B0503020204020204" pitchFamily="34" charset="-122"/>
                <a:ea typeface="微软雅黑" panose="020B0503020204020204" pitchFamily="34" charset="-122"/>
              </a:rPr>
              <a:t>认证是被叫提出连接请求，主叫响应。</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8436" name="Rectangle 3"/>
          <p:cNvSpPr>
            <a:spLocks noGrp="1" noChangeArrowheads="1"/>
          </p:cNvSpPr>
          <p:nvPr>
            <p:ph idx="1"/>
          </p:nvPr>
        </p:nvSpPr>
        <p:spPr>
          <a:xfrm>
            <a:off x="597051" y="1420568"/>
            <a:ext cx="11101890" cy="3893710"/>
          </a:xfrm>
        </p:spPr>
        <p:txBody>
          <a:bodyPr>
            <a:normAutofit fontScale="62500" lnSpcReduction="20000"/>
          </a:bodyPr>
          <a:lstStyle/>
          <a:p>
            <a:pPr marL="457200" lvl="1" indent="-457200">
              <a:lnSpc>
                <a:spcPct val="120000"/>
              </a:lnSpc>
              <a:spcBef>
                <a:spcPts val="1800"/>
              </a:spcBef>
            </a:pPr>
            <a:r>
              <a:rPr lang="en-US" altLang="zh-CN" sz="2800" dirty="0">
                <a:latin typeface="微软雅黑" panose="020B0503020204020204" pitchFamily="34" charset="-122"/>
                <a:ea typeface="微软雅黑" panose="020B0503020204020204" pitchFamily="34" charset="-122"/>
              </a:rPr>
              <a:t>Framing: breaking up the bit stream into frames</a:t>
            </a:r>
            <a:r>
              <a:rPr lang="zh-CN" altLang="en-US" sz="2800" dirty="0">
                <a:latin typeface="微软雅黑" panose="020B0503020204020204" pitchFamily="34" charset="-122"/>
                <a:ea typeface="微软雅黑" panose="020B0503020204020204" pitchFamily="34" charset="-122"/>
              </a:rPr>
              <a:t>将原始的位流分散到离散的帧中，叫成帧</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组帧。</a:t>
            </a:r>
            <a:endParaRPr lang="en-US" altLang="zh-CN" sz="2800" dirty="0">
              <a:latin typeface="微软雅黑" panose="020B0503020204020204" pitchFamily="34" charset="-122"/>
              <a:ea typeface="微软雅黑" panose="020B0503020204020204" pitchFamily="34" charset="-122"/>
            </a:endParaRPr>
          </a:p>
          <a:p>
            <a:pPr marL="457200" lvl="1" indent="-457200">
              <a:lnSpc>
                <a:spcPct val="120000"/>
              </a:lnSpc>
              <a:spcBef>
                <a:spcPts val="1800"/>
              </a:spcBef>
            </a:pPr>
            <a:r>
              <a:rPr lang="zh-CN" altLang="en-US" sz="2900" dirty="0">
                <a:latin typeface="微软雅黑" panose="020B0503020204020204" pitchFamily="34" charset="-122"/>
                <a:ea typeface="微软雅黑" panose="020B0503020204020204" pitchFamily="34" charset="-122"/>
              </a:rPr>
              <a:t>数据链路层将比特组合成帧作为传输单位，是为了在出错时只重发出错的帧，而不必重发所有数据，为了能使接收方能正确的接收并检查所接收的帧，发送方必须依据一定的规则把网络层递交的分组封装成帧（即组帧）。组帧主要解决帧定界，帧同步，透明传输等问题。</a:t>
            </a:r>
            <a:endParaRPr lang="en-US" altLang="zh-CN" sz="2900" dirty="0">
              <a:latin typeface="微软雅黑" panose="020B0503020204020204" pitchFamily="34" charset="-122"/>
              <a:ea typeface="微软雅黑" panose="020B0503020204020204" pitchFamily="34" charset="-122"/>
            </a:endParaRPr>
          </a:p>
          <a:p>
            <a:pPr marL="457200" lvl="1" indent="-457200">
              <a:lnSpc>
                <a:spcPct val="120000"/>
              </a:lnSpc>
              <a:spcBef>
                <a:spcPts val="1800"/>
              </a:spcBef>
            </a:pPr>
            <a:r>
              <a:rPr lang="zh-CN" altLang="en-US" sz="2900" dirty="0">
                <a:latin typeface="微软雅黑" panose="020B0503020204020204" pitchFamily="34" charset="-122"/>
                <a:ea typeface="微软雅黑" panose="020B0503020204020204" pitchFamily="34" charset="-122"/>
              </a:rPr>
              <a:t>主要有以下</a:t>
            </a:r>
            <a:r>
              <a:rPr lang="en-US" altLang="zh-CN" sz="2900" dirty="0">
                <a:latin typeface="微软雅黑" panose="020B0503020204020204" pitchFamily="34" charset="-122"/>
                <a:ea typeface="微软雅黑" panose="020B0503020204020204" pitchFamily="34" charset="-122"/>
              </a:rPr>
              <a:t>4</a:t>
            </a:r>
            <a:r>
              <a:rPr lang="zh-CN" altLang="en-US" sz="2900" dirty="0">
                <a:latin typeface="微软雅黑" panose="020B0503020204020204" pitchFamily="34" charset="-122"/>
                <a:ea typeface="微软雅黑" panose="020B0503020204020204" pitchFamily="34" charset="-122"/>
              </a:rPr>
              <a:t>种组帧方法：</a:t>
            </a:r>
            <a:endParaRPr lang="en-US" altLang="zh-CN" sz="2900" dirty="0">
              <a:latin typeface="微软雅黑" panose="020B0503020204020204" pitchFamily="34" charset="-122"/>
              <a:ea typeface="微软雅黑" panose="020B0503020204020204" pitchFamily="34" charset="-122"/>
            </a:endParaRPr>
          </a:p>
          <a:p>
            <a:pPr marL="971550" lvl="1" indent="-514350">
              <a:lnSpc>
                <a:spcPct val="120000"/>
              </a:lnSpc>
              <a:buFont typeface="+mj-lt"/>
              <a:buAutoNum type="arabicPeriod"/>
            </a:pPr>
            <a:r>
              <a:rPr lang="en-US" altLang="zh-CN" sz="2800" dirty="0">
                <a:latin typeface="微软雅黑" panose="020B0503020204020204" pitchFamily="34" charset="-122"/>
                <a:ea typeface="微软雅黑" panose="020B0503020204020204" pitchFamily="34" charset="-122"/>
              </a:rPr>
              <a:t>Byte count </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字节计数法</a:t>
            </a:r>
            <a:endParaRPr lang="en-US" altLang="zh-CN" sz="2800" dirty="0">
              <a:latin typeface="微软雅黑" panose="020B0503020204020204" pitchFamily="34" charset="-122"/>
              <a:ea typeface="微软雅黑" panose="020B0503020204020204" pitchFamily="34" charset="-122"/>
            </a:endParaRPr>
          </a:p>
          <a:p>
            <a:pPr marL="971550" lvl="1" indent="-514350">
              <a:lnSpc>
                <a:spcPct val="120000"/>
              </a:lnSpc>
              <a:buFont typeface="+mj-lt"/>
              <a:buAutoNum type="arabicPeriod"/>
            </a:pPr>
            <a:r>
              <a:rPr lang="en-US" altLang="zh-CN" sz="2800" dirty="0">
                <a:latin typeface="微软雅黑" panose="020B0503020204020204" pitchFamily="34" charset="-122"/>
                <a:ea typeface="微软雅黑" panose="020B0503020204020204" pitchFamily="34" charset="-122"/>
              </a:rPr>
              <a:t>Flag bytes with byte stuffing </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带字节填充的标志字节法</a:t>
            </a:r>
            <a:endParaRPr lang="en-US" altLang="zh-CN" sz="2800" dirty="0">
              <a:latin typeface="微软雅黑" panose="020B0503020204020204" pitchFamily="34" charset="-122"/>
              <a:ea typeface="微软雅黑" panose="020B0503020204020204" pitchFamily="34" charset="-122"/>
            </a:endParaRPr>
          </a:p>
          <a:p>
            <a:pPr marL="971550" lvl="1" indent="-514350">
              <a:lnSpc>
                <a:spcPct val="120000"/>
              </a:lnSpc>
              <a:buFont typeface="+mj-lt"/>
              <a:buAutoNum type="arabicPeriod"/>
            </a:pPr>
            <a:r>
              <a:rPr lang="en-US" altLang="zh-CN" sz="2800" dirty="0">
                <a:latin typeface="微软雅黑" panose="020B0503020204020204" pitchFamily="34" charset="-122"/>
                <a:ea typeface="微软雅黑" panose="020B0503020204020204" pitchFamily="34" charset="-122"/>
              </a:rPr>
              <a:t>Flag bits with bit stuffing </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位填充的位标志法</a:t>
            </a:r>
            <a:endParaRPr lang="en-US" altLang="zh-CN" sz="2800" dirty="0">
              <a:latin typeface="微软雅黑" panose="020B0503020204020204" pitchFamily="34" charset="-122"/>
              <a:ea typeface="微软雅黑" panose="020B0503020204020204" pitchFamily="34" charset="-122"/>
            </a:endParaRPr>
          </a:p>
          <a:p>
            <a:pPr marL="971550" lvl="1" indent="-514350">
              <a:lnSpc>
                <a:spcPct val="120000"/>
              </a:lnSpc>
              <a:buFont typeface="+mj-lt"/>
              <a:buAutoNum type="arabicPeriod"/>
            </a:pPr>
            <a:r>
              <a:rPr lang="en-US" altLang="zh-CN" sz="2800" dirty="0">
                <a:latin typeface="微软雅黑" panose="020B0503020204020204" pitchFamily="34" charset="-122"/>
                <a:ea typeface="微软雅黑" panose="020B0503020204020204" pitchFamily="34" charset="-122"/>
              </a:rPr>
              <a:t>Physical layer coding violations </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物理层违例编码法</a:t>
            </a:r>
            <a:endParaRPr lang="en-US" altLang="zh-CN" sz="2800" dirty="0">
              <a:solidFill>
                <a:srgbClr val="0000FF"/>
              </a:solidFill>
              <a:latin typeface="微软雅黑" panose="020B0503020204020204" pitchFamily="34" charset="-122"/>
              <a:ea typeface="微软雅黑" panose="020B0503020204020204" pitchFamily="34" charset="-122"/>
            </a:endParaRPr>
          </a:p>
          <a:p>
            <a:pPr lvl="2">
              <a:lnSpc>
                <a:spcPct val="120000"/>
              </a:lnSpc>
            </a:pPr>
            <a:r>
              <a:rPr lang="en-US" altLang="zh-CN" sz="2400" dirty="0">
                <a:latin typeface="微软雅黑" panose="020B0503020204020204" pitchFamily="34" charset="-122"/>
                <a:ea typeface="微软雅黑" panose="020B0503020204020204" pitchFamily="34" charset="-122"/>
              </a:rPr>
              <a:t>Use non-data symbol to indicate frame</a:t>
            </a:r>
          </a:p>
        </p:txBody>
      </p:sp>
      <p:sp>
        <p:nvSpPr>
          <p:cNvPr id="2" name="矩形 1">
            <a:extLst>
              <a:ext uri="{FF2B5EF4-FFF2-40B4-BE49-F238E27FC236}">
                <a16:creationId xmlns:a16="http://schemas.microsoft.com/office/drawing/2014/main" id="{56CB0194-59FB-4FCA-82BD-1C122D9BC8B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Framing Methods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页脚占位符 3"/>
          <p:cNvSpPr>
            <a:spLocks noGrp="1"/>
          </p:cNvSpPr>
          <p:nvPr>
            <p:ph type="ftr" sz="quarter" idx="11"/>
          </p:nvPr>
        </p:nvSpPr>
        <p:spPr>
          <a:xfrm>
            <a:off x="2606615" y="6350599"/>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819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830" y="970563"/>
            <a:ext cx="67437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280" y="2885087"/>
            <a:ext cx="6154738"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93" y="6082313"/>
            <a:ext cx="78533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0F9FE4D-7836-41C1-A49E-239CD7A5E76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 packets encapsulated in a PPP frame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9" name="Picture 5">
            <a:extLst>
              <a:ext uri="{FF2B5EF4-FFF2-40B4-BE49-F238E27FC236}">
                <a16:creationId xmlns:a16="http://schemas.microsoft.com/office/drawing/2014/main" id="{34D947CD-E625-4A77-AD40-6C3338E13B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015" y="3807424"/>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F65A1A5-6174-41D2-BF51-1FB08C334305}"/>
              </a:ext>
            </a:extLst>
          </p:cNvPr>
          <p:cNvSpPr/>
          <p:nvPr/>
        </p:nvSpPr>
        <p:spPr>
          <a:xfrm>
            <a:off x="8291353" y="1233553"/>
            <a:ext cx="3031599" cy="369332"/>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CHAP</a:t>
            </a:r>
            <a:r>
              <a:rPr lang="zh-CN" altLang="en-US" dirty="0">
                <a:solidFill>
                  <a:srgbClr val="FF0000"/>
                </a:solidFill>
                <a:latin typeface="微软雅黑" panose="020B0503020204020204" pitchFamily="34" charset="-122"/>
                <a:ea typeface="微软雅黑" panose="020B0503020204020204" pitchFamily="34" charset="-122"/>
              </a:rPr>
              <a:t>是通过</a:t>
            </a: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次握手实现的</a:t>
            </a:r>
          </a:p>
        </p:txBody>
      </p:sp>
      <p:sp>
        <p:nvSpPr>
          <p:cNvPr id="10" name="文本框 9">
            <a:extLst>
              <a:ext uri="{FF2B5EF4-FFF2-40B4-BE49-F238E27FC236}">
                <a16:creationId xmlns:a16="http://schemas.microsoft.com/office/drawing/2014/main" id="{E1B74677-5395-48BE-AF39-9E7C867424E5}"/>
              </a:ext>
            </a:extLst>
          </p:cNvPr>
          <p:cNvSpPr txBox="1"/>
          <p:nvPr/>
        </p:nvSpPr>
        <p:spPr>
          <a:xfrm>
            <a:off x="7640139" y="1851625"/>
            <a:ext cx="4378172" cy="1200329"/>
          </a:xfrm>
          <a:prstGeom prst="rect">
            <a:avLst/>
          </a:prstGeom>
          <a:noFill/>
        </p:spPr>
        <p:txBody>
          <a:bodyPr wrap="square">
            <a:spAutoFit/>
          </a:bodyPr>
          <a:lstStyle/>
          <a:p>
            <a:pPr algn="l"/>
            <a:r>
              <a:rPr lang="en-US" altLang="zh-CN" b="0" i="0" dirty="0">
                <a:solidFill>
                  <a:srgbClr val="333333"/>
                </a:solidFill>
                <a:effectLst/>
                <a:latin typeface="微软雅黑" panose="020B0503020204020204" pitchFamily="34" charset="-122"/>
                <a:ea typeface="微软雅黑" panose="020B0503020204020204" pitchFamily="34" charset="-122"/>
              </a:rPr>
              <a:t>CHAP</a:t>
            </a:r>
            <a:r>
              <a:rPr lang="zh-CN" altLang="en-US" b="0" i="0" dirty="0">
                <a:solidFill>
                  <a:srgbClr val="333333"/>
                </a:solidFill>
                <a:effectLst/>
                <a:latin typeface="微软雅黑" panose="020B0503020204020204" pitchFamily="34" charset="-122"/>
                <a:ea typeface="微软雅黑" panose="020B0503020204020204" pitchFamily="34" charset="-122"/>
              </a:rPr>
              <a:t>是主叫发出请求，被叫回复一个数据包，这个包里面有主叫发送的随机的哈希值，主叫在数据库中确认无误后发送一个连接成功的数据包连接。</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829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755" y="1174502"/>
            <a:ext cx="68897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19" y="2393701"/>
            <a:ext cx="87264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100" y="3360232"/>
            <a:ext cx="5513387"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44895694-95E5-4371-B70B-CD36D17152C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IPCP packet encapsulated in a PPP frame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11" name="Picture 5">
            <a:extLst>
              <a:ext uri="{FF2B5EF4-FFF2-40B4-BE49-F238E27FC236}">
                <a16:creationId xmlns:a16="http://schemas.microsoft.com/office/drawing/2014/main" id="{F286085B-D1E0-4692-BEC2-FE7D8E734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4858" y="3473739"/>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A50670E-753C-43FE-A307-E2AEC2D4CECF}"/>
              </a:ext>
            </a:extLst>
          </p:cNvPr>
          <p:cNvSpPr/>
          <p:nvPr/>
        </p:nvSpPr>
        <p:spPr>
          <a:xfrm>
            <a:off x="527867" y="5870151"/>
            <a:ext cx="7021465" cy="523220"/>
          </a:xfrm>
          <a:prstGeom prst="rect">
            <a:avLst/>
          </a:prstGeom>
        </p:spPr>
        <p:txBody>
          <a:bodyPr wrap="square">
            <a:spAutoFit/>
          </a:bodyPr>
          <a:lstStyle/>
          <a:p>
            <a:r>
              <a:rPr lang="en-US" altLang="zh-CN" sz="1400" dirty="0">
                <a:solidFill>
                  <a:srgbClr val="333333"/>
                </a:solidFill>
                <a:latin typeface="微软雅黑" panose="020B0503020204020204" pitchFamily="34" charset="-122"/>
                <a:ea typeface="微软雅黑" panose="020B0503020204020204" pitchFamily="34" charset="-122"/>
              </a:rPr>
              <a:t>IPCP</a:t>
            </a:r>
            <a:r>
              <a:rPr lang="zh-CN" altLang="en-US" sz="1400" dirty="0">
                <a:solidFill>
                  <a:srgbClr val="333333"/>
                </a:solidFill>
                <a:latin typeface="微软雅黑" panose="020B0503020204020204" pitchFamily="34" charset="-122"/>
                <a:ea typeface="微软雅黑" panose="020B0503020204020204" pitchFamily="34" charset="-122"/>
              </a:rPr>
              <a:t>：</a:t>
            </a:r>
            <a:r>
              <a:rPr lang="en-US" altLang="zh-CN" sz="1400" dirty="0">
                <a:solidFill>
                  <a:srgbClr val="333333"/>
                </a:solidFill>
                <a:latin typeface="微软雅黑" panose="020B0503020204020204" pitchFamily="34" charset="-122"/>
                <a:ea typeface="微软雅黑" panose="020B0503020204020204" pitchFamily="34" charset="-122"/>
              </a:rPr>
              <a:t>Internet Protocol Control Protocol</a:t>
            </a:r>
            <a:r>
              <a:rPr lang="zh-CN" altLang="en-US" sz="1400" dirty="0">
                <a:solidFill>
                  <a:srgbClr val="333333"/>
                </a:solidFill>
                <a:latin typeface="微软雅黑" panose="020B0503020204020204" pitchFamily="34" charset="-122"/>
                <a:ea typeface="微软雅黑" panose="020B0503020204020204" pitchFamily="34" charset="-122"/>
              </a:rPr>
              <a:t>。网际协议控制协议（</a:t>
            </a:r>
            <a:r>
              <a:rPr lang="en-US" altLang="zh-CN" sz="1400" dirty="0">
                <a:solidFill>
                  <a:srgbClr val="333333"/>
                </a:solidFill>
                <a:latin typeface="微软雅黑" panose="020B0503020204020204" pitchFamily="34" charset="-122"/>
                <a:ea typeface="微软雅黑" panose="020B0503020204020204" pitchFamily="34" charset="-122"/>
              </a:rPr>
              <a:t>IPCP</a:t>
            </a:r>
            <a:r>
              <a:rPr lang="zh-CN" altLang="en-US" sz="1400" dirty="0">
                <a:solidFill>
                  <a:srgbClr val="333333"/>
                </a:solidFill>
                <a:latin typeface="微软雅黑" panose="020B0503020204020204" pitchFamily="34" charset="-122"/>
                <a:ea typeface="微软雅黑" panose="020B0503020204020204" pitchFamily="34" charset="-122"/>
              </a:rPr>
              <a:t>），属于</a:t>
            </a:r>
            <a:r>
              <a:rPr lang="en-US" altLang="zh-CN" sz="1400" dirty="0">
                <a:solidFill>
                  <a:srgbClr val="333333"/>
                </a:solidFill>
                <a:latin typeface="微软雅黑" panose="020B0503020204020204" pitchFamily="34" charset="-122"/>
                <a:ea typeface="微软雅黑" panose="020B0503020204020204" pitchFamily="34" charset="-122"/>
              </a:rPr>
              <a:t>NCP</a:t>
            </a:r>
            <a:r>
              <a:rPr lang="zh-CN" altLang="en-US" sz="1400" dirty="0">
                <a:solidFill>
                  <a:srgbClr val="333333"/>
                </a:solidFill>
                <a:latin typeface="微软雅黑" panose="020B0503020204020204" pitchFamily="34" charset="-122"/>
                <a:ea typeface="微软雅黑" panose="020B0503020204020204" pitchFamily="34" charset="-122"/>
              </a:rPr>
              <a:t>。是一个网络控制协议，用来在点对点协议连接上建立和配置网际协议。</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839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0485" y="911225"/>
            <a:ext cx="5646737"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8865410-FCCD-430E-8490-056E8C20C97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An example of PPP</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9" name="Picture 5">
            <a:extLst>
              <a:ext uri="{FF2B5EF4-FFF2-40B4-BE49-F238E27FC236}">
                <a16:creationId xmlns:a16="http://schemas.microsoft.com/office/drawing/2014/main" id="{97BF7B70-0CBC-4FD1-8719-9E61CDD17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4858" y="3473739"/>
            <a:ext cx="280193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84996" name="Content Placeholder 2"/>
          <p:cNvSpPr>
            <a:spLocks noGrp="1"/>
          </p:cNvSpPr>
          <p:nvPr>
            <p:ph idx="1"/>
          </p:nvPr>
        </p:nvSpPr>
        <p:spPr>
          <a:xfrm>
            <a:off x="751490" y="1095925"/>
            <a:ext cx="11067487" cy="1586315"/>
          </a:xfrm>
        </p:spPr>
        <p:txBody>
          <a:bodyPr>
            <a:normAutofit fontScale="92500" lnSpcReduction="20000"/>
          </a:bodyPr>
          <a:lstStyle/>
          <a:p>
            <a:pPr>
              <a:lnSpc>
                <a:spcPct val="100000"/>
              </a:lnSpc>
              <a:spcBef>
                <a:spcPts val="1200"/>
              </a:spcBef>
            </a:pPr>
            <a:r>
              <a:rPr lang="en-US" altLang="zh-CN" b="1" dirty="0"/>
              <a:t>ADSL (Asymmetric Digital Subscriber Loop</a:t>
            </a:r>
            <a:r>
              <a:rPr lang="zh-CN" altLang="en-US" b="1" dirty="0"/>
              <a:t>非对称数字用户线路</a:t>
            </a:r>
            <a:r>
              <a:rPr lang="en-US" altLang="zh-CN" b="1" dirty="0"/>
              <a:t>) </a:t>
            </a:r>
            <a:r>
              <a:rPr lang="en-US" altLang="zh-CN" dirty="0">
                <a:ea typeface="宋体" charset="-122"/>
              </a:rPr>
              <a:t> is w</a:t>
            </a:r>
            <a:r>
              <a:rPr lang="en-US" altLang="zh-CN" dirty="0">
                <a:ea typeface="宋体" panose="02010600030101010101" pitchFamily="2" charset="-122"/>
              </a:rPr>
              <a:t>idely used for broadband Internet over local loops</a:t>
            </a:r>
          </a:p>
          <a:p>
            <a:pPr lvl="1">
              <a:lnSpc>
                <a:spcPct val="100000"/>
              </a:lnSpc>
              <a:spcBef>
                <a:spcPts val="1200"/>
              </a:spcBef>
            </a:pPr>
            <a:r>
              <a:rPr lang="en-US" altLang="zh-CN" dirty="0">
                <a:ea typeface="宋体" panose="02010600030101010101" pitchFamily="2" charset="-122"/>
              </a:rPr>
              <a:t>ADSL runs from modem (customer) to DSLAM (ISP)</a:t>
            </a:r>
          </a:p>
          <a:p>
            <a:pPr lvl="1">
              <a:lnSpc>
                <a:spcPct val="100000"/>
              </a:lnSpc>
              <a:spcBef>
                <a:spcPts val="1200"/>
              </a:spcBef>
            </a:pPr>
            <a:r>
              <a:rPr lang="en-US" altLang="zh-CN" dirty="0">
                <a:ea typeface="宋体" panose="02010600030101010101" pitchFamily="2" charset="-122"/>
              </a:rPr>
              <a:t>IP packets are sent over PPP and AAL5/ATM (over)</a:t>
            </a:r>
          </a:p>
          <a:p>
            <a:pPr>
              <a:lnSpc>
                <a:spcPct val="100000"/>
              </a:lnSpc>
              <a:spcBef>
                <a:spcPts val="1200"/>
              </a:spcBef>
            </a:pPr>
            <a:endParaRPr lang="en-US" altLang="zh-CN" dirty="0">
              <a:ea typeface="宋体" panose="02010600030101010101" pitchFamily="2" charset="-122"/>
            </a:endParaRPr>
          </a:p>
        </p:txBody>
      </p:sp>
      <p:pic>
        <p:nvPicPr>
          <p:cNvPr id="849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823" y="2978851"/>
            <a:ext cx="84185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6780C37-0146-4CE0-8A27-97AD4B91CF7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ADSL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86020" name="Content Placeholder 2"/>
          <p:cNvSpPr>
            <a:spLocks noGrp="1"/>
          </p:cNvSpPr>
          <p:nvPr>
            <p:ph idx="1"/>
          </p:nvPr>
        </p:nvSpPr>
        <p:spPr>
          <a:xfrm>
            <a:off x="804638" y="927369"/>
            <a:ext cx="10898532" cy="1994653"/>
          </a:xfrm>
        </p:spPr>
        <p:txBody>
          <a:bodyPr>
            <a:normAutofit fontScale="92500" lnSpcReduction="20000"/>
          </a:bodyPr>
          <a:lstStyle/>
          <a:p>
            <a:pPr>
              <a:lnSpc>
                <a:spcPct val="100000"/>
              </a:lnSpc>
              <a:spcBef>
                <a:spcPts val="1200"/>
              </a:spcBef>
            </a:pPr>
            <a:r>
              <a:rPr lang="en-US" altLang="zh-CN" dirty="0">
                <a:ea typeface="宋体" panose="02010600030101010101" pitchFamily="2" charset="-122"/>
              </a:rPr>
              <a:t>PPP data is sent in AAL5 frames over ATM cells:</a:t>
            </a:r>
          </a:p>
          <a:p>
            <a:pPr lvl="1">
              <a:lnSpc>
                <a:spcPct val="100000"/>
              </a:lnSpc>
              <a:spcBef>
                <a:spcPts val="1200"/>
              </a:spcBef>
            </a:pPr>
            <a:r>
              <a:rPr lang="en-US" altLang="zh-CN" dirty="0">
                <a:ea typeface="宋体" panose="02010600030101010101" pitchFamily="2" charset="-122"/>
              </a:rPr>
              <a:t>ATM is a link layer that uses short, fixed-size cells (53 bytes); each cell has a virtual circuit identifier</a:t>
            </a:r>
          </a:p>
          <a:p>
            <a:pPr lvl="1">
              <a:lnSpc>
                <a:spcPct val="100000"/>
              </a:lnSpc>
              <a:spcBef>
                <a:spcPts val="1200"/>
              </a:spcBef>
            </a:pPr>
            <a:r>
              <a:rPr lang="en-US" altLang="zh-CN" dirty="0">
                <a:ea typeface="宋体" panose="02010600030101010101" pitchFamily="2" charset="-122"/>
              </a:rPr>
              <a:t>AAL5 is a format to send packets over ATM</a:t>
            </a:r>
          </a:p>
          <a:p>
            <a:pPr lvl="1">
              <a:lnSpc>
                <a:spcPct val="100000"/>
              </a:lnSpc>
              <a:spcBef>
                <a:spcPts val="1200"/>
              </a:spcBef>
            </a:pPr>
            <a:r>
              <a:rPr lang="en-US" altLang="zh-CN" dirty="0">
                <a:ea typeface="宋体" panose="02010600030101010101" pitchFamily="2" charset="-122"/>
              </a:rPr>
              <a:t>PPP frame is converted to a AAL5 frame (</a:t>
            </a:r>
            <a:r>
              <a:rPr lang="en-US" altLang="zh-CN" dirty="0" err="1">
                <a:ea typeface="宋体" panose="02010600030101010101" pitchFamily="2" charset="-122"/>
              </a:rPr>
              <a:t>PPPoA</a:t>
            </a:r>
            <a:r>
              <a:rPr lang="en-US" altLang="zh-CN" dirty="0">
                <a:ea typeface="宋体" panose="02010600030101010101" pitchFamily="2" charset="-122"/>
              </a:rPr>
              <a:t>)</a:t>
            </a: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30" y="3393010"/>
            <a:ext cx="7652396" cy="147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TextBox 10"/>
          <p:cNvSpPr txBox="1">
            <a:spLocks noChangeArrowheads="1"/>
          </p:cNvSpPr>
          <p:nvPr/>
        </p:nvSpPr>
        <p:spPr bwMode="auto">
          <a:xfrm>
            <a:off x="775830" y="5624707"/>
            <a:ext cx="10640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AAL5 frame is divided into 48 byte pieces, each of which goes into one ATM cell with 5 header bytes </a:t>
            </a:r>
          </a:p>
        </p:txBody>
      </p:sp>
      <p:sp>
        <p:nvSpPr>
          <p:cNvPr id="2" name="矩形 1">
            <a:extLst>
              <a:ext uri="{FF2B5EF4-FFF2-40B4-BE49-F238E27FC236}">
                <a16:creationId xmlns:a16="http://schemas.microsoft.com/office/drawing/2014/main" id="{C8A131E1-435D-44E9-B8DB-016B2A3677E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ADSL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3F6CC9C-E635-4DEF-985B-F27870D24C96}"/>
              </a:ext>
            </a:extLst>
          </p:cNvPr>
          <p:cNvSpPr txBox="1"/>
          <p:nvPr/>
        </p:nvSpPr>
        <p:spPr>
          <a:xfrm>
            <a:off x="3114537" y="4858683"/>
            <a:ext cx="3386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ClrTx/>
              <a:buFontTx/>
              <a:buNone/>
              <a:defRPr>
                <a:latin typeface="Arial" panose="020B0604020202020204" pitchFamily="34" charset="0"/>
                <a:ea typeface="宋体" panose="02010600030101010101" pitchFamily="2" charset="-122"/>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latin typeface="Arial" panose="020B0604020202020204" pitchFamily="34" charset="0"/>
                <a:cs typeface="Arial" panose="020B0604020202020204" pitchFamily="34" charset="0"/>
              </a:defRPr>
            </a:lvl9pPr>
          </a:lstStyle>
          <a:p>
            <a:r>
              <a:rPr lang="en-US" altLang="zh-CN" dirty="0"/>
              <a:t>AAL5 frame carrying PPP data.</a:t>
            </a:r>
            <a:endParaRPr lang="zh-CN" altLang="en-US" dirty="0"/>
          </a:p>
        </p:txBody>
      </p:sp>
      <p:sp>
        <p:nvSpPr>
          <p:cNvPr id="15" name="文本框 14">
            <a:extLst>
              <a:ext uri="{FF2B5EF4-FFF2-40B4-BE49-F238E27FC236}">
                <a16:creationId xmlns:a16="http://schemas.microsoft.com/office/drawing/2014/main" id="{B02B5469-C7DF-48DD-9ADB-A2B1DCA0123E}"/>
              </a:ext>
            </a:extLst>
          </p:cNvPr>
          <p:cNvSpPr txBox="1"/>
          <p:nvPr/>
        </p:nvSpPr>
        <p:spPr>
          <a:xfrm>
            <a:off x="8609166" y="2135817"/>
            <a:ext cx="3036496" cy="320087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zh-CN" altLang="en-US" sz="1600" b="0" i="0" dirty="0">
                <a:solidFill>
                  <a:srgbClr val="444444"/>
                </a:solidFill>
                <a:effectLst/>
                <a:latin typeface="微软雅黑" panose="020B0503020204020204" pitchFamily="34" charset="-122"/>
                <a:ea typeface="微软雅黑" panose="020B0503020204020204" pitchFamily="34" charset="-122"/>
              </a:rPr>
              <a:t> </a:t>
            </a:r>
            <a:r>
              <a:rPr lang="en-US" altLang="zh-CN" sz="1600" b="0" i="0" dirty="0">
                <a:solidFill>
                  <a:srgbClr val="444444"/>
                </a:solidFill>
                <a:effectLst/>
                <a:latin typeface="微软雅黑" panose="020B0503020204020204" pitchFamily="34" charset="-122"/>
                <a:ea typeface="微软雅黑" panose="020B0503020204020204" pitchFamily="34" charset="-122"/>
              </a:rPr>
              <a:t>AAL5</a:t>
            </a:r>
            <a:r>
              <a:rPr lang="zh-CN" altLang="en-US" sz="1600" b="0" i="0" dirty="0">
                <a:solidFill>
                  <a:srgbClr val="444444"/>
                </a:solidFill>
                <a:effectLst/>
                <a:latin typeface="微软雅黑" panose="020B0503020204020204" pitchFamily="34" charset="-122"/>
                <a:ea typeface="微软雅黑" panose="020B0503020204020204" pitchFamily="34" charset="-122"/>
              </a:rPr>
              <a:t>没有</a:t>
            </a:r>
            <a:r>
              <a:rPr lang="en-US" altLang="zh-CN" sz="1600" b="0" i="0" dirty="0">
                <a:solidFill>
                  <a:srgbClr val="444444"/>
                </a:solidFill>
                <a:effectLst/>
                <a:latin typeface="微软雅黑" panose="020B0503020204020204" pitchFamily="34" charset="-122"/>
                <a:ea typeface="微软雅黑" panose="020B0503020204020204" pitchFamily="34" charset="-122"/>
              </a:rPr>
              <a:t>header</a:t>
            </a:r>
            <a:r>
              <a:rPr lang="zh-CN" altLang="en-US" sz="1600" b="0" i="0" dirty="0">
                <a:solidFill>
                  <a:srgbClr val="444444"/>
                </a:solidFill>
                <a:effectLst/>
                <a:latin typeface="微软雅黑" panose="020B0503020204020204" pitchFamily="34" charset="-122"/>
                <a:ea typeface="微软雅黑" panose="020B0503020204020204" pitchFamily="34" charset="-122"/>
              </a:rPr>
              <a:t>，只有一个</a:t>
            </a:r>
            <a:r>
              <a:rPr lang="en-US" altLang="zh-CN" sz="1600" b="0" i="0" dirty="0">
                <a:solidFill>
                  <a:srgbClr val="444444"/>
                </a:solidFill>
                <a:effectLst/>
                <a:latin typeface="微软雅黑" panose="020B0503020204020204" pitchFamily="34" charset="-122"/>
                <a:ea typeface="微软雅黑" panose="020B0503020204020204" pitchFamily="34" charset="-122"/>
              </a:rPr>
              <a:t>8</a:t>
            </a:r>
            <a:r>
              <a:rPr lang="zh-CN" altLang="en-US" sz="1600" b="0" i="0" dirty="0">
                <a:solidFill>
                  <a:srgbClr val="444444"/>
                </a:solidFill>
                <a:effectLst/>
                <a:latin typeface="微软雅黑" panose="020B0503020204020204" pitchFamily="34" charset="-122"/>
                <a:ea typeface="微软雅黑" panose="020B0503020204020204" pitchFamily="34" charset="-122"/>
              </a:rPr>
              <a:t>字节的尾</a:t>
            </a:r>
            <a:r>
              <a:rPr lang="en-US" altLang="zh-CN" sz="1600" b="0" i="0" dirty="0">
                <a:solidFill>
                  <a:srgbClr val="444444"/>
                </a:solidFill>
                <a:effectLst/>
                <a:latin typeface="微软雅黑" panose="020B0503020204020204" pitchFamily="34" charset="-122"/>
                <a:ea typeface="微软雅黑" panose="020B0503020204020204" pitchFamily="34" charset="-122"/>
              </a:rPr>
              <a:t>trailer</a:t>
            </a:r>
            <a:r>
              <a:rPr lang="zh-CN" altLang="en-US" sz="1600" dirty="0">
                <a:solidFill>
                  <a:srgbClr val="444444"/>
                </a:solidFill>
                <a:latin typeface="微软雅黑" panose="020B0503020204020204" pitchFamily="34" charset="-122"/>
                <a:ea typeface="微软雅黑" panose="020B0503020204020204" pitchFamily="34" charset="-122"/>
              </a:rPr>
              <a:t>，包括</a:t>
            </a:r>
            <a:r>
              <a:rPr lang="en-US" altLang="zh-CN" sz="1600" dirty="0">
                <a:solidFill>
                  <a:srgbClr val="444444"/>
                </a:solidFill>
                <a:latin typeface="微软雅黑" panose="020B0503020204020204" pitchFamily="34" charset="-122"/>
                <a:ea typeface="微软雅黑" panose="020B0503020204020204" pitchFamily="34" charset="-122"/>
              </a:rPr>
              <a:t>2</a:t>
            </a:r>
            <a:r>
              <a:rPr lang="zh-CN" altLang="en-US" sz="1600" dirty="0">
                <a:solidFill>
                  <a:srgbClr val="444444"/>
                </a:solidFill>
                <a:latin typeface="微软雅黑" panose="020B0503020204020204" pitchFamily="34" charset="-122"/>
                <a:ea typeface="微软雅黑" panose="020B0503020204020204" pitchFamily="34" charset="-122"/>
              </a:rPr>
              <a:t>字节长度（真正的有效载荷，不包括填充字节数）和</a:t>
            </a:r>
            <a:r>
              <a:rPr lang="en-US" altLang="zh-CN" sz="1600" dirty="0">
                <a:solidFill>
                  <a:srgbClr val="444444"/>
                </a:solidFill>
                <a:latin typeface="微软雅黑" panose="020B0503020204020204" pitchFamily="34" charset="-122"/>
                <a:ea typeface="微软雅黑" panose="020B0503020204020204" pitchFamily="34" charset="-122"/>
              </a:rPr>
              <a:t>4</a:t>
            </a:r>
            <a:r>
              <a:rPr lang="zh-CN" altLang="en-US" sz="1600" dirty="0">
                <a:solidFill>
                  <a:srgbClr val="444444"/>
                </a:solidFill>
                <a:latin typeface="微软雅黑" panose="020B0503020204020204" pitchFamily="34" charset="-122"/>
                <a:ea typeface="微软雅黑" panose="020B0503020204020204" pitchFamily="34" charset="-122"/>
              </a:rPr>
              <a:t>个字节的</a:t>
            </a:r>
            <a:r>
              <a:rPr lang="en-US" altLang="zh-CN" sz="1600" dirty="0">
                <a:solidFill>
                  <a:srgbClr val="444444"/>
                </a:solidFill>
                <a:latin typeface="微软雅黑" panose="020B0503020204020204" pitchFamily="34" charset="-122"/>
                <a:ea typeface="微软雅黑" panose="020B0503020204020204" pitchFamily="34" charset="-122"/>
              </a:rPr>
              <a:t>CRC</a:t>
            </a:r>
            <a:r>
              <a:rPr lang="zh-CN" altLang="en-US" sz="1600" dirty="0">
                <a:solidFill>
                  <a:srgbClr val="444444"/>
                </a:solidFill>
                <a:latin typeface="微软雅黑" panose="020B0503020204020204" pitchFamily="34" charset="-122"/>
                <a:ea typeface="微软雅黑" panose="020B0503020204020204" pitchFamily="34" charset="-122"/>
              </a:rPr>
              <a:t>字段（整个报文的校验和，包括填充数据和尾部信息）；</a:t>
            </a:r>
            <a:endParaRPr lang="en-US" altLang="zh-CN" sz="1600" dirty="0">
              <a:solidFill>
                <a:srgbClr val="444444"/>
              </a:solidFill>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sz="1600" dirty="0">
                <a:solidFill>
                  <a:srgbClr val="444444"/>
                </a:solidFill>
                <a:latin typeface="微软雅黑" panose="020B0503020204020204" pitchFamily="34" charset="-122"/>
                <a:ea typeface="微软雅黑" panose="020B0503020204020204" pitchFamily="34" charset="-122"/>
              </a:rPr>
              <a:t>填充数据（</a:t>
            </a:r>
            <a:r>
              <a:rPr lang="en-US" altLang="zh-CN" sz="1600" dirty="0">
                <a:solidFill>
                  <a:srgbClr val="444444"/>
                </a:solidFill>
                <a:latin typeface="微软雅黑" panose="020B0503020204020204" pitchFamily="34" charset="-122"/>
                <a:ea typeface="微软雅黑" panose="020B0503020204020204" pitchFamily="34" charset="-122"/>
              </a:rPr>
              <a:t>0</a:t>
            </a:r>
            <a:r>
              <a:rPr lang="zh-CN" altLang="en-US" sz="1600" dirty="0">
                <a:solidFill>
                  <a:srgbClr val="444444"/>
                </a:solidFill>
                <a:latin typeface="微软雅黑" panose="020B0503020204020204" pitchFamily="34" charset="-122"/>
                <a:ea typeface="微软雅黑" panose="020B0503020204020204" pitchFamily="34" charset="-122"/>
              </a:rPr>
              <a:t>字节</a:t>
            </a:r>
            <a:r>
              <a:rPr lang="en-US" altLang="zh-CN" sz="1600" dirty="0">
                <a:solidFill>
                  <a:srgbClr val="444444"/>
                </a:solidFill>
                <a:latin typeface="微软雅黑" panose="020B0503020204020204" pitchFamily="34" charset="-122"/>
                <a:ea typeface="微软雅黑" panose="020B0503020204020204" pitchFamily="34" charset="-122"/>
              </a:rPr>
              <a:t>~47</a:t>
            </a:r>
            <a:r>
              <a:rPr lang="zh-CN" altLang="en-US" sz="1600" dirty="0">
                <a:solidFill>
                  <a:srgbClr val="444444"/>
                </a:solidFill>
                <a:latin typeface="微软雅黑" panose="020B0503020204020204" pitchFamily="34" charset="-122"/>
                <a:ea typeface="微软雅黑" panose="020B0503020204020204" pitchFamily="34" charset="-122"/>
              </a:rPr>
              <a:t>字节），使整个报文（包括填补的数据和尾部信息）为</a:t>
            </a:r>
            <a:r>
              <a:rPr lang="en-US" altLang="zh-CN" sz="1600" dirty="0">
                <a:solidFill>
                  <a:srgbClr val="444444"/>
                </a:solidFill>
                <a:latin typeface="微软雅黑" panose="020B0503020204020204" pitchFamily="34" charset="-122"/>
                <a:ea typeface="微软雅黑" panose="020B0503020204020204" pitchFamily="34" charset="-122"/>
              </a:rPr>
              <a:t>48</a:t>
            </a:r>
            <a:r>
              <a:rPr lang="zh-CN" altLang="en-US" sz="1600" dirty="0">
                <a:solidFill>
                  <a:srgbClr val="444444"/>
                </a:solidFill>
                <a:latin typeface="微软雅黑" panose="020B0503020204020204" pitchFamily="34" charset="-122"/>
                <a:ea typeface="微软雅黑" panose="020B0503020204020204" pitchFamily="34" charset="-122"/>
              </a:rPr>
              <a:t>字节的整数倍，以便可以等分塞入</a:t>
            </a:r>
            <a:r>
              <a:rPr lang="en-US" altLang="zh-CN" sz="1600" dirty="0">
                <a:solidFill>
                  <a:srgbClr val="444444"/>
                </a:solidFill>
                <a:latin typeface="微软雅黑" panose="020B0503020204020204" pitchFamily="34" charset="-122"/>
                <a:ea typeface="微软雅黑" panose="020B0503020204020204" pitchFamily="34" charset="-122"/>
              </a:rPr>
              <a:t>ATM cell</a:t>
            </a:r>
            <a:r>
              <a:rPr lang="zh-CN" altLang="en-US" sz="1600" dirty="0">
                <a:solidFill>
                  <a:srgbClr val="444444"/>
                </a:solidFill>
                <a:latin typeface="微软雅黑" panose="020B0503020204020204" pitchFamily="34" charset="-122"/>
                <a:ea typeface="微软雅黑" panose="020B0503020204020204" pitchFamily="34" charset="-122"/>
              </a:rPr>
              <a:t>中进行传输。</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FFDC80-2AC2-4EF1-920A-D0EA20D35232}"/>
              </a:ext>
            </a:extLst>
          </p:cNvPr>
          <p:cNvSpPr txBox="1"/>
          <p:nvPr/>
        </p:nvSpPr>
        <p:spPr>
          <a:xfrm>
            <a:off x="0" y="1491615"/>
            <a:ext cx="12192000" cy="3676186"/>
          </a:xfrm>
          <a:prstGeom prst="rect">
            <a:avLst/>
          </a:prstGeom>
          <a:solidFill>
            <a:schemeClr val="bg2">
              <a:lumMod val="20000"/>
              <a:lumOff val="80000"/>
            </a:schemeClr>
          </a:solidFill>
        </p:spPr>
        <p:txBody>
          <a:bodyPr wrap="square" rtlCol="0" anchor="ctr">
            <a:noAutofit/>
          </a:bodyPr>
          <a:lstStyle/>
          <a:p>
            <a:pPr algn="ctr" defTabSz="1097280" fontAlgn="base">
              <a:spcBef>
                <a:spcPts val="1440"/>
              </a:spcBef>
              <a:spcAft>
                <a:spcPts val="1440"/>
              </a:spcAft>
            </a:pPr>
            <a:r>
              <a:rPr lang="en-US" altLang="zh-CN" sz="5280" b="1" dirty="0">
                <a:solidFill>
                  <a:srgbClr val="C00000"/>
                </a:solidFill>
                <a:latin typeface="微软雅黑" panose="020B0503020204020204" pitchFamily="34" charset="-122"/>
                <a:ea typeface="微软雅黑" panose="020B0503020204020204" pitchFamily="34" charset="-122"/>
              </a:rPr>
              <a:t>Q &amp; A</a:t>
            </a:r>
          </a:p>
        </p:txBody>
      </p:sp>
      <p:pic>
        <p:nvPicPr>
          <p:cNvPr id="5" name="Picture 2">
            <a:extLst>
              <a:ext uri="{FF2B5EF4-FFF2-40B4-BE49-F238E27FC236}">
                <a16:creationId xmlns:a16="http://schemas.microsoft.com/office/drawing/2014/main" id="{C5359447-7FF0-47D1-A892-FF658CBED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9460" name="Content Placeholder 2"/>
          <p:cNvSpPr>
            <a:spLocks noGrp="1"/>
          </p:cNvSpPr>
          <p:nvPr>
            <p:ph idx="1"/>
          </p:nvPr>
        </p:nvSpPr>
        <p:spPr>
          <a:xfrm>
            <a:off x="525781" y="974136"/>
            <a:ext cx="11345283" cy="1637087"/>
          </a:xfrm>
        </p:spPr>
        <p:txBody>
          <a:bodyPr>
            <a:normAutofit fontScale="92500" lnSpcReduction="20000"/>
          </a:bodyPr>
          <a:lstStyle/>
          <a:p>
            <a:pPr marL="457200" indent="-457200">
              <a:lnSpc>
                <a:spcPct val="120000"/>
              </a:lnSpc>
              <a:buFont typeface="Arial" panose="020B0604020202020204" pitchFamily="34" charset="0"/>
              <a:buChar char="•"/>
            </a:pPr>
            <a:r>
              <a:rPr lang="zh-CN" altLang="en-US" sz="1800" b="0" i="0" dirty="0">
                <a:effectLst/>
                <a:latin typeface="微软雅黑" panose="020B0503020204020204" pitchFamily="34" charset="-122"/>
                <a:ea typeface="微软雅黑" panose="020B0503020204020204" pitchFamily="34" charset="-122"/>
              </a:rPr>
              <a:t>在帧头部使用一个计数字段来标明帧内字节数，当目的节点接收到字节计数值时就知道后面跟随的字节数，从而可以确定帧结束的位置（计数字段提供的字节数包含自身所占用的一个字节），这种方法最大的问题，如果计数字段出现了错误，即失去了帧边界划分的依据，接收方就无法判断所传输帧的结束位和下一帧的开始位，收发双方将失去同步。</a:t>
            </a:r>
            <a:endParaRPr lang="en-US" altLang="zh-CN" sz="18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Simple, but difficult to resynchronize after an error</a:t>
            </a:r>
          </a:p>
        </p:txBody>
      </p:sp>
      <p:sp>
        <p:nvSpPr>
          <p:cNvPr id="19462" name="TextBox 8"/>
          <p:cNvSpPr txBox="1">
            <a:spLocks noChangeArrowheads="1"/>
          </p:cNvSpPr>
          <p:nvPr/>
        </p:nvSpPr>
        <p:spPr bwMode="auto">
          <a:xfrm>
            <a:off x="1637364" y="4846992"/>
            <a:ext cx="1377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dirty="0">
                <a:ea typeface="宋体" panose="02010600030101010101" pitchFamily="2" charset="-122"/>
              </a:rPr>
              <a:t>Error case</a:t>
            </a:r>
          </a:p>
        </p:txBody>
      </p:sp>
      <p:sp>
        <p:nvSpPr>
          <p:cNvPr id="19463" name="TextBox 9"/>
          <p:cNvSpPr txBox="1">
            <a:spLocks noChangeArrowheads="1"/>
          </p:cNvSpPr>
          <p:nvPr/>
        </p:nvSpPr>
        <p:spPr bwMode="auto">
          <a:xfrm>
            <a:off x="1191446" y="3227951"/>
            <a:ext cx="1823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dirty="0">
                <a:ea typeface="宋体" panose="02010600030101010101" pitchFamily="2" charset="-122"/>
              </a:rPr>
              <a:t>Expected case</a:t>
            </a:r>
          </a:p>
        </p:txBody>
      </p:sp>
      <p:sp>
        <p:nvSpPr>
          <p:cNvPr id="2" name="矩形 1">
            <a:extLst>
              <a:ext uri="{FF2B5EF4-FFF2-40B4-BE49-F238E27FC236}">
                <a16:creationId xmlns:a16="http://schemas.microsoft.com/office/drawing/2014/main" id="{C85BC124-C8C7-4AFF-AF8B-285D3109E2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Framing – Byte count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字节计数法</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33DC5B9-0829-4723-B9A4-2175B562BA6E}"/>
              </a:ext>
            </a:extLst>
          </p:cNvPr>
          <p:cNvPicPr>
            <a:picLocks noChangeAspect="1"/>
          </p:cNvPicPr>
          <p:nvPr/>
        </p:nvPicPr>
        <p:blipFill>
          <a:blip r:embed="rId2"/>
          <a:stretch>
            <a:fillRect/>
          </a:stretch>
        </p:blipFill>
        <p:spPr>
          <a:xfrm>
            <a:off x="3101859" y="2690012"/>
            <a:ext cx="6633812" cy="3349472"/>
          </a:xfrm>
          <a:prstGeom prst="rect">
            <a:avLst/>
          </a:prstGeom>
        </p:spPr>
      </p:pic>
      <p:sp>
        <p:nvSpPr>
          <p:cNvPr id="17" name="文本框 16">
            <a:extLst>
              <a:ext uri="{FF2B5EF4-FFF2-40B4-BE49-F238E27FC236}">
                <a16:creationId xmlns:a16="http://schemas.microsoft.com/office/drawing/2014/main" id="{D7151246-564A-4663-81C4-06018A129969}"/>
              </a:ext>
            </a:extLst>
          </p:cNvPr>
          <p:cNvSpPr txBox="1"/>
          <p:nvPr/>
        </p:nvSpPr>
        <p:spPr>
          <a:xfrm>
            <a:off x="2344044" y="5989909"/>
            <a:ext cx="6633812" cy="400110"/>
          </a:xfrm>
          <a:prstGeom prst="rect">
            <a:avLst/>
          </a:prstGeom>
          <a:noFill/>
        </p:spPr>
        <p:txBody>
          <a:bodyPr wrap="square">
            <a:spAutoFit/>
          </a:bodyPr>
          <a:lstStyle/>
          <a:p>
            <a:pPr marL="609600" marR="0" lvl="0" indent="-609600" algn="ctr" defTabSz="914400" rtl="0" eaLnBrk="1" fontAlgn="base" latinLnBrk="0" hangingPunct="1">
              <a:lnSpc>
                <a:spcPct val="100000"/>
              </a:lnSpc>
              <a:spcBef>
                <a:spcPct val="20000"/>
              </a:spcBef>
              <a:spcAft>
                <a:spcPct val="0"/>
              </a:spcAft>
              <a:buClr>
                <a:srgbClr val="3333CC"/>
              </a:buClr>
              <a:buSzTx/>
              <a:buFontTx/>
              <a:buNone/>
              <a:tabLst/>
              <a:defRPr/>
            </a:pPr>
            <a:r>
              <a:rPr kumimoji="0" lang="en-US" altLang="zh-CN" sz="2000" b="0" i="0" u="none" strike="noStrike" kern="0" cap="none" spc="0" normalizeH="0" baseline="0" noProof="0" dirty="0">
                <a:ln>
                  <a:noFill/>
                </a:ln>
                <a:solidFill>
                  <a:srgbClr val="000000"/>
                </a:solidFill>
                <a:effectLst/>
                <a:uLnTx/>
                <a:uFillTx/>
                <a:latin typeface="Times New Roman"/>
                <a:ea typeface="宋体" charset="-122"/>
                <a:cs typeface="+mn-cs"/>
              </a:rPr>
              <a:t>A byte stream.   </a:t>
            </a:r>
            <a:r>
              <a:rPr kumimoji="0" lang="en-US" altLang="zh-CN" sz="2000" b="0" i="0" u="none" strike="noStrike" kern="0" cap="none" spc="0" normalizeH="0" baseline="0" noProof="0" dirty="0">
                <a:ln>
                  <a:noFill/>
                </a:ln>
                <a:solidFill>
                  <a:srgbClr val="3333CC"/>
                </a:solidFill>
                <a:effectLst/>
                <a:uLnTx/>
                <a:uFillTx/>
                <a:latin typeface="Times New Roman"/>
                <a:ea typeface="宋体" charset="-122"/>
                <a:cs typeface="+mn-cs"/>
              </a:rPr>
              <a:t>(a)</a:t>
            </a:r>
            <a:r>
              <a:rPr kumimoji="0" lang="en-US" altLang="zh-CN" sz="2000" b="0" i="0" u="none" strike="noStrike" kern="0" cap="none" spc="0" normalizeH="0" baseline="0" noProof="0" dirty="0">
                <a:ln>
                  <a:noFill/>
                </a:ln>
                <a:solidFill>
                  <a:srgbClr val="000000"/>
                </a:solidFill>
                <a:effectLst/>
                <a:uLnTx/>
                <a:uFillTx/>
                <a:latin typeface="Times New Roman"/>
                <a:ea typeface="宋体" charset="-122"/>
                <a:cs typeface="+mn-cs"/>
              </a:rPr>
              <a:t> Without errors.   </a:t>
            </a:r>
            <a:r>
              <a:rPr kumimoji="0" lang="en-US" altLang="zh-CN" sz="2000" b="0" i="0" u="none" strike="noStrike" kern="0" cap="none" spc="0" normalizeH="0" baseline="0" noProof="0" dirty="0">
                <a:ln>
                  <a:noFill/>
                </a:ln>
                <a:solidFill>
                  <a:srgbClr val="3333CC"/>
                </a:solidFill>
                <a:effectLst/>
                <a:uLnTx/>
                <a:uFillTx/>
                <a:latin typeface="Times New Roman"/>
                <a:ea typeface="宋体" charset="-122"/>
                <a:cs typeface="+mn-cs"/>
              </a:rPr>
              <a:t>(b)</a:t>
            </a:r>
            <a:r>
              <a:rPr kumimoji="0" lang="en-US" altLang="zh-CN" sz="2000" b="0" i="0" u="none" strike="noStrike" kern="0" cap="none" spc="0" normalizeH="0" baseline="0" noProof="0" dirty="0">
                <a:ln>
                  <a:noFill/>
                </a:ln>
                <a:solidFill>
                  <a:srgbClr val="000000"/>
                </a:solidFill>
                <a:effectLst/>
                <a:uLnTx/>
                <a:uFillTx/>
                <a:latin typeface="Times New Roman"/>
                <a:ea typeface="宋体" charset="-122"/>
                <a:cs typeface="+mn-cs"/>
              </a:rPr>
              <a:t> With one error.</a:t>
            </a:r>
          </a:p>
        </p:txBody>
      </p:sp>
      <p:sp>
        <p:nvSpPr>
          <p:cNvPr id="8" name="矩形 7">
            <a:extLst>
              <a:ext uri="{FF2B5EF4-FFF2-40B4-BE49-F238E27FC236}">
                <a16:creationId xmlns:a16="http://schemas.microsoft.com/office/drawing/2014/main" id="{35772EBD-073E-4F2E-9AFE-30FC83DAEF93}"/>
              </a:ext>
            </a:extLst>
          </p:cNvPr>
          <p:cNvSpPr/>
          <p:nvPr/>
        </p:nvSpPr>
        <p:spPr>
          <a:xfrm>
            <a:off x="3214688" y="3261864"/>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7A31C54-4ED9-4C4B-912C-BCE31CE5D871}"/>
              </a:ext>
            </a:extLst>
          </p:cNvPr>
          <p:cNvSpPr/>
          <p:nvPr/>
        </p:nvSpPr>
        <p:spPr>
          <a:xfrm>
            <a:off x="4430317" y="3261864"/>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A468647-B37D-4148-81FF-3F025DE5D6EC}"/>
              </a:ext>
            </a:extLst>
          </p:cNvPr>
          <p:cNvSpPr/>
          <p:nvPr/>
        </p:nvSpPr>
        <p:spPr>
          <a:xfrm>
            <a:off x="5649517" y="3261864"/>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7E01C3B-243F-477B-A50A-5663F579356B}"/>
              </a:ext>
            </a:extLst>
          </p:cNvPr>
          <p:cNvSpPr/>
          <p:nvPr/>
        </p:nvSpPr>
        <p:spPr>
          <a:xfrm>
            <a:off x="7602142" y="3264245"/>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B6E9924-F2FB-4096-AA9C-49125B5B968E}"/>
              </a:ext>
            </a:extLst>
          </p:cNvPr>
          <p:cNvSpPr/>
          <p:nvPr/>
        </p:nvSpPr>
        <p:spPr>
          <a:xfrm>
            <a:off x="3208162" y="4922715"/>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A1AE0D6-0230-4891-80A8-117956AEAE7D}"/>
              </a:ext>
            </a:extLst>
          </p:cNvPr>
          <p:cNvSpPr/>
          <p:nvPr/>
        </p:nvSpPr>
        <p:spPr>
          <a:xfrm>
            <a:off x="4437937" y="4926525"/>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7269903-5873-47B1-A4D4-5651D89B843A}"/>
              </a:ext>
            </a:extLst>
          </p:cNvPr>
          <p:cNvSpPr/>
          <p:nvPr/>
        </p:nvSpPr>
        <p:spPr>
          <a:xfrm>
            <a:off x="5656282" y="4930335"/>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C3A459A-12AA-4C52-B2B0-B49238CE09AF}"/>
              </a:ext>
            </a:extLst>
          </p:cNvPr>
          <p:cNvSpPr/>
          <p:nvPr/>
        </p:nvSpPr>
        <p:spPr>
          <a:xfrm>
            <a:off x="7602142" y="4930335"/>
            <a:ext cx="273843" cy="2559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大括号 9">
            <a:extLst>
              <a:ext uri="{FF2B5EF4-FFF2-40B4-BE49-F238E27FC236}">
                <a16:creationId xmlns:a16="http://schemas.microsoft.com/office/drawing/2014/main" id="{907710F6-D744-46E4-92C8-8E40D07FA262}"/>
              </a:ext>
            </a:extLst>
          </p:cNvPr>
          <p:cNvSpPr/>
          <p:nvPr/>
        </p:nvSpPr>
        <p:spPr>
          <a:xfrm rot="16200000">
            <a:off x="6236582" y="5196542"/>
            <a:ext cx="83820" cy="23700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1A53507B-6F9A-47B3-9CBC-7EA2A276558C}"/>
              </a:ext>
            </a:extLst>
          </p:cNvPr>
          <p:cNvSpPr/>
          <p:nvPr/>
        </p:nvSpPr>
        <p:spPr>
          <a:xfrm rot="16200000">
            <a:off x="6586523" y="5101703"/>
            <a:ext cx="100047" cy="44291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a:extLst>
              <a:ext uri="{FF2B5EF4-FFF2-40B4-BE49-F238E27FC236}">
                <a16:creationId xmlns:a16="http://schemas.microsoft.com/office/drawing/2014/main" id="{9663E974-6FC3-4018-A88E-B35D33D53D29}"/>
              </a:ext>
            </a:extLst>
          </p:cNvPr>
          <p:cNvSpPr/>
          <p:nvPr/>
        </p:nvSpPr>
        <p:spPr>
          <a:xfrm rot="16200000">
            <a:off x="7323518" y="4843335"/>
            <a:ext cx="100048" cy="95964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左大括号 36">
            <a:extLst>
              <a:ext uri="{FF2B5EF4-FFF2-40B4-BE49-F238E27FC236}">
                <a16:creationId xmlns:a16="http://schemas.microsoft.com/office/drawing/2014/main" id="{56114D7A-063A-447C-B7F9-C0A280E99013}"/>
              </a:ext>
            </a:extLst>
          </p:cNvPr>
          <p:cNvSpPr/>
          <p:nvPr/>
        </p:nvSpPr>
        <p:spPr>
          <a:xfrm rot="16200000">
            <a:off x="8673327" y="4475790"/>
            <a:ext cx="100051" cy="169473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0484" name="Content Placeholder 2"/>
          <p:cNvSpPr>
            <a:spLocks noGrp="1"/>
          </p:cNvSpPr>
          <p:nvPr>
            <p:ph idx="1"/>
          </p:nvPr>
        </p:nvSpPr>
        <p:spPr>
          <a:xfrm>
            <a:off x="430307" y="1047758"/>
            <a:ext cx="11392348" cy="2145875"/>
          </a:xfrm>
        </p:spPr>
        <p:txBody>
          <a:bodyPr>
            <a:noAutofit/>
          </a:bodyPr>
          <a:lstStyle/>
          <a:p>
            <a:pPr marL="177800" indent="-177800">
              <a:lnSpc>
                <a:spcPct val="120000"/>
              </a:lnSpc>
              <a:spcBef>
                <a:spcPts val="600"/>
              </a:spcBef>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字节填充法是采用一些特殊字符（</a:t>
            </a:r>
            <a:r>
              <a:rPr lang="en-US" altLang="zh-CN" sz="1400" b="0" i="0" dirty="0">
                <a:effectLst/>
                <a:latin typeface="微软雅黑" panose="020B0503020204020204" pitchFamily="34" charset="-122"/>
                <a:ea typeface="微软雅黑" panose="020B0503020204020204" pitchFamily="34" charset="-122"/>
              </a:rPr>
              <a:t>FLAG</a:t>
            </a:r>
            <a:r>
              <a:rPr lang="zh-CN" altLang="en-US" sz="1400" b="0" i="0" dirty="0">
                <a:effectLst/>
                <a:latin typeface="微软雅黑" panose="020B0503020204020204" pitchFamily="34" charset="-122"/>
                <a:ea typeface="微软雅黑" panose="020B0503020204020204" pitchFamily="34" charset="-122"/>
              </a:rPr>
              <a:t>）来定界一帧的开始和结束的方法过去采用的开始和结束字不同的，但近几年多数协议倾向于采用使用相同的字节，称为标志字节</a:t>
            </a:r>
            <a:r>
              <a:rPr lang="en-US" altLang="zh-CN" sz="1400" b="0" i="0" dirty="0">
                <a:effectLst/>
                <a:latin typeface="微软雅黑" panose="020B0503020204020204" pitchFamily="34" charset="-122"/>
                <a:ea typeface="微软雅黑" panose="020B0503020204020204" pitchFamily="34" charset="-122"/>
              </a:rPr>
              <a:t>(flag byte)</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marL="177800" indent="-177800">
              <a:lnSpc>
                <a:spcPct val="120000"/>
              </a:lnSpc>
              <a:spcBef>
                <a:spcPts val="6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为了使信息位中出现的特殊字符避免被误判为帧的首尾定界符，可以在特殊定位符前面填充一个转义字符（</a:t>
            </a:r>
            <a:r>
              <a:rPr lang="en-US" altLang="zh-CN" sz="1400" dirty="0">
                <a:latin typeface="微软雅黑" panose="020B0503020204020204" pitchFamily="34" charset="-122"/>
                <a:ea typeface="微软雅黑" panose="020B0503020204020204" pitchFamily="34" charset="-122"/>
              </a:rPr>
              <a:t>ESC</a:t>
            </a:r>
            <a:r>
              <a:rPr lang="zh-CN" altLang="en-US" sz="1400" dirty="0">
                <a:latin typeface="微软雅黑" panose="020B0503020204020204" pitchFamily="34" charset="-122"/>
                <a:ea typeface="微软雅黑" panose="020B0503020204020204" pitchFamily="34" charset="-122"/>
              </a:rPr>
              <a:t>）来区分（</a:t>
            </a:r>
            <a:r>
              <a:rPr lang="en-US" altLang="zh-CN" sz="1400" dirty="0">
                <a:latin typeface="微软雅黑" panose="020B0503020204020204" pitchFamily="34" charset="-122"/>
                <a:ea typeface="微软雅黑" panose="020B0503020204020204" pitchFamily="34" charset="-122"/>
              </a:rPr>
              <a:t>p.s. </a:t>
            </a:r>
            <a:r>
              <a:rPr lang="zh-CN" altLang="en-US" sz="1400" dirty="0">
                <a:latin typeface="微软雅黑" panose="020B0503020204020204" pitchFamily="34" charset="-122"/>
                <a:ea typeface="微软雅黑" panose="020B0503020204020204" pitchFamily="34" charset="-122"/>
              </a:rPr>
              <a:t>转义字符是</a:t>
            </a:r>
            <a:r>
              <a:rPr lang="en-US" altLang="zh-CN" sz="1400" dirty="0">
                <a:latin typeface="微软雅黑" panose="020B0503020204020204" pitchFamily="34" charset="-122"/>
                <a:ea typeface="微软雅黑" panose="020B0503020204020204" pitchFamily="34" charset="-122"/>
              </a:rPr>
              <a:t>ASCII</a:t>
            </a:r>
            <a:r>
              <a:rPr lang="zh-CN" altLang="en-US" sz="1400" dirty="0">
                <a:latin typeface="微软雅黑" panose="020B0503020204020204" pitchFamily="34" charset="-122"/>
                <a:ea typeface="微软雅黑" panose="020B0503020204020204" pitchFamily="34" charset="-122"/>
              </a:rPr>
              <a:t>码中的控制字符，是一个字符，而非</a:t>
            </a:r>
            <a:r>
              <a:rPr lang="en-US" altLang="zh-CN" sz="1400" dirty="0">
                <a:latin typeface="微软雅黑" panose="020B0503020204020204" pitchFamily="34" charset="-122"/>
                <a:ea typeface="微软雅黑" panose="020B0503020204020204" pitchFamily="34" charset="-122"/>
              </a:rPr>
              <a:t>“E”,“S”,“C”</a:t>
            </a:r>
            <a:r>
              <a:rPr lang="zh-CN" altLang="en-US" sz="1400" dirty="0">
                <a:latin typeface="微软雅黑" panose="020B0503020204020204" pitchFamily="34" charset="-122"/>
                <a:ea typeface="微软雅黑" panose="020B0503020204020204" pitchFamily="34" charset="-122"/>
              </a:rPr>
              <a:t>三个字符的组合），以实现数据的透明传输。而在接收端的数据链路层在把数据送往网络层之前删除这个插入的转义字符。这种技术称为字节填充</a:t>
            </a:r>
            <a:r>
              <a:rPr lang="en-US" altLang="zh-CN" sz="1400" dirty="0">
                <a:latin typeface="微软雅黑" panose="020B0503020204020204" pitchFamily="34" charset="-122"/>
                <a:ea typeface="微软雅黑" panose="020B0503020204020204" pitchFamily="34" charset="-122"/>
              </a:rPr>
              <a:t>(byte stuffing)</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177800" indent="-177800">
              <a:lnSpc>
                <a:spcPct val="120000"/>
              </a:lnSpc>
              <a:spcBef>
                <a:spcPts val="6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如果用来填充的转义字符出现在待发送的数据信息当中，又该如何处理呢</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答案仍是在出现的这个转义字符前插入一个转义字符。</a:t>
            </a:r>
            <a:endParaRPr lang="en-US" altLang="zh-CN" sz="1400" dirty="0">
              <a:latin typeface="微软雅黑" panose="020B0503020204020204" pitchFamily="34" charset="-122"/>
              <a:ea typeface="微软雅黑" panose="020B0503020204020204" pitchFamily="34" charset="-122"/>
            </a:endParaRPr>
          </a:p>
          <a:p>
            <a:pPr marL="177800" indent="-177800">
              <a:lnSpc>
                <a:spcPct val="120000"/>
              </a:lnSpc>
              <a:spcBef>
                <a:spcPts val="6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缺点：</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依赖于</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位字符；</a:t>
            </a:r>
            <a:r>
              <a:rPr lang="en-US" altLang="zh-CN" sz="1400" dirty="0">
                <a:latin typeface="微软雅黑" panose="020B0503020204020204" pitchFamily="34" charset="-122"/>
                <a:ea typeface="微软雅黑" panose="020B0503020204020204" pitchFamily="34" charset="-122"/>
              </a:rPr>
              <a:t>2. Longer, but easy to resynchronize after error</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20485" name="Picture 2"/>
          <p:cNvPicPr>
            <a:picLocks noChangeAspect="1" noChangeArrowheads="1"/>
          </p:cNvPicPr>
          <p:nvPr/>
        </p:nvPicPr>
        <p:blipFill>
          <a:blip r:embed="rId2">
            <a:extLst>
              <a:ext uri="{28A0092B-C50C-407E-A947-70E740481C1C}">
                <a14:useLocalDpi xmlns:a14="http://schemas.microsoft.com/office/drawing/2010/main" val="0"/>
              </a:ext>
            </a:extLst>
          </a:blip>
          <a:srcRect b="10046"/>
          <a:stretch>
            <a:fillRect/>
          </a:stretch>
        </p:blipFill>
        <p:spPr bwMode="auto">
          <a:xfrm>
            <a:off x="3908426" y="3111501"/>
            <a:ext cx="5345111" cy="31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8"/>
          <p:cNvSpPr txBox="1">
            <a:spLocks noChangeArrowheads="1"/>
          </p:cNvSpPr>
          <p:nvPr/>
        </p:nvSpPr>
        <p:spPr bwMode="auto">
          <a:xfrm>
            <a:off x="1531408" y="5006677"/>
            <a:ext cx="22904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600" dirty="0">
                <a:ea typeface="宋体" panose="02010600030101010101" pitchFamily="2" charset="-122"/>
              </a:rPr>
              <a:t>Four Stuffing examples</a:t>
            </a:r>
          </a:p>
        </p:txBody>
      </p:sp>
      <p:sp>
        <p:nvSpPr>
          <p:cNvPr id="20487" name="TextBox 9"/>
          <p:cNvSpPr txBox="1">
            <a:spLocks noChangeArrowheads="1"/>
          </p:cNvSpPr>
          <p:nvPr/>
        </p:nvSpPr>
        <p:spPr bwMode="auto">
          <a:xfrm>
            <a:off x="2062975" y="3316843"/>
            <a:ext cx="1643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600" dirty="0">
                <a:ea typeface="宋体" panose="02010600030101010101" pitchFamily="2" charset="-122"/>
              </a:rPr>
              <a:t>Frame format</a:t>
            </a:r>
          </a:p>
        </p:txBody>
      </p:sp>
      <p:sp>
        <p:nvSpPr>
          <p:cNvPr id="20488" name="Rectangle 10"/>
          <p:cNvSpPr>
            <a:spLocks noChangeArrowheads="1"/>
          </p:cNvSpPr>
          <p:nvPr/>
        </p:nvSpPr>
        <p:spPr bwMode="auto">
          <a:xfrm>
            <a:off x="6419850" y="3686175"/>
            <a:ext cx="323850" cy="171450"/>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0489" name="TextBox 14"/>
          <p:cNvSpPr txBox="1">
            <a:spLocks noChangeArrowheads="1"/>
          </p:cNvSpPr>
          <p:nvPr/>
        </p:nvSpPr>
        <p:spPr bwMode="auto">
          <a:xfrm>
            <a:off x="8456613" y="3965575"/>
            <a:ext cx="1820862"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Need to escape extra </a:t>
            </a:r>
            <a:r>
              <a:rPr lang="en-US" altLang="zh-CN" sz="1600" dirty="0">
                <a:solidFill>
                  <a:srgbClr val="FF0000"/>
                </a:solidFill>
                <a:ea typeface="宋体" panose="02010600030101010101" pitchFamily="2" charset="-122"/>
              </a:rPr>
              <a:t>ESCAPE bytes</a:t>
            </a:r>
            <a:r>
              <a:rPr lang="en-US" altLang="zh-CN" sz="1600" dirty="0">
                <a:ea typeface="宋体" panose="02010600030101010101" pitchFamily="2" charset="-122"/>
              </a:rPr>
              <a:t> too!</a:t>
            </a:r>
          </a:p>
        </p:txBody>
      </p:sp>
      <p:sp>
        <p:nvSpPr>
          <p:cNvPr id="16" name="Freeform 15"/>
          <p:cNvSpPr/>
          <p:nvPr/>
        </p:nvSpPr>
        <p:spPr bwMode="auto">
          <a:xfrm rot="21014507" flipH="1">
            <a:off x="7173913" y="4441825"/>
            <a:ext cx="1300162" cy="122238"/>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1" fmla="*/ 0 w 523875"/>
              <a:gd name="connsiteY0-2" fmla="*/ 112713 h 160338"/>
              <a:gd name="connsiteX1-3" fmla="*/ 304800 w 523875"/>
              <a:gd name="connsiteY1-4" fmla="*/ 7938 h 160338"/>
              <a:gd name="connsiteX2-5" fmla="*/ 523875 w 523875"/>
              <a:gd name="connsiteY2-6" fmla="*/ 160338 h 160338"/>
              <a:gd name="connsiteX0-7" fmla="*/ 0 w 533400"/>
              <a:gd name="connsiteY0-8" fmla="*/ 106362 h 115887"/>
              <a:gd name="connsiteX1-9" fmla="*/ 304800 w 533400"/>
              <a:gd name="connsiteY1-10" fmla="*/ 1587 h 115887"/>
              <a:gd name="connsiteX2-11" fmla="*/ 533400 w 533400"/>
              <a:gd name="connsiteY2-12" fmla="*/ 115887 h 115887"/>
            </a:gdLst>
            <a:ahLst/>
            <a:cxnLst>
              <a:cxn ang="0">
                <a:pos x="connsiteX0-1" y="connsiteY0-2"/>
              </a:cxn>
              <a:cxn ang="0">
                <a:pos x="connsiteX1-3" y="connsiteY1-4"/>
              </a:cxn>
              <a:cxn ang="0">
                <a:pos x="connsiteX2-5" y="connsiteY2-6"/>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17" name="Rectangle 16"/>
          <p:cNvSpPr/>
          <p:nvPr/>
        </p:nvSpPr>
        <p:spPr bwMode="auto">
          <a:xfrm>
            <a:off x="6833309" y="4712317"/>
            <a:ext cx="381000" cy="361950"/>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 name="矩形 1">
            <a:extLst>
              <a:ext uri="{FF2B5EF4-FFF2-40B4-BE49-F238E27FC236}">
                <a16:creationId xmlns:a16="http://schemas.microsoft.com/office/drawing/2014/main" id="{596A4D37-91BA-4E0C-BBEC-C34FEE7F7FD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Framing – Byte stuffing </a:t>
            </a:r>
            <a:r>
              <a:rPr lang="zh-CN" altLang="en-US" sz="2800" b="1" kern="0" dirty="0">
                <a:solidFill>
                  <a:srgbClr val="C00000"/>
                </a:solidFill>
                <a:latin typeface="微软雅黑" panose="020B0503020204020204" pitchFamily="34" charset="-122"/>
                <a:ea typeface="微软雅黑" panose="020B0503020204020204" pitchFamily="34" charset="-122"/>
              </a:rPr>
              <a:t>带字节填充的标志字节法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1508" name="Content Placeholder 2"/>
          <p:cNvSpPr>
            <a:spLocks noGrp="1"/>
          </p:cNvSpPr>
          <p:nvPr>
            <p:ph idx="1"/>
          </p:nvPr>
        </p:nvSpPr>
        <p:spPr>
          <a:xfrm>
            <a:off x="420780" y="1049059"/>
            <a:ext cx="11478410" cy="3130288"/>
          </a:xfrm>
        </p:spPr>
        <p:txBody>
          <a:bodyPr>
            <a:normAutofit fontScale="85000" lnSpcReduction="20000"/>
          </a:bodyPr>
          <a:lstStyle/>
          <a:p>
            <a:pPr>
              <a:lnSpc>
                <a:spcPct val="120000"/>
              </a:lnSpc>
              <a:spcBef>
                <a:spcPts val="600"/>
              </a:spcBef>
            </a:pPr>
            <a:r>
              <a:rPr lang="en-US" altLang="zh-CN" dirty="0">
                <a:latin typeface="微软雅黑" panose="020B0503020204020204" pitchFamily="34" charset="-122"/>
                <a:ea typeface="微软雅黑" panose="020B0503020204020204" pitchFamily="34" charset="-122"/>
              </a:rPr>
              <a:t>Stuffing done at the bit level:</a:t>
            </a:r>
          </a:p>
          <a:p>
            <a:pPr lvl="1">
              <a:lnSpc>
                <a:spcPct val="120000"/>
              </a:lnSpc>
              <a:spcBef>
                <a:spcPts val="600"/>
              </a:spcBef>
            </a:pPr>
            <a:r>
              <a:rPr lang="en-US" altLang="zh-CN" dirty="0">
                <a:latin typeface="微软雅黑" panose="020B0503020204020204" pitchFamily="34" charset="-122"/>
                <a:ea typeface="微软雅黑" panose="020B0503020204020204" pitchFamily="34" charset="-122"/>
              </a:rPr>
              <a:t>Each frame begins and ends with a special bit pattern, </a:t>
            </a:r>
            <a:r>
              <a:rPr lang="en-US" altLang="zh-CN" b="1" dirty="0">
                <a:solidFill>
                  <a:srgbClr val="FF0000"/>
                </a:solidFill>
                <a:latin typeface="微软雅黑" panose="020B0503020204020204" pitchFamily="34" charset="-122"/>
                <a:ea typeface="微软雅黑" panose="020B0503020204020204" pitchFamily="34" charset="-122"/>
              </a:rPr>
              <a:t>01111110</a:t>
            </a:r>
            <a:r>
              <a:rPr lang="en-US" altLang="zh-CN" dirty="0">
                <a:latin typeface="微软雅黑" panose="020B0503020204020204" pitchFamily="34" charset="-122"/>
                <a:ea typeface="微软雅黑" panose="020B0503020204020204" pitchFamily="34" charset="-122"/>
              </a:rPr>
              <a:t> or 0x7E in hexadecimal. This pattern is a flag byte.</a:t>
            </a:r>
          </a:p>
          <a:p>
            <a:pPr lvl="1">
              <a:lnSpc>
                <a:spcPct val="120000"/>
              </a:lnSpc>
              <a:spcBef>
                <a:spcPts val="600"/>
              </a:spcBef>
            </a:pPr>
            <a:r>
              <a:rPr lang="zh-CN" altLang="en-US" b="0" i="0" dirty="0">
                <a:solidFill>
                  <a:srgbClr val="333333"/>
                </a:solidFill>
                <a:effectLst/>
                <a:latin typeface="微软雅黑" panose="020B0503020204020204" pitchFamily="34" charset="-122"/>
                <a:ea typeface="微软雅黑" panose="020B0503020204020204" pitchFamily="34" charset="-122"/>
              </a:rPr>
              <a:t>比特填充法既允许数据帧包含任意长度的字符，也允许每个字符有任意长度的位</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b="0" i="0" dirty="0">
                <a:solidFill>
                  <a:srgbClr val="4F4F4F"/>
                </a:solidFill>
                <a:effectLst/>
                <a:latin typeface="微软雅黑" panose="020B0503020204020204" pitchFamily="34" charset="-122"/>
                <a:ea typeface="微软雅黑" panose="020B0503020204020204" pitchFamily="34" charset="-122"/>
              </a:rPr>
              <a:t>为了不使信息位中出现比特流</a:t>
            </a:r>
            <a:r>
              <a:rPr lang="en-US" altLang="zh-CN" b="0" i="0" dirty="0">
                <a:solidFill>
                  <a:srgbClr val="4F4F4F"/>
                </a:solidFill>
                <a:effectLst/>
                <a:latin typeface="微软雅黑" panose="020B0503020204020204" pitchFamily="34" charset="-122"/>
                <a:ea typeface="微软雅黑" panose="020B0503020204020204" pitchFamily="34" charset="-122"/>
              </a:rPr>
              <a:t>01111110</a:t>
            </a:r>
            <a:r>
              <a:rPr lang="zh-CN" altLang="en-US" b="0" i="0" dirty="0">
                <a:solidFill>
                  <a:srgbClr val="4F4F4F"/>
                </a:solidFill>
                <a:effectLst/>
                <a:latin typeface="微软雅黑" panose="020B0503020204020204" pitchFamily="34" charset="-122"/>
                <a:ea typeface="微软雅黑" panose="020B0503020204020204" pitchFamily="34" charset="-122"/>
              </a:rPr>
              <a:t>被误判为帧的首尾标志</a:t>
            </a:r>
            <a:r>
              <a:rPr lang="en-US" altLang="zh-CN" b="0" i="0" dirty="0">
                <a:solidFill>
                  <a:srgbClr val="4F4F4F"/>
                </a:solidFill>
                <a:effectLst/>
                <a:latin typeface="微软雅黑" panose="020B0503020204020204" pitchFamily="34" charset="-122"/>
                <a:ea typeface="微软雅黑" panose="020B0503020204020204" pitchFamily="34" charset="-122"/>
              </a:rPr>
              <a:t>,</a:t>
            </a:r>
          </a:p>
          <a:p>
            <a:pPr lvl="2">
              <a:lnSpc>
                <a:spcPct val="120000"/>
              </a:lnSpc>
              <a:spcBef>
                <a:spcPts val="600"/>
              </a:spcBef>
            </a:pPr>
            <a:r>
              <a:rPr lang="zh-CN" altLang="en-US" b="0" i="0" dirty="0">
                <a:solidFill>
                  <a:srgbClr val="4F4F4F"/>
                </a:solidFill>
                <a:effectLst/>
                <a:latin typeface="微软雅黑" panose="020B0503020204020204" pitchFamily="34" charset="-122"/>
                <a:ea typeface="微软雅黑" panose="020B0503020204020204" pitchFamily="34" charset="-122"/>
              </a:rPr>
              <a:t>发送方的数据链路层在信息位遇到</a:t>
            </a:r>
            <a:r>
              <a:rPr lang="en-US" altLang="zh-CN" b="0" i="0" dirty="0">
                <a:solidFill>
                  <a:srgbClr val="4F4F4F"/>
                </a:solidFill>
                <a:effectLst/>
                <a:latin typeface="微软雅黑" panose="020B0503020204020204" pitchFamily="34" charset="-122"/>
                <a:ea typeface="微软雅黑" panose="020B0503020204020204" pitchFamily="34" charset="-122"/>
              </a:rPr>
              <a:t>5</a:t>
            </a:r>
            <a:r>
              <a:rPr lang="zh-CN" altLang="en-US" b="0" i="0" dirty="0">
                <a:solidFill>
                  <a:srgbClr val="4F4F4F"/>
                </a:solidFill>
                <a:effectLst/>
                <a:latin typeface="微软雅黑" panose="020B0503020204020204" pitchFamily="34" charset="-122"/>
                <a:ea typeface="微软雅黑" panose="020B0503020204020204" pitchFamily="34" charset="-122"/>
              </a:rPr>
              <a:t>个</a:t>
            </a:r>
            <a:r>
              <a:rPr lang="en-US" altLang="zh-CN" b="0" i="0" dirty="0">
                <a:solidFill>
                  <a:srgbClr val="4F4F4F"/>
                </a:solidFill>
                <a:effectLst/>
                <a:latin typeface="微软雅黑" panose="020B0503020204020204" pitchFamily="34" charset="-122"/>
                <a:ea typeface="微软雅黑" panose="020B0503020204020204" pitchFamily="34" charset="-122"/>
              </a:rPr>
              <a:t>1</a:t>
            </a:r>
            <a:r>
              <a:rPr lang="zh-CN" altLang="en-US" b="0" i="0" dirty="0">
                <a:solidFill>
                  <a:srgbClr val="4F4F4F"/>
                </a:solidFill>
                <a:effectLst/>
                <a:latin typeface="微软雅黑" panose="020B0503020204020204" pitchFamily="34" charset="-122"/>
                <a:ea typeface="微软雅黑" panose="020B0503020204020204" pitchFamily="34" charset="-122"/>
              </a:rPr>
              <a:t>则会自动在后面插入一个</a:t>
            </a:r>
            <a:r>
              <a:rPr lang="en-US" altLang="zh-CN" b="0" i="0" dirty="0">
                <a:solidFill>
                  <a:srgbClr val="4F4F4F"/>
                </a:solidFill>
                <a:effectLst/>
                <a:latin typeface="微软雅黑" panose="020B0503020204020204" pitchFamily="34" charset="-122"/>
                <a:ea typeface="微软雅黑" panose="020B0503020204020204" pitchFamily="34" charset="-122"/>
              </a:rPr>
              <a:t>0</a:t>
            </a:r>
            <a:r>
              <a:rPr lang="zh-CN" altLang="en-US" b="0" i="0" dirty="0">
                <a:solidFill>
                  <a:srgbClr val="4F4F4F"/>
                </a:solidFill>
                <a:effectLst/>
                <a:latin typeface="微软雅黑" panose="020B0503020204020204" pitchFamily="34" charset="-122"/>
                <a:ea typeface="微软雅黑" panose="020B0503020204020204" pitchFamily="34" charset="-122"/>
              </a:rPr>
              <a:t>；</a:t>
            </a:r>
            <a:endParaRPr lang="en-US" altLang="zh-CN" b="0" i="0" dirty="0">
              <a:solidFill>
                <a:srgbClr val="4F4F4F"/>
              </a:solidFill>
              <a:effectLst/>
              <a:latin typeface="微软雅黑" panose="020B0503020204020204" pitchFamily="34" charset="-122"/>
              <a:ea typeface="微软雅黑" panose="020B0503020204020204" pitchFamily="34" charset="-122"/>
            </a:endParaRPr>
          </a:p>
          <a:p>
            <a:pPr lvl="2">
              <a:lnSpc>
                <a:spcPct val="120000"/>
              </a:lnSpc>
              <a:spcBef>
                <a:spcPts val="600"/>
              </a:spcBef>
            </a:pPr>
            <a:r>
              <a:rPr lang="zh-CN" altLang="en-US" b="0" i="0" dirty="0">
                <a:solidFill>
                  <a:srgbClr val="4F4F4F"/>
                </a:solidFill>
                <a:effectLst/>
                <a:latin typeface="微软雅黑" panose="020B0503020204020204" pitchFamily="34" charset="-122"/>
                <a:ea typeface="微软雅黑" panose="020B0503020204020204" pitchFamily="34" charset="-122"/>
              </a:rPr>
              <a:t>接收方做该过程的逆操作，即每收到</a:t>
            </a:r>
            <a:r>
              <a:rPr lang="en-US" altLang="zh-CN" b="0" i="0" dirty="0">
                <a:solidFill>
                  <a:srgbClr val="4F4F4F"/>
                </a:solidFill>
                <a:effectLst/>
                <a:latin typeface="微软雅黑" panose="020B0503020204020204" pitchFamily="34" charset="-122"/>
                <a:ea typeface="微软雅黑" panose="020B0503020204020204" pitchFamily="34" charset="-122"/>
              </a:rPr>
              <a:t>5</a:t>
            </a:r>
            <a:r>
              <a:rPr lang="zh-CN" altLang="en-US" b="0" i="0" dirty="0">
                <a:solidFill>
                  <a:srgbClr val="4F4F4F"/>
                </a:solidFill>
                <a:effectLst/>
                <a:latin typeface="微软雅黑" panose="020B0503020204020204" pitchFamily="34" charset="-122"/>
                <a:ea typeface="微软雅黑" panose="020B0503020204020204" pitchFamily="34" charset="-122"/>
              </a:rPr>
              <a:t>个连续的</a:t>
            </a:r>
            <a:r>
              <a:rPr lang="en-US" altLang="zh-CN" b="0" i="0" dirty="0">
                <a:solidFill>
                  <a:srgbClr val="4F4F4F"/>
                </a:solidFill>
                <a:effectLst/>
                <a:latin typeface="微软雅黑" panose="020B0503020204020204" pitchFamily="34" charset="-122"/>
                <a:ea typeface="微软雅黑" panose="020B0503020204020204" pitchFamily="34" charset="-122"/>
              </a:rPr>
              <a:t>1</a:t>
            </a:r>
            <a:r>
              <a:rPr lang="zh-CN" altLang="en-US" b="0" i="0" dirty="0">
                <a:solidFill>
                  <a:srgbClr val="4F4F4F"/>
                </a:solidFill>
                <a:effectLst/>
                <a:latin typeface="微软雅黑" panose="020B0503020204020204" pitchFamily="34" charset="-122"/>
                <a:ea typeface="微软雅黑" panose="020B0503020204020204" pitchFamily="34" charset="-122"/>
              </a:rPr>
              <a:t>时，则自动删除后面紧跟着的</a:t>
            </a:r>
            <a:r>
              <a:rPr lang="en-US" altLang="zh-CN" b="0" i="0" dirty="0">
                <a:solidFill>
                  <a:srgbClr val="4F4F4F"/>
                </a:solidFill>
                <a:effectLst/>
                <a:latin typeface="微软雅黑" panose="020B0503020204020204" pitchFamily="34" charset="-122"/>
                <a:ea typeface="微软雅黑" panose="020B0503020204020204" pitchFamily="34" charset="-122"/>
              </a:rPr>
              <a:t>0</a:t>
            </a:r>
            <a:r>
              <a:rPr lang="zh-CN" altLang="en-US" b="0" i="0" dirty="0">
                <a:solidFill>
                  <a:srgbClr val="4F4F4F"/>
                </a:solidFill>
                <a:effectLst/>
                <a:latin typeface="微软雅黑" panose="020B0503020204020204" pitchFamily="34" charset="-122"/>
                <a:ea typeface="微软雅黑" panose="020B0503020204020204" pitchFamily="34" charset="-122"/>
              </a:rPr>
              <a:t>，以恢复原信息。</a:t>
            </a:r>
            <a:endParaRPr lang="en-US" altLang="zh-CN" b="0" i="0" dirty="0">
              <a:solidFill>
                <a:srgbClr val="4F4F4F"/>
              </a:solidFill>
              <a:effectLst/>
              <a:latin typeface="微软雅黑" panose="020B0503020204020204" pitchFamily="34" charset="-122"/>
              <a:ea typeface="微软雅黑" panose="020B0503020204020204" pitchFamily="34" charset="-122"/>
            </a:endParaRPr>
          </a:p>
          <a:p>
            <a:pPr lvl="1">
              <a:lnSpc>
                <a:spcPct val="120000"/>
              </a:lnSpc>
              <a:spcBef>
                <a:spcPts val="600"/>
              </a:spcBef>
            </a:pPr>
            <a:r>
              <a:rPr lang="en-US" altLang="zh-CN" dirty="0">
                <a:latin typeface="微软雅黑" panose="020B0503020204020204" pitchFamily="34" charset="-122"/>
                <a:ea typeface="微软雅黑" panose="020B0503020204020204" pitchFamily="34" charset="-122"/>
              </a:rPr>
              <a:t>USB uses bit stuffing.</a:t>
            </a:r>
          </a:p>
        </p:txBody>
      </p:sp>
      <p:grpSp>
        <p:nvGrpSpPr>
          <p:cNvPr id="21509" name="Group 10"/>
          <p:cNvGrpSpPr/>
          <p:nvPr/>
        </p:nvGrpSpPr>
        <p:grpSpPr bwMode="auto">
          <a:xfrm>
            <a:off x="2336894" y="4241276"/>
            <a:ext cx="7340600" cy="1924050"/>
            <a:chOff x="619956" y="3657600"/>
            <a:chExt cx="7341357" cy="1924050"/>
          </a:xfrm>
        </p:grpSpPr>
        <p:pic>
          <p:nvPicPr>
            <p:cNvPr id="21510" name="Picture 2"/>
            <p:cNvPicPr>
              <a:picLocks noChangeAspect="1" noChangeArrowheads="1"/>
            </p:cNvPicPr>
            <p:nvPr/>
          </p:nvPicPr>
          <p:blipFill>
            <a:blip r:embed="rId2">
              <a:extLst>
                <a:ext uri="{28A0092B-C50C-407E-A947-70E740481C1C}">
                  <a14:useLocalDpi xmlns:a14="http://schemas.microsoft.com/office/drawing/2010/main" val="0"/>
                </a:ext>
              </a:extLst>
            </a:blip>
            <a:srcRect l="11578" b="24060"/>
            <a:stretch>
              <a:fillRect/>
            </a:stretch>
          </p:blipFill>
          <p:spPr bwMode="auto">
            <a:xfrm>
              <a:off x="2552700" y="3657600"/>
              <a:ext cx="5408613"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8"/>
            <p:cNvSpPr txBox="1">
              <a:spLocks noChangeArrowheads="1"/>
            </p:cNvSpPr>
            <p:nvPr/>
          </p:nvSpPr>
          <p:spPr bwMode="auto">
            <a:xfrm>
              <a:off x="619956" y="4486275"/>
              <a:ext cx="1881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Transmitted bits</a:t>
              </a:r>
            </a:p>
            <a:p>
              <a:pPr algn="r" eaLnBrk="1" hangingPunct="1">
                <a:spcBef>
                  <a:spcPct val="0"/>
                </a:spcBef>
                <a:buClrTx/>
                <a:buFontTx/>
                <a:buNone/>
              </a:pPr>
              <a:r>
                <a:rPr lang="en-US" altLang="zh-CN" sz="1800">
                  <a:ea typeface="宋体" panose="02010600030101010101" pitchFamily="2" charset="-122"/>
                </a:rPr>
                <a:t>with stuffing</a:t>
              </a:r>
            </a:p>
          </p:txBody>
        </p:sp>
        <p:sp>
          <p:nvSpPr>
            <p:cNvPr id="21512" name="TextBox 9"/>
            <p:cNvSpPr txBox="1">
              <a:spLocks noChangeArrowheads="1"/>
            </p:cNvSpPr>
            <p:nvPr/>
          </p:nvSpPr>
          <p:spPr bwMode="auto">
            <a:xfrm>
              <a:off x="1322961" y="3815834"/>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Data bits</a:t>
              </a:r>
            </a:p>
          </p:txBody>
        </p:sp>
      </p:grpSp>
      <p:sp>
        <p:nvSpPr>
          <p:cNvPr id="2" name="矩形 1">
            <a:extLst>
              <a:ext uri="{FF2B5EF4-FFF2-40B4-BE49-F238E27FC236}">
                <a16:creationId xmlns:a16="http://schemas.microsoft.com/office/drawing/2014/main" id="{551E0869-E58D-417A-BD8F-D83270AF5987}"/>
              </a:ext>
            </a:extLst>
          </p:cNvPr>
          <p:cNvSpPr/>
          <p:nvPr/>
        </p:nvSpPr>
        <p:spPr>
          <a:xfrm>
            <a:off x="301659" y="276094"/>
            <a:ext cx="11716652" cy="523220"/>
          </a:xfrm>
          <a:prstGeom prst="rect">
            <a:avLst/>
          </a:prstGeom>
          <a:solidFill>
            <a:sysClr val="window" lastClr="FFFFFF"/>
          </a:solidFill>
        </p:spPr>
        <p:txBody>
          <a:bodyPr wrap="square">
            <a:spAutoFit/>
          </a:bodyPr>
          <a:lstStyle/>
          <a:p>
            <a:pPr>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Framing – Bit stuffing</a:t>
            </a:r>
            <a:r>
              <a:rPr lang="zh-CN" altLang="en-US" sz="2800" b="1" kern="0" dirty="0">
                <a:solidFill>
                  <a:srgbClr val="C00000"/>
                </a:solidFill>
                <a:latin typeface="微软雅黑" panose="020B0503020204020204" pitchFamily="34" charset="-122"/>
                <a:ea typeface="微软雅黑" panose="020B0503020204020204" pitchFamily="34" charset="-122"/>
              </a:rPr>
              <a:t>位填充的位标志法</a:t>
            </a:r>
            <a:endParaRPr lang="en-US" altLang="zh-CN"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4099" name="Subtitle 2"/>
          <p:cNvSpPr>
            <a:spLocks noGrp="1"/>
          </p:cNvSpPr>
          <p:nvPr>
            <p:ph idx="1"/>
          </p:nvPr>
        </p:nvSpPr>
        <p:spPr>
          <a:xfrm>
            <a:off x="1506016" y="1274386"/>
            <a:ext cx="9307937" cy="3651032"/>
          </a:xfrm>
        </p:spPr>
        <p:txBody>
          <a:bodyPr>
            <a:normAutofit/>
          </a:bodyPr>
          <a:lstStyle/>
          <a:p>
            <a:pPr lvl="1">
              <a:lnSpc>
                <a:spcPct val="110000"/>
              </a:lnSpc>
              <a:spcBef>
                <a:spcPts val="1800"/>
              </a:spcBef>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Data Link Layer Design Issues 》</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数据链路层设计要素</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Error Detection and Correction 》</a:t>
            </a:r>
            <a:r>
              <a:rPr lang="zh-CN" altLang="en-US" dirty="0">
                <a:latin typeface="微软雅黑" panose="020B0503020204020204" pitchFamily="34" charset="-122"/>
                <a:ea typeface="微软雅黑" panose="020B0503020204020204" pitchFamily="34" charset="-122"/>
                <a:cs typeface="Arial" panose="020B0604020202020204" pitchFamily="34" charset="0"/>
              </a:rPr>
              <a:t>检错与纠错</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Elementary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基本的数据链路协议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Sliding Window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滑动窗口协议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Example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数据链路协议实例</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Chapter3</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551E0869-E58D-417A-BD8F-D83270AF5987}"/>
              </a:ext>
            </a:extLst>
          </p:cNvPr>
          <p:cNvSpPr/>
          <p:nvPr/>
        </p:nvSpPr>
        <p:spPr>
          <a:xfrm>
            <a:off x="301659" y="276094"/>
            <a:ext cx="11716652" cy="523220"/>
          </a:xfrm>
          <a:prstGeom prst="rect">
            <a:avLst/>
          </a:prstGeom>
          <a:solidFill>
            <a:sysClr val="window" lastClr="FFFFFF"/>
          </a:solidFill>
        </p:spPr>
        <p:txBody>
          <a:bodyPr wrap="square">
            <a:spAutoFit/>
          </a:bodyPr>
          <a:lstStyle/>
          <a:p>
            <a:pPr>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Framing – </a:t>
            </a:r>
            <a:r>
              <a:rPr lang="en-US" altLang="zh-CN" sz="2800" b="1" kern="0" dirty="0">
                <a:solidFill>
                  <a:srgbClr val="C00000"/>
                </a:solidFill>
                <a:latin typeface="微软雅黑" panose="020B0503020204020204" pitchFamily="34" charset="-122"/>
                <a:ea typeface="微软雅黑" panose="020B0503020204020204" pitchFamily="34" charset="-122"/>
              </a:rPr>
              <a:t>Physical layer coding violations</a:t>
            </a:r>
            <a:r>
              <a:rPr lang="zh-CN" altLang="en-US" sz="2800" b="1" kern="0" dirty="0">
                <a:solidFill>
                  <a:srgbClr val="C00000"/>
                </a:solidFill>
                <a:latin typeface="微软雅黑" panose="020B0503020204020204" pitchFamily="34" charset="-122"/>
                <a:ea typeface="微软雅黑" panose="020B0503020204020204" pitchFamily="34" charset="-122"/>
              </a:rPr>
              <a:t>物理层违例编码法</a:t>
            </a:r>
            <a:endParaRPr lang="en-US" altLang="zh-CN" sz="2800" b="1" kern="0"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2E68692-84EE-406E-A6BB-86C38B2EFE55}"/>
              </a:ext>
            </a:extLst>
          </p:cNvPr>
          <p:cNvSpPr txBox="1"/>
          <p:nvPr/>
        </p:nvSpPr>
        <p:spPr>
          <a:xfrm>
            <a:off x="622597" y="1180258"/>
            <a:ext cx="10721342" cy="4677691"/>
          </a:xfrm>
          <a:prstGeom prst="rect">
            <a:avLst/>
          </a:prstGeom>
          <a:noFill/>
        </p:spPr>
        <p:txBody>
          <a:bodyPr wrap="square">
            <a:spAutoFit/>
          </a:bodyPr>
          <a:lstStyle/>
          <a:p>
            <a:pPr marL="342900" indent="-342900">
              <a:lnSpc>
                <a:spcPct val="120000"/>
              </a:lnSpc>
              <a:spcBef>
                <a:spcPts val="1800"/>
              </a:spcBef>
              <a:buFont typeface="Arial" panose="020B0604020202020204" pitchFamily="34" charset="0"/>
              <a:buChar char="•"/>
            </a:pPr>
            <a:r>
              <a:rPr lang="zh-CN" altLang="en-US" sz="2000" b="0" i="0" dirty="0">
                <a:effectLst/>
                <a:latin typeface="微软雅黑" panose="020B0503020204020204" pitchFamily="34" charset="-122"/>
                <a:ea typeface="微软雅黑" panose="020B0503020204020204" pitchFamily="34" charset="-122"/>
              </a:rPr>
              <a:t>在物理层比特编码时通常采用违规编码法，例如曼彻斯特编码方式，将</a:t>
            </a:r>
            <a:r>
              <a:rPr lang="en-US" altLang="zh-CN" sz="2000" b="0" i="0" dirty="0">
                <a:effectLst/>
                <a:latin typeface="微软雅黑" panose="020B0503020204020204" pitchFamily="34" charset="-122"/>
                <a:ea typeface="微软雅黑" panose="020B0503020204020204" pitchFamily="34" charset="-122"/>
              </a:rPr>
              <a:t>'1'</a:t>
            </a:r>
            <a:r>
              <a:rPr lang="zh-CN" altLang="en-US" sz="2000" b="0" i="0" dirty="0">
                <a:effectLst/>
                <a:latin typeface="微软雅黑" panose="020B0503020204020204" pitchFamily="34" charset="-122"/>
                <a:ea typeface="微软雅黑" panose="020B0503020204020204" pitchFamily="34" charset="-122"/>
              </a:rPr>
              <a:t>编码成“高</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低”电平对，将数据比特</a:t>
            </a:r>
            <a:r>
              <a:rPr lang="en-US" altLang="zh-CN" sz="2000" b="0" i="0" dirty="0">
                <a:effectLst/>
                <a:latin typeface="微软雅黑" panose="020B0503020204020204" pitchFamily="34" charset="-122"/>
                <a:ea typeface="微软雅黑" panose="020B0503020204020204" pitchFamily="34" charset="-122"/>
              </a:rPr>
              <a:t>'0'</a:t>
            </a:r>
            <a:r>
              <a:rPr lang="zh-CN" altLang="en-US" sz="2000" b="0" i="0" dirty="0">
                <a:effectLst/>
                <a:latin typeface="微软雅黑" panose="020B0503020204020204" pitchFamily="34" charset="-122"/>
                <a:ea typeface="微软雅黑" panose="020B0503020204020204" pitchFamily="34" charset="-122"/>
              </a:rPr>
              <a:t>编码成“低</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高”电平对。而“高</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高”电平对和“低</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低”电平对在数据比特是违规的（即没有采用）。可以利用这些违规编码来定界帧的起始和终止。局域网中</a:t>
            </a:r>
            <a:r>
              <a:rPr lang="en-US" altLang="zh-CN" sz="2000" b="0" i="0" dirty="0">
                <a:effectLst/>
                <a:latin typeface="微软雅黑" panose="020B0503020204020204" pitchFamily="34" charset="-122"/>
                <a:ea typeface="微软雅黑" panose="020B0503020204020204" pitchFamily="34" charset="-122"/>
              </a:rPr>
              <a:t>IEEE 802</a:t>
            </a:r>
            <a:r>
              <a:rPr lang="zh-CN" altLang="en-US" sz="2000" b="0" i="0" dirty="0">
                <a:effectLst/>
                <a:latin typeface="微软雅黑" panose="020B0503020204020204" pitchFamily="34" charset="-122"/>
                <a:ea typeface="微软雅黑" panose="020B0503020204020204" pitchFamily="34" charset="-122"/>
              </a:rPr>
              <a:t>就采用了这种方法。</a:t>
            </a:r>
            <a:endParaRPr lang="en-US" altLang="zh-CN" sz="2000" b="0" i="0" dirty="0">
              <a:effectLst/>
              <a:latin typeface="微软雅黑" panose="020B0503020204020204" pitchFamily="34" charset="-122"/>
              <a:ea typeface="微软雅黑" panose="020B0503020204020204" pitchFamily="34" charset="-122"/>
            </a:endParaRPr>
          </a:p>
          <a:p>
            <a:pPr marL="342900" indent="-342900">
              <a:lnSpc>
                <a:spcPct val="120000"/>
              </a:lnSpc>
              <a:spcBef>
                <a:spcPts val="1800"/>
              </a:spcBef>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spcBef>
                <a:spcPts val="1800"/>
              </a:spcBef>
              <a:buFont typeface="Arial" panose="020B0604020202020204" pitchFamily="34" charset="0"/>
              <a:buChar char="•"/>
            </a:pPr>
            <a:endParaRPr lang="en-US" altLang="zh-CN" sz="2000" b="0" i="0" dirty="0">
              <a:effectLst/>
              <a:latin typeface="微软雅黑" panose="020B0503020204020204" pitchFamily="34" charset="-122"/>
              <a:ea typeface="微软雅黑" panose="020B0503020204020204" pitchFamily="34" charset="-122"/>
            </a:endParaRPr>
          </a:p>
          <a:p>
            <a:pPr marL="342900" indent="-342900">
              <a:lnSpc>
                <a:spcPct val="120000"/>
              </a:lnSpc>
              <a:spcBef>
                <a:spcPts val="1800"/>
              </a:spcBef>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spcBef>
                <a:spcPts val="1800"/>
              </a:spcBef>
              <a:buFont typeface="Arial" panose="020B0604020202020204" pitchFamily="34" charset="0"/>
              <a:buChar char="•"/>
            </a:pPr>
            <a:r>
              <a:rPr lang="zh-CN" altLang="en-US" sz="2000" b="0" i="0" dirty="0">
                <a:effectLst/>
                <a:latin typeface="微软雅黑" panose="020B0503020204020204" pitchFamily="34" charset="-122"/>
                <a:ea typeface="微软雅黑" panose="020B0503020204020204" pitchFamily="34" charset="-122"/>
              </a:rPr>
              <a:t>违规编码法不需要采用任何填充计数，便能实现数据传输的透明性，但它只适用于采用冗余编码的特殊编码环境。 由于字节计数法中计数字段的脆弱性和字符填充法实现的复杂性与不兼容性，目前较常用的组帧方法是比特填充法和违规编码法。</a:t>
            </a:r>
            <a:endParaRPr lang="zh-CN" altLang="en-US" sz="2000" dirty="0">
              <a:latin typeface="微软雅黑" panose="020B0503020204020204" pitchFamily="34" charset="-122"/>
              <a:ea typeface="微软雅黑" panose="020B0503020204020204" pitchFamily="34" charset="-122"/>
            </a:endParaRPr>
          </a:p>
        </p:txBody>
      </p:sp>
      <p:pic>
        <p:nvPicPr>
          <p:cNvPr id="3074" name="Picture 2" descr="在这里插入图片描述">
            <a:extLst>
              <a:ext uri="{FF2B5EF4-FFF2-40B4-BE49-F238E27FC236}">
                <a16:creationId xmlns:a16="http://schemas.microsoft.com/office/drawing/2014/main" id="{05F0A8DE-64C8-45AF-A886-09D42A547B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862"/>
          <a:stretch/>
        </p:blipFill>
        <p:spPr bwMode="auto">
          <a:xfrm>
            <a:off x="848060" y="2686871"/>
            <a:ext cx="10551459" cy="186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3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920FDE6F-E411-45CE-B0E2-120DCD07691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Dealing with transmission errors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3">
            <a:extLst>
              <a:ext uri="{FF2B5EF4-FFF2-40B4-BE49-F238E27FC236}">
                <a16:creationId xmlns:a16="http://schemas.microsoft.com/office/drawing/2014/main" id="{6D306354-FCDC-4AC8-B0EC-CE5AB8E79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815" y="1253677"/>
            <a:ext cx="82772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403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2532" name="Content Placeholder 3"/>
          <p:cNvSpPr>
            <a:spLocks noGrp="1"/>
          </p:cNvSpPr>
          <p:nvPr>
            <p:ph idx="1"/>
          </p:nvPr>
        </p:nvSpPr>
        <p:spPr>
          <a:xfrm>
            <a:off x="856465" y="1025656"/>
            <a:ext cx="10607039" cy="5185466"/>
          </a:xfrm>
        </p:spPr>
        <p:txBody>
          <a:bodyPr>
            <a:normAutofit lnSpcReduction="10000"/>
          </a:bodyPr>
          <a:lstStyle/>
          <a:p>
            <a:pPr>
              <a:lnSpc>
                <a:spcPct val="110000"/>
              </a:lnSpc>
            </a:pPr>
            <a:r>
              <a:rPr lang="en-US" altLang="zh-CN" dirty="0">
                <a:ea typeface="宋体" panose="02010600030101010101" pitchFamily="2" charset="-122"/>
              </a:rPr>
              <a:t>Error control repairs frames that are received in error</a:t>
            </a:r>
          </a:p>
          <a:p>
            <a:pPr lvl="1">
              <a:lnSpc>
                <a:spcPct val="110000"/>
              </a:lnSpc>
            </a:pPr>
            <a:r>
              <a:rPr lang="en-US" altLang="zh-CN" dirty="0">
                <a:ea typeface="宋体" panose="02010600030101010101" pitchFamily="2" charset="-122"/>
              </a:rPr>
              <a:t>Requires errors to be detected at the receiver </a:t>
            </a:r>
            <a:r>
              <a:rPr lang="zh-CN" altLang="en-US" dirty="0">
                <a:ea typeface="宋体" panose="02010600030101010101" pitchFamily="2" charset="-122"/>
              </a:rPr>
              <a:t>（</a:t>
            </a:r>
            <a:r>
              <a:rPr lang="en-US" altLang="zh-CN" dirty="0">
                <a:ea typeface="宋体" panose="02010600030101010101" pitchFamily="2" charset="-122"/>
              </a:rPr>
              <a:t>Detecting errors and retransmissions are next topics.</a:t>
            </a:r>
            <a:r>
              <a:rPr lang="zh-CN" altLang="en-US" dirty="0">
                <a:ea typeface="宋体" panose="02010600030101010101" pitchFamily="2" charset="-122"/>
              </a:rPr>
              <a:t>）</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For unacknowledged connectionless service, it might be fine.</a:t>
            </a:r>
          </a:p>
          <a:p>
            <a:pPr lvl="1">
              <a:lnSpc>
                <a:spcPct val="110000"/>
              </a:lnSpc>
            </a:pPr>
            <a:r>
              <a:rPr lang="en-US" altLang="zh-CN" dirty="0">
                <a:ea typeface="宋体" panose="02010600030101010101" pitchFamily="2" charset="-122"/>
              </a:rPr>
              <a:t>For reliable connection-oriented service, it should provide feedbacks.</a:t>
            </a:r>
          </a:p>
          <a:p>
            <a:pPr lvl="2">
              <a:lnSpc>
                <a:spcPct val="110000"/>
              </a:lnSpc>
            </a:pPr>
            <a:r>
              <a:rPr lang="en-US" altLang="zh-CN" dirty="0">
                <a:ea typeface="宋体" panose="02010600030101010101" pitchFamily="2" charset="-122"/>
              </a:rPr>
              <a:t>Receiver: send special control frames bearing positive or negative acks.</a:t>
            </a:r>
          </a:p>
          <a:p>
            <a:pPr lvl="2">
              <a:lnSpc>
                <a:spcPct val="110000"/>
              </a:lnSpc>
            </a:pPr>
            <a:r>
              <a:rPr lang="en-US" altLang="zh-CN" dirty="0">
                <a:ea typeface="宋体" panose="02010600030101010101" pitchFamily="2" charset="-122"/>
              </a:rPr>
              <a:t>Typically retransmit the frame with negative acknowledgement.</a:t>
            </a:r>
          </a:p>
          <a:p>
            <a:pPr lvl="1">
              <a:lnSpc>
                <a:spcPct val="110000"/>
              </a:lnSpc>
            </a:pPr>
            <a:r>
              <a:rPr lang="en-US" altLang="zh-CN" dirty="0">
                <a:ea typeface="宋体" panose="02010600030101010101" pitchFamily="2" charset="-122"/>
              </a:rPr>
              <a:t>Timer protects against lost acknowledgements or lost frames</a:t>
            </a:r>
          </a:p>
          <a:p>
            <a:pPr lvl="2">
              <a:lnSpc>
                <a:spcPct val="110000"/>
              </a:lnSpc>
            </a:pPr>
            <a:r>
              <a:rPr lang="en-US" altLang="zh-CN" dirty="0">
                <a:ea typeface="宋体" panose="02010600030101010101" pitchFamily="2" charset="-122"/>
              </a:rPr>
              <a:t>When the sender transmits a frame, it starts a timer. </a:t>
            </a:r>
          </a:p>
          <a:p>
            <a:pPr lvl="2">
              <a:lnSpc>
                <a:spcPct val="110000"/>
              </a:lnSpc>
            </a:pPr>
            <a:r>
              <a:rPr lang="en-US" altLang="zh-CN" dirty="0">
                <a:ea typeface="宋体" panose="02010600030101010101" pitchFamily="2" charset="-122"/>
              </a:rPr>
              <a:t>Retransmit the frame whenever the timer goes off.</a:t>
            </a:r>
          </a:p>
          <a:p>
            <a:pPr lvl="2">
              <a:lnSpc>
                <a:spcPct val="110000"/>
              </a:lnSpc>
            </a:pPr>
            <a:r>
              <a:rPr lang="en-US" altLang="zh-CN" dirty="0">
                <a:ea typeface="宋体" panose="02010600030101010101" pitchFamily="2" charset="-122"/>
              </a:rPr>
              <a:t>Frames may be retransmitted multiple times, and the receiver will pass the same frame to the network layer more than once. To prevent this, to assign sequence numbers to outgoing frames so that the receiver can distinguish retransmissions.</a:t>
            </a:r>
          </a:p>
          <a:p>
            <a:pPr lvl="1">
              <a:lnSpc>
                <a:spcPct val="110000"/>
              </a:lnSpc>
            </a:pPr>
            <a:endParaRPr lang="en-US" altLang="zh-CN" dirty="0">
              <a:ea typeface="宋体" panose="02010600030101010101" pitchFamily="2" charset="-122"/>
            </a:endParaRPr>
          </a:p>
          <a:p>
            <a:pPr lvl="1">
              <a:lnSpc>
                <a:spcPct val="110000"/>
              </a:lnSpc>
            </a:pP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920FDE6F-E411-45CE-B0E2-120DCD07691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Control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4580" name="Content Placeholder 3"/>
          <p:cNvSpPr>
            <a:spLocks noGrp="1"/>
          </p:cNvSpPr>
          <p:nvPr>
            <p:ph idx="1"/>
          </p:nvPr>
        </p:nvSpPr>
        <p:spPr>
          <a:xfrm>
            <a:off x="1075765" y="1317625"/>
            <a:ext cx="10698480" cy="4486126"/>
          </a:xfrm>
        </p:spPr>
        <p:txBody>
          <a:bodyPr>
            <a:normAutofit/>
          </a:bodyPr>
          <a:lstStyle/>
          <a:p>
            <a:pPr marL="457200" indent="-457200">
              <a:buFont typeface="Arial" panose="020B0604020202020204" pitchFamily="34" charset="0"/>
              <a:buChar char="•"/>
            </a:pPr>
            <a:r>
              <a:rPr lang="en-US" altLang="zh-CN" dirty="0">
                <a:ea typeface="宋体" panose="02010600030101010101" pitchFamily="2" charset="-122"/>
              </a:rPr>
              <a:t>Prevents a fast sender from out-pacing a slow receiver. </a:t>
            </a:r>
          </a:p>
          <a:p>
            <a:pPr marL="457200" indent="-457200">
              <a:buFont typeface="Arial" panose="020B0604020202020204" pitchFamily="34" charset="0"/>
              <a:buChar char="•"/>
            </a:pPr>
            <a:r>
              <a:rPr lang="en-US" altLang="zh-CN" dirty="0">
                <a:ea typeface="宋体" panose="02010600030101010101" pitchFamily="2" charset="-122"/>
              </a:rPr>
              <a:t>Two approaches:</a:t>
            </a:r>
          </a:p>
          <a:p>
            <a:pPr lvl="1">
              <a:spcBef>
                <a:spcPts val="1800"/>
              </a:spcBef>
            </a:pPr>
            <a:r>
              <a:rPr lang="en-US" altLang="zh-CN" dirty="0">
                <a:ea typeface="宋体" panose="02010600030101010101" pitchFamily="2" charset="-122"/>
              </a:rPr>
              <a:t>Feedback-based flow control: seen at both link layer and higher layers.</a:t>
            </a:r>
          </a:p>
          <a:p>
            <a:pPr lvl="2"/>
            <a:r>
              <a:rPr lang="en-US" altLang="zh-CN" dirty="0">
                <a:ea typeface="宋体" panose="02010600030101010101" pitchFamily="2" charset="-122"/>
              </a:rPr>
              <a:t>Receiver gives feedback to the send giving it permission to send more data. </a:t>
            </a:r>
          </a:p>
          <a:p>
            <a:pPr lvl="1">
              <a:spcBef>
                <a:spcPts val="1800"/>
              </a:spcBef>
            </a:pPr>
            <a:r>
              <a:rPr lang="en-US" altLang="zh-CN" dirty="0">
                <a:ea typeface="宋体" panose="02010600030101010101" pitchFamily="2" charset="-122"/>
              </a:rPr>
              <a:t>Rate-based flow control:  only seen in the transport layer.</a:t>
            </a:r>
          </a:p>
          <a:p>
            <a:pPr lvl="2"/>
            <a:r>
              <a:rPr lang="en-US" altLang="zh-CN" dirty="0">
                <a:ea typeface="宋体" panose="02010600030101010101" pitchFamily="2" charset="-122"/>
              </a:rPr>
              <a:t>The protocol built-in mechanism that limits the rate at which sender may transmit data, without using feedback from the receiver.</a:t>
            </a:r>
          </a:p>
          <a:p>
            <a:pPr lvl="2"/>
            <a:r>
              <a:rPr lang="en-US" altLang="zh-CN" dirty="0">
                <a:ea typeface="宋体" panose="02010600030101010101" pitchFamily="2" charset="-122"/>
              </a:rPr>
              <a:t>Rare in the Link layer as NICs run at “wire speed”</a:t>
            </a:r>
          </a:p>
          <a:p>
            <a:pPr lvl="2"/>
            <a:endParaRPr lang="en-US" altLang="zh-CN" dirty="0">
              <a:ea typeface="宋体" panose="02010600030101010101" pitchFamily="2" charset="-122"/>
            </a:endParaRPr>
          </a:p>
          <a:p>
            <a:r>
              <a:rPr lang="en-US" altLang="zh-CN" dirty="0">
                <a:ea typeface="宋体" panose="02010600030101010101" pitchFamily="2" charset="-122"/>
              </a:rPr>
              <a:t>Flow control is a topic in the Link and Transport layers.</a:t>
            </a:r>
          </a:p>
        </p:txBody>
      </p:sp>
      <p:sp>
        <p:nvSpPr>
          <p:cNvPr id="2" name="矩形 1">
            <a:extLst>
              <a:ext uri="{FF2B5EF4-FFF2-40B4-BE49-F238E27FC236}">
                <a16:creationId xmlns:a16="http://schemas.microsoft.com/office/drawing/2014/main" id="{5DD749A3-B9AD-4BB2-9A01-E9F902A541C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Flow Control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4099" name="Subtitle 2"/>
          <p:cNvSpPr>
            <a:spLocks noGrp="1"/>
          </p:cNvSpPr>
          <p:nvPr>
            <p:ph idx="1"/>
          </p:nvPr>
        </p:nvSpPr>
        <p:spPr>
          <a:xfrm>
            <a:off x="1506016" y="1274386"/>
            <a:ext cx="9307937" cy="3651032"/>
          </a:xfrm>
        </p:spPr>
        <p:txBody>
          <a:bodyPr>
            <a:normAutofit/>
          </a:bodyPr>
          <a:lstStyle/>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Data Link Layer Design Issues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数据链路层设计要素</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Error Detection and Correction 》</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检错与纠错</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Elementary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基本的数据链路协议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Sliding Window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滑动窗口协议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Example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数据链路协议实例</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Chapter3</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2010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2680" y="1263780"/>
            <a:ext cx="10716411" cy="2165220"/>
          </a:xfrm>
        </p:spPr>
        <p:txBody>
          <a:bodyPr/>
          <a:lstStyle/>
          <a:p>
            <a:pPr marL="342900" indent="-342900">
              <a:buFont typeface="Arial" panose="020B0604020202020204" pitchFamily="34" charset="0"/>
              <a:buChar char="•"/>
            </a:pPr>
            <a:r>
              <a:rPr lang="en-US" altLang="zh-CN" b="1" i="1" dirty="0">
                <a:solidFill>
                  <a:srgbClr val="0000FF"/>
                </a:solidFill>
              </a:rPr>
              <a:t>Single-bit error </a:t>
            </a:r>
            <a:r>
              <a:rPr lang="en-US" altLang="zh-CN" dirty="0"/>
              <a:t>means that only 1 bit of a given data unit (such as a byte, character, or packet) is changed from 1 to 0 or from 0 to 1. </a:t>
            </a:r>
          </a:p>
          <a:p>
            <a:pPr marL="342900" indent="-342900">
              <a:buFont typeface="Arial" panose="020B0604020202020204" pitchFamily="34" charset="0"/>
              <a:buChar char="•"/>
            </a:pPr>
            <a:r>
              <a:rPr lang="en-US" altLang="zh-CN" b="1" i="1" dirty="0">
                <a:solidFill>
                  <a:srgbClr val="0000FF"/>
                </a:solidFill>
              </a:rPr>
              <a:t>Burst error </a:t>
            </a:r>
            <a:r>
              <a:rPr lang="en-US" altLang="zh-CN" dirty="0"/>
              <a:t>means that 2 or more bits in the data unit have changed from 1 to 0 or from 0 to 1.</a:t>
            </a:r>
            <a:endParaRPr lang="zh-CN" altLang="en-US" dirty="0"/>
          </a:p>
        </p:txBody>
      </p:sp>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395" y="4153026"/>
            <a:ext cx="3308350"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909" y="3653705"/>
            <a:ext cx="50831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3047287-2990-4694-80DD-BCD234248B6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 of Errors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28676" name="Content Placeholder 3"/>
          <p:cNvSpPr>
            <a:spLocks noGrp="1"/>
          </p:cNvSpPr>
          <p:nvPr>
            <p:ph idx="1"/>
          </p:nvPr>
        </p:nvSpPr>
        <p:spPr>
          <a:xfrm>
            <a:off x="973567" y="1070386"/>
            <a:ext cx="10574767" cy="4561242"/>
          </a:xfrm>
        </p:spPr>
        <p:txBody>
          <a:bodyPr>
            <a:normAutofit/>
          </a:bodyPr>
          <a:lstStyle/>
          <a:p>
            <a:pPr>
              <a:lnSpc>
                <a:spcPct val="90000"/>
              </a:lnSpc>
            </a:pPr>
            <a:r>
              <a:rPr lang="en-US" altLang="zh-CN" dirty="0">
                <a:ea typeface="宋体" panose="02010600030101010101" pitchFamily="2" charset="-122"/>
              </a:rPr>
              <a:t>Error codes add structured redundancy to data so errors can be either detected, or corrected.</a:t>
            </a:r>
          </a:p>
          <a:p>
            <a:pPr>
              <a:lnSpc>
                <a:spcPct val="90000"/>
              </a:lnSpc>
            </a:pPr>
            <a:r>
              <a:rPr lang="en-US" altLang="zh-CN" dirty="0">
                <a:ea typeface="宋体" panose="02010600030101010101" pitchFamily="2" charset="-122"/>
              </a:rPr>
              <a:t>The correction of errors is more difficult than the detection. </a:t>
            </a:r>
          </a:p>
          <a:p>
            <a:pPr marL="342900" indent="-342900">
              <a:buFont typeface="Arial" panose="020B0604020202020204" pitchFamily="34" charset="0"/>
              <a:buChar char="•"/>
            </a:pPr>
            <a:r>
              <a:rPr lang="en-US" altLang="zh-CN" dirty="0">
                <a:ea typeface="宋体" panose="02010600030101010101" pitchFamily="2" charset="-122"/>
              </a:rPr>
              <a:t>In </a:t>
            </a:r>
            <a:r>
              <a:rPr lang="en-US" altLang="zh-CN" b="1" dirty="0">
                <a:solidFill>
                  <a:srgbClr val="FF0000"/>
                </a:solidFill>
                <a:ea typeface="宋体" panose="02010600030101010101" pitchFamily="2" charset="-122"/>
              </a:rPr>
              <a:t>error detection</a:t>
            </a:r>
            <a:r>
              <a:rPr lang="en-US" altLang="zh-CN" dirty="0">
                <a:ea typeface="宋体" panose="02010600030101010101" pitchFamily="2" charset="-122"/>
              </a:rPr>
              <a:t>, we are only looking to see </a:t>
            </a:r>
            <a:r>
              <a:rPr lang="en-US" altLang="zh-CN" b="1" i="1" dirty="0">
                <a:solidFill>
                  <a:srgbClr val="0000FF"/>
                </a:solidFill>
                <a:ea typeface="宋体" panose="02010600030101010101" pitchFamily="2" charset="-122"/>
              </a:rPr>
              <a:t>if any error has occurred</a:t>
            </a:r>
            <a:r>
              <a:rPr lang="en-US" altLang="zh-CN" dirty="0">
                <a:ea typeface="宋体" panose="02010600030101010101" pitchFamily="2" charset="-122"/>
              </a:rPr>
              <a:t>. The answer is a simple yes or no. We are not even interested in the number of corrupted bits. A single-bit error is the same for us as a burst error.</a:t>
            </a:r>
          </a:p>
          <a:p>
            <a:pPr marL="342900" indent="-342900">
              <a:buFont typeface="Arial" panose="020B0604020202020204" pitchFamily="34" charset="0"/>
              <a:buChar char="•"/>
            </a:pPr>
            <a:r>
              <a:rPr lang="en-US" altLang="zh-CN" dirty="0">
                <a:ea typeface="宋体" panose="02010600030101010101" pitchFamily="2" charset="-122"/>
              </a:rPr>
              <a:t>In </a:t>
            </a:r>
            <a:r>
              <a:rPr lang="en-US" altLang="zh-CN" b="1" dirty="0">
                <a:solidFill>
                  <a:srgbClr val="FF0000"/>
                </a:solidFill>
                <a:ea typeface="宋体" panose="02010600030101010101" pitchFamily="2" charset="-122"/>
              </a:rPr>
              <a:t>error correction</a:t>
            </a:r>
            <a:r>
              <a:rPr lang="en-US" altLang="zh-CN" dirty="0">
                <a:ea typeface="宋体" panose="02010600030101010101" pitchFamily="2" charset="-122"/>
              </a:rPr>
              <a:t>, we need to know</a:t>
            </a:r>
            <a:r>
              <a:rPr lang="en-US" altLang="zh-CN" dirty="0">
                <a:solidFill>
                  <a:srgbClr val="0000FF"/>
                </a:solidFill>
                <a:ea typeface="宋体" panose="02010600030101010101" pitchFamily="2" charset="-122"/>
              </a:rPr>
              <a:t> </a:t>
            </a:r>
            <a:r>
              <a:rPr lang="en-US" altLang="zh-CN" b="1" i="1" dirty="0">
                <a:solidFill>
                  <a:srgbClr val="0000FF"/>
                </a:solidFill>
                <a:ea typeface="宋体" panose="02010600030101010101" pitchFamily="2" charset="-122"/>
              </a:rPr>
              <a:t>the exact number of bits that are corrupted and</a:t>
            </a:r>
            <a:r>
              <a:rPr lang="en-US" altLang="zh-CN" dirty="0">
                <a:ea typeface="宋体" panose="02010600030101010101" pitchFamily="2" charset="-122"/>
              </a:rPr>
              <a:t>, more importantly, </a:t>
            </a:r>
            <a:r>
              <a:rPr lang="en-US" altLang="zh-CN" b="1" i="1" dirty="0">
                <a:solidFill>
                  <a:srgbClr val="0000FF"/>
                </a:solidFill>
                <a:ea typeface="宋体" panose="02010600030101010101" pitchFamily="2" charset="-122"/>
              </a:rPr>
              <a:t>their location in the message</a:t>
            </a:r>
            <a:r>
              <a:rPr lang="en-US" altLang="zh-CN" dirty="0">
                <a:ea typeface="宋体" panose="02010600030101010101" pitchFamily="2" charset="-122"/>
              </a:rPr>
              <a:t>.</a:t>
            </a:r>
          </a:p>
        </p:txBody>
      </p:sp>
      <p:sp>
        <p:nvSpPr>
          <p:cNvPr id="2" name="矩形 1">
            <a:extLst>
              <a:ext uri="{FF2B5EF4-FFF2-40B4-BE49-F238E27FC236}">
                <a16:creationId xmlns:a16="http://schemas.microsoft.com/office/drawing/2014/main" id="{D3DDA5DE-C63C-47B6-BBF4-6C7C3FBB1DD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and Correction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D3DDA5DE-C63C-47B6-BBF4-6C7C3FBB1DD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and Correction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Content Placeholder 3">
            <a:extLst>
              <a:ext uri="{FF2B5EF4-FFF2-40B4-BE49-F238E27FC236}">
                <a16:creationId xmlns:a16="http://schemas.microsoft.com/office/drawing/2014/main" id="{9E537231-0C2B-41AC-9253-E315561B3F02}"/>
              </a:ext>
            </a:extLst>
          </p:cNvPr>
          <p:cNvSpPr txBox="1">
            <a:spLocks/>
          </p:cNvSpPr>
          <p:nvPr/>
        </p:nvSpPr>
        <p:spPr bwMode="auto">
          <a:xfrm>
            <a:off x="1296298" y="1350085"/>
            <a:ext cx="9330000" cy="442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Font typeface="Arial" pitchFamily="34" charset="0"/>
              <a:buNone/>
              <a:defRPr sz="2400">
                <a:solidFill>
                  <a:schemeClr val="tx1"/>
                </a:solidFill>
                <a:latin typeface="+mn-lt"/>
                <a:ea typeface="+mn-ea"/>
                <a:cs typeface="+mn-cs"/>
              </a:defRPr>
            </a:lvl1pPr>
            <a:lvl2pPr marL="990600" indent="-533400" algn="l" rtl="0" eaLnBrk="0" fontAlgn="base" hangingPunct="0">
              <a:spcBef>
                <a:spcPct val="20000"/>
              </a:spcBef>
              <a:spcAft>
                <a:spcPct val="0"/>
              </a:spcAft>
              <a:buClr>
                <a:srgbClr val="0000FF"/>
              </a:buClr>
              <a:buChar char="–"/>
              <a:defRPr sz="2000">
                <a:solidFill>
                  <a:schemeClr val="tx1"/>
                </a:solidFill>
                <a:latin typeface="+mn-lt"/>
              </a:defRPr>
            </a:lvl2pPr>
            <a:lvl3pPr marL="1371600" indent="-457200" algn="l" rtl="0" eaLnBrk="0" fontAlgn="base" hangingPunct="0">
              <a:spcBef>
                <a:spcPct val="20000"/>
              </a:spcBef>
              <a:spcAft>
                <a:spcPct val="0"/>
              </a:spcAft>
              <a:buClr>
                <a:srgbClr val="0000FF"/>
              </a:buClr>
              <a:buChar char="•"/>
              <a:defRPr sz="2400">
                <a:solidFill>
                  <a:schemeClr val="tx1"/>
                </a:solidFill>
                <a:latin typeface="+mn-lt"/>
              </a:defRPr>
            </a:lvl3pPr>
            <a:lvl4pPr marL="1752600" indent="-381000" algn="l" rtl="0" eaLnBrk="0" fontAlgn="base" hangingPunct="0">
              <a:spcBef>
                <a:spcPct val="20000"/>
              </a:spcBef>
              <a:spcAft>
                <a:spcPct val="0"/>
              </a:spcAft>
              <a:buClr>
                <a:srgbClr val="0000FF"/>
              </a:buClr>
              <a:buChar char="–"/>
              <a:defRPr sz="2000">
                <a:solidFill>
                  <a:schemeClr val="tx1"/>
                </a:solidFill>
                <a:latin typeface="+mn-lt"/>
              </a:defRPr>
            </a:lvl4pPr>
            <a:lvl5pPr marL="2209800" indent="-381000" algn="l" rtl="0" eaLnBrk="0" fontAlgn="base" hangingPunct="0">
              <a:spcBef>
                <a:spcPct val="20000"/>
              </a:spcBef>
              <a:spcAft>
                <a:spcPct val="0"/>
              </a:spcAft>
              <a:buClr>
                <a:srgbClr val="0000FF"/>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a:spcBef>
                <a:spcPts val="1200"/>
              </a:spcBef>
              <a:buFontTx/>
              <a:buNone/>
            </a:pPr>
            <a:r>
              <a:rPr lang="en-US" altLang="zh-CN" kern="0" dirty="0">
                <a:ea typeface="宋体" charset="-122"/>
              </a:rPr>
              <a:t>Error correction codes:</a:t>
            </a:r>
          </a:p>
          <a:p>
            <a:pPr lvl="1">
              <a:spcBef>
                <a:spcPts val="1200"/>
              </a:spcBef>
            </a:pPr>
            <a:r>
              <a:rPr lang="en-US" altLang="zh-CN" kern="0" dirty="0">
                <a:ea typeface="宋体" charset="-122"/>
              </a:rPr>
              <a:t>Hamming codes </a:t>
            </a:r>
            <a:r>
              <a:rPr lang="en-US" altLang="zh-CN" kern="0" dirty="0">
                <a:solidFill>
                  <a:srgbClr val="0000FF"/>
                </a:solidFill>
                <a:ea typeface="宋体" charset="-122"/>
              </a:rPr>
              <a:t>» </a:t>
            </a:r>
            <a:r>
              <a:rPr lang="zh-CN" altLang="en-US" kern="0" dirty="0">
                <a:solidFill>
                  <a:srgbClr val="0000FF"/>
                </a:solidFill>
                <a:ea typeface="宋体" charset="-122"/>
              </a:rPr>
              <a:t>海明码</a:t>
            </a:r>
            <a:endParaRPr lang="en-US" altLang="zh-CN" kern="0" dirty="0">
              <a:ea typeface="宋体" charset="-122"/>
            </a:endParaRPr>
          </a:p>
          <a:p>
            <a:pPr lvl="1">
              <a:spcBef>
                <a:spcPts val="1200"/>
              </a:spcBef>
            </a:pPr>
            <a:r>
              <a:rPr lang="en-US" altLang="zh-CN" kern="0" dirty="0">
                <a:ea typeface="宋体" charset="-122"/>
              </a:rPr>
              <a:t>Binary convolutional codes </a:t>
            </a:r>
            <a:r>
              <a:rPr lang="en-US" altLang="zh-CN" kern="0" dirty="0">
                <a:solidFill>
                  <a:srgbClr val="0000FF"/>
                </a:solidFill>
                <a:ea typeface="宋体" charset="-122"/>
              </a:rPr>
              <a:t>» </a:t>
            </a:r>
            <a:r>
              <a:rPr lang="zh-CN" altLang="en-US" kern="0" dirty="0">
                <a:solidFill>
                  <a:srgbClr val="0000FF"/>
                </a:solidFill>
                <a:ea typeface="宋体" charset="-122"/>
              </a:rPr>
              <a:t>二进制卷积码</a:t>
            </a:r>
            <a:endParaRPr lang="en-US" altLang="zh-CN" kern="0" dirty="0">
              <a:ea typeface="宋体" charset="-122"/>
            </a:endParaRPr>
          </a:p>
          <a:p>
            <a:pPr lvl="1">
              <a:spcBef>
                <a:spcPts val="1200"/>
              </a:spcBef>
            </a:pPr>
            <a:r>
              <a:rPr lang="en-US" altLang="zh-CN" kern="0" dirty="0">
                <a:ea typeface="宋体" charset="-122"/>
              </a:rPr>
              <a:t>Reed-Solomon Codes</a:t>
            </a:r>
            <a:r>
              <a:rPr lang="en-US" altLang="zh-CN" kern="0" dirty="0">
                <a:solidFill>
                  <a:srgbClr val="0000FF"/>
                </a:solidFill>
                <a:ea typeface="宋体" charset="-122"/>
              </a:rPr>
              <a:t> » </a:t>
            </a:r>
            <a:r>
              <a:rPr lang="zh-CN" altLang="en-US" kern="0" dirty="0">
                <a:solidFill>
                  <a:srgbClr val="0000FF"/>
                </a:solidFill>
                <a:ea typeface="宋体" charset="-122"/>
              </a:rPr>
              <a:t>里德</a:t>
            </a:r>
            <a:r>
              <a:rPr lang="en-US" altLang="zh-CN" kern="0" dirty="0">
                <a:solidFill>
                  <a:srgbClr val="0000FF"/>
                </a:solidFill>
                <a:ea typeface="宋体" charset="-122"/>
              </a:rPr>
              <a:t>-</a:t>
            </a:r>
            <a:r>
              <a:rPr lang="zh-CN" altLang="en-US" kern="0" dirty="0">
                <a:solidFill>
                  <a:srgbClr val="0000FF"/>
                </a:solidFill>
                <a:ea typeface="宋体" charset="-122"/>
              </a:rPr>
              <a:t>所罗门编码</a:t>
            </a:r>
            <a:r>
              <a:rPr lang="en-US" altLang="zh-CN" kern="0" dirty="0">
                <a:solidFill>
                  <a:srgbClr val="0000FF"/>
                </a:solidFill>
                <a:ea typeface="宋体" charset="-122"/>
              </a:rPr>
              <a:t>RS</a:t>
            </a:r>
            <a:endParaRPr lang="en-US" altLang="zh-CN" kern="0" dirty="0">
              <a:ea typeface="宋体" charset="-122"/>
            </a:endParaRPr>
          </a:p>
          <a:p>
            <a:pPr lvl="1">
              <a:spcBef>
                <a:spcPts val="1200"/>
              </a:spcBef>
            </a:pPr>
            <a:r>
              <a:rPr lang="en-US" altLang="zh-CN" kern="0" dirty="0">
                <a:ea typeface="宋体" charset="-122"/>
              </a:rPr>
              <a:t>Low-Density Parity Check codes</a:t>
            </a:r>
            <a:r>
              <a:rPr lang="en-US" altLang="zh-CN" kern="0" dirty="0">
                <a:solidFill>
                  <a:srgbClr val="0000FF"/>
                </a:solidFill>
                <a:ea typeface="宋体" charset="-122"/>
              </a:rPr>
              <a:t> » </a:t>
            </a:r>
            <a:r>
              <a:rPr lang="zh-CN" altLang="en-US" kern="0" dirty="0">
                <a:solidFill>
                  <a:srgbClr val="0000FF"/>
                </a:solidFill>
                <a:ea typeface="宋体" charset="-122"/>
              </a:rPr>
              <a:t>低密度奇偶校验</a:t>
            </a:r>
            <a:r>
              <a:rPr lang="en-US" altLang="zh-CN" kern="0" dirty="0">
                <a:solidFill>
                  <a:srgbClr val="0000FF"/>
                </a:solidFill>
                <a:ea typeface="宋体" charset="-122"/>
              </a:rPr>
              <a:t>LDPC</a:t>
            </a:r>
            <a:endParaRPr lang="en-US" altLang="zh-CN" kern="0" dirty="0">
              <a:ea typeface="宋体" charset="-122"/>
            </a:endParaRPr>
          </a:p>
          <a:p>
            <a:pPr lvl="1">
              <a:spcBef>
                <a:spcPts val="1200"/>
              </a:spcBef>
            </a:pPr>
            <a:endParaRPr lang="en-US" altLang="zh-CN" kern="0" dirty="0">
              <a:ea typeface="宋体" charset="-122"/>
            </a:endParaRPr>
          </a:p>
          <a:p>
            <a:pPr>
              <a:spcBef>
                <a:spcPts val="1200"/>
              </a:spcBef>
              <a:buFontTx/>
              <a:buNone/>
            </a:pPr>
            <a:r>
              <a:rPr lang="en-US" altLang="zh-CN" kern="0" dirty="0">
                <a:ea typeface="宋体" charset="-122"/>
              </a:rPr>
              <a:t>Error detection codes:</a:t>
            </a:r>
          </a:p>
          <a:p>
            <a:pPr lvl="1">
              <a:spcBef>
                <a:spcPts val="1200"/>
              </a:spcBef>
            </a:pPr>
            <a:r>
              <a:rPr lang="en-US" altLang="zh-CN" kern="0" dirty="0">
                <a:ea typeface="宋体" charset="-122"/>
              </a:rPr>
              <a:t>Parity </a:t>
            </a:r>
            <a:r>
              <a:rPr lang="en-US" altLang="zh-CN" kern="0" dirty="0">
                <a:solidFill>
                  <a:srgbClr val="0000FF"/>
                </a:solidFill>
                <a:ea typeface="宋体" charset="-122"/>
              </a:rPr>
              <a:t>» </a:t>
            </a:r>
            <a:r>
              <a:rPr lang="zh-CN" altLang="en-US" kern="0" dirty="0">
                <a:solidFill>
                  <a:srgbClr val="0000FF"/>
                </a:solidFill>
                <a:ea typeface="宋体" charset="-122"/>
              </a:rPr>
              <a:t>奇偶</a:t>
            </a:r>
            <a:endParaRPr lang="en-US" altLang="zh-CN" kern="0" dirty="0">
              <a:ea typeface="宋体" charset="-122"/>
            </a:endParaRPr>
          </a:p>
          <a:p>
            <a:pPr lvl="1">
              <a:spcBef>
                <a:spcPts val="1200"/>
              </a:spcBef>
            </a:pPr>
            <a:r>
              <a:rPr lang="en-US" altLang="zh-CN" kern="0" dirty="0">
                <a:ea typeface="宋体" charset="-122"/>
              </a:rPr>
              <a:t>Checksums </a:t>
            </a:r>
            <a:r>
              <a:rPr lang="en-US" altLang="zh-CN" kern="0" dirty="0">
                <a:solidFill>
                  <a:srgbClr val="0000FF"/>
                </a:solidFill>
                <a:ea typeface="宋体" charset="-122"/>
              </a:rPr>
              <a:t>» </a:t>
            </a:r>
            <a:r>
              <a:rPr lang="zh-CN" altLang="en-US" kern="0" dirty="0">
                <a:solidFill>
                  <a:srgbClr val="0000FF"/>
                </a:solidFill>
                <a:ea typeface="宋体" charset="-122"/>
              </a:rPr>
              <a:t>校验和</a:t>
            </a:r>
            <a:endParaRPr lang="en-US" altLang="zh-CN" kern="0" dirty="0">
              <a:ea typeface="宋体" charset="-122"/>
            </a:endParaRPr>
          </a:p>
          <a:p>
            <a:pPr lvl="1">
              <a:spcBef>
                <a:spcPts val="1200"/>
              </a:spcBef>
            </a:pPr>
            <a:r>
              <a:rPr lang="en-US" altLang="zh-CN" kern="0" dirty="0">
                <a:ea typeface="宋体" charset="-122"/>
              </a:rPr>
              <a:t>Cyclic redundancy codes </a:t>
            </a:r>
            <a:r>
              <a:rPr lang="en-US" altLang="zh-CN" kern="0" dirty="0">
                <a:solidFill>
                  <a:srgbClr val="0000FF"/>
                </a:solidFill>
                <a:ea typeface="宋体" charset="-122"/>
              </a:rPr>
              <a:t>» </a:t>
            </a:r>
            <a:r>
              <a:rPr lang="zh-CN" altLang="en-US" kern="0" dirty="0">
                <a:solidFill>
                  <a:srgbClr val="0000FF"/>
                </a:solidFill>
                <a:ea typeface="宋体" charset="-122"/>
              </a:rPr>
              <a:t>循环冗余校验</a:t>
            </a:r>
            <a:endParaRPr lang="en-US" altLang="zh-CN" kern="0" dirty="0">
              <a:ea typeface="宋体" charset="-122"/>
            </a:endParaRPr>
          </a:p>
        </p:txBody>
      </p:sp>
    </p:spTree>
    <p:extLst>
      <p:ext uri="{BB962C8B-B14F-4D97-AF65-F5344CB8AC3E}">
        <p14:creationId xmlns:p14="http://schemas.microsoft.com/office/powerpoint/2010/main" val="248909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9700" name="Content Placeholder 3"/>
          <p:cNvSpPr>
            <a:spLocks noGrp="1"/>
          </p:cNvSpPr>
          <p:nvPr>
            <p:ph idx="1"/>
          </p:nvPr>
        </p:nvSpPr>
        <p:spPr>
          <a:xfrm>
            <a:off x="502453" y="957432"/>
            <a:ext cx="8318818" cy="5346550"/>
          </a:xfrm>
        </p:spPr>
        <p:txBody>
          <a:bodyPr>
            <a:normAutofit fontScale="70000" lnSpcReduction="20000"/>
          </a:bodyPr>
          <a:lstStyle/>
          <a:p>
            <a:pPr>
              <a:lnSpc>
                <a:spcPct val="120000"/>
              </a:lnSpc>
            </a:pPr>
            <a:r>
              <a:rPr lang="en-US" altLang="zh-CN" dirty="0">
                <a:ea typeface="宋体" panose="02010600030101010101" pitchFamily="2" charset="-122"/>
              </a:rPr>
              <a:t>Code turns data of m bits into codewords</a:t>
            </a:r>
            <a:r>
              <a:rPr lang="zh-CN" altLang="en-US" dirty="0">
                <a:ea typeface="宋体" panose="02010600030101010101" pitchFamily="2" charset="-122"/>
              </a:rPr>
              <a:t>码字</a:t>
            </a:r>
            <a:r>
              <a:rPr lang="en-US" altLang="zh-CN" dirty="0">
                <a:ea typeface="宋体" panose="02010600030101010101" pitchFamily="2" charset="-122"/>
              </a:rPr>
              <a:t> of  n bits (n=m data bits + r redundant check bits.)</a:t>
            </a:r>
          </a:p>
          <a:p>
            <a:pPr>
              <a:lnSpc>
                <a:spcPct val="120000"/>
              </a:lnSpc>
            </a:pPr>
            <a:r>
              <a:rPr lang="en-US" altLang="zh-CN" dirty="0">
                <a:ea typeface="宋体" panose="02010600030101010101" pitchFamily="2" charset="-122"/>
              </a:rPr>
              <a:t>(</a:t>
            </a:r>
            <a:r>
              <a:rPr lang="en-US" altLang="zh-CN" dirty="0" err="1">
                <a:ea typeface="宋体" panose="02010600030101010101" pitchFamily="2" charset="-122"/>
              </a:rPr>
              <a:t>n,m</a:t>
            </a:r>
            <a:r>
              <a:rPr lang="en-US" altLang="zh-CN" dirty="0">
                <a:ea typeface="宋体" panose="02010600030101010101" pitchFamily="2" charset="-122"/>
              </a:rPr>
              <a:t>) code (n-bit codeword). the total length of a block is n (i.e., n=</a:t>
            </a:r>
            <a:r>
              <a:rPr lang="en-US" altLang="zh-CN" dirty="0" err="1">
                <a:ea typeface="宋体" panose="02010600030101010101" pitchFamily="2" charset="-122"/>
              </a:rPr>
              <a:t>m+r</a:t>
            </a:r>
            <a:r>
              <a:rPr lang="en-US" altLang="zh-CN" dirty="0">
                <a:ea typeface="宋体" panose="02010600030101010101" pitchFamily="2" charset="-122"/>
              </a:rPr>
              <a:t>).</a:t>
            </a:r>
          </a:p>
          <a:p>
            <a:pPr>
              <a:lnSpc>
                <a:spcPct val="120000"/>
              </a:lnSpc>
            </a:pPr>
            <a:r>
              <a:rPr lang="en-US" altLang="zh-CN" u="sng" dirty="0">
                <a:ea typeface="宋体" panose="02010600030101010101" pitchFamily="2" charset="-122"/>
              </a:rPr>
              <a:t>Hamming distance</a:t>
            </a:r>
            <a:r>
              <a:rPr lang="en-US" altLang="zh-CN" dirty="0">
                <a:ea typeface="宋体" panose="02010600030101010101" pitchFamily="2" charset="-122"/>
              </a:rPr>
              <a:t> is the minimum bit flips to turn one valid codeword into any other valid one. </a:t>
            </a:r>
          </a:p>
          <a:p>
            <a:pPr lvl="1">
              <a:lnSpc>
                <a:spcPct val="120000"/>
              </a:lnSpc>
            </a:pPr>
            <a:r>
              <a:rPr lang="en-US" altLang="zh-CN" dirty="0">
                <a:ea typeface="宋体" panose="02010600030101010101" pitchFamily="2" charset="-122"/>
              </a:rPr>
              <a:t>Richard W. Hamming (1915-1998)</a:t>
            </a:r>
            <a:r>
              <a:rPr lang="zh-CN" altLang="en-US" dirty="0">
                <a:ea typeface="宋体" panose="02010600030101010101" pitchFamily="2" charset="-122"/>
              </a:rPr>
              <a:t>，</a:t>
            </a:r>
            <a:r>
              <a:rPr lang="en-US" altLang="zh-CN" dirty="0">
                <a:ea typeface="宋体" panose="02010600030101010101" pitchFamily="2" charset="-122"/>
              </a:rPr>
              <a:t>1968</a:t>
            </a:r>
            <a:r>
              <a:rPr lang="zh-CN" altLang="en-US" dirty="0">
                <a:ea typeface="宋体" panose="02010600030101010101" pitchFamily="2" charset="-122"/>
              </a:rPr>
              <a:t>年图灵奖获得者</a:t>
            </a:r>
            <a:endParaRPr lang="en-US" altLang="zh-CN" dirty="0">
              <a:ea typeface="宋体" panose="02010600030101010101" pitchFamily="2" charset="-122"/>
            </a:endParaRPr>
          </a:p>
          <a:p>
            <a:pPr lvl="1">
              <a:lnSpc>
                <a:spcPct val="120000"/>
              </a:lnSpc>
            </a:pPr>
            <a:r>
              <a:rPr lang="en-US" altLang="zh-CN" sz="2500" dirty="0">
                <a:ea typeface="宋体" panose="02010600030101010101" pitchFamily="2" charset="-122"/>
              </a:rPr>
              <a:t>To determine how many bits differ, just XOR two codewords and count the number of 1 bits.</a:t>
            </a:r>
          </a:p>
          <a:p>
            <a:pPr lvl="1">
              <a:lnSpc>
                <a:spcPct val="120000"/>
              </a:lnSpc>
            </a:pPr>
            <a:r>
              <a:rPr lang="en-US" altLang="zh-CN" sz="2500" dirty="0">
                <a:ea typeface="宋体" panose="02010600030101010101" pitchFamily="2" charset="-122"/>
              </a:rPr>
              <a:t>This pair has a Hamming distance of 3.</a:t>
            </a:r>
          </a:p>
          <a:p>
            <a:pPr>
              <a:lnSpc>
                <a:spcPct val="120000"/>
              </a:lnSpc>
            </a:pPr>
            <a:endParaRPr lang="en-US" altLang="zh-CN" dirty="0">
              <a:ea typeface="宋体" panose="02010600030101010101" pitchFamily="2" charset="-122"/>
            </a:endParaRPr>
          </a:p>
          <a:p>
            <a:pPr>
              <a:lnSpc>
                <a:spcPct val="120000"/>
              </a:lnSpc>
            </a:pPr>
            <a:r>
              <a:rPr lang="en-US" altLang="zh-CN" dirty="0">
                <a:ea typeface="宋体" panose="02010600030101010101" pitchFamily="2" charset="-122"/>
              </a:rPr>
              <a:t>Hamming distance of a code is the minimum distance between any pair of valid codewords.</a:t>
            </a:r>
          </a:p>
          <a:p>
            <a:pPr lvl="1">
              <a:lnSpc>
                <a:spcPct val="120000"/>
              </a:lnSpc>
            </a:pPr>
            <a:r>
              <a:rPr lang="en-US" altLang="zh-CN" dirty="0">
                <a:ea typeface="宋体" panose="02010600030101010101" pitchFamily="2" charset="-122"/>
              </a:rPr>
              <a:t>Example with 4 10-bits codewords: </a:t>
            </a:r>
          </a:p>
          <a:p>
            <a:pPr lvl="2">
              <a:lnSpc>
                <a:spcPct val="120000"/>
              </a:lnSpc>
            </a:pPr>
            <a:r>
              <a:rPr lang="en-US" altLang="zh-CN" dirty="0">
                <a:ea typeface="宋体" panose="02010600030101010101" pitchFamily="2" charset="-122"/>
              </a:rPr>
              <a:t>0000000000, 0000011111, 1111100000, and 1111111111 </a:t>
            </a:r>
          </a:p>
          <a:p>
            <a:pPr lvl="2">
              <a:lnSpc>
                <a:spcPct val="120000"/>
              </a:lnSpc>
            </a:pPr>
            <a:r>
              <a:rPr lang="en-US" altLang="zh-CN" dirty="0">
                <a:ea typeface="宋体" panose="02010600030101010101" pitchFamily="2" charset="-122"/>
              </a:rPr>
              <a:t>Hamming distance is 5</a:t>
            </a:r>
          </a:p>
        </p:txBody>
      </p:sp>
      <p:sp>
        <p:nvSpPr>
          <p:cNvPr id="2" name="矩形 1">
            <a:extLst>
              <a:ext uri="{FF2B5EF4-FFF2-40B4-BE49-F238E27FC236}">
                <a16:creationId xmlns:a16="http://schemas.microsoft.com/office/drawing/2014/main" id="{8FE379BB-2D7C-4E4C-BCE8-2F95B054629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Bounds – Hamming distance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AC010870-2A30-4B2E-B302-B37C37C95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534" y="1118385"/>
            <a:ext cx="2640013"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a:extLst>
              <a:ext uri="{FF2B5EF4-FFF2-40B4-BE49-F238E27FC236}">
                <a16:creationId xmlns:a16="http://schemas.microsoft.com/office/drawing/2014/main" id="{CF8BA1B2-A8E5-4701-8B91-E43029D5B89B}"/>
              </a:ext>
            </a:extLst>
          </p:cNvPr>
          <p:cNvPicPr>
            <a:picLocks noChangeAspect="1"/>
          </p:cNvPicPr>
          <p:nvPr/>
        </p:nvPicPr>
        <p:blipFill>
          <a:blip r:embed="rId4"/>
          <a:stretch>
            <a:fillRect/>
          </a:stretch>
        </p:blipFill>
        <p:spPr>
          <a:xfrm>
            <a:off x="6304931" y="3630638"/>
            <a:ext cx="1316862" cy="9553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mc:AlternateContent xmlns:mc="http://schemas.openxmlformats.org/markup-compatibility/2006" xmlns:a14="http://schemas.microsoft.com/office/drawing/2010/main">
        <mc:Choice Requires="a14">
          <p:sp>
            <p:nvSpPr>
              <p:cNvPr id="29700" name="Content Placeholder 3"/>
              <p:cNvSpPr>
                <a:spLocks noGrp="1"/>
              </p:cNvSpPr>
              <p:nvPr>
                <p:ph idx="1"/>
              </p:nvPr>
            </p:nvSpPr>
            <p:spPr>
              <a:xfrm>
                <a:off x="727105" y="4646090"/>
                <a:ext cx="10111224" cy="1371599"/>
              </a:xfrm>
              <a:solidFill>
                <a:schemeClr val="accent2">
                  <a:lumMod val="20000"/>
                  <a:lumOff val="80000"/>
                </a:schemeClr>
              </a:solidFill>
            </p:spPr>
            <p:txBody>
              <a:bodyPr>
                <a:normAutofit/>
              </a:bodyPr>
              <a:lstStyle/>
              <a:p>
                <a:pPr>
                  <a:lnSpc>
                    <a:spcPct val="120000"/>
                  </a:lnSpc>
                </a:pPr>
                <a:r>
                  <a:rPr lang="en-US" altLang="zh-CN" sz="2400" b="1" dirty="0">
                    <a:ea typeface="宋体" panose="02010600030101010101" pitchFamily="2" charset="-122"/>
                  </a:rPr>
                  <a:t>Bounds for a code with a minimum hamming distance </a:t>
                </a:r>
                <a14:m>
                  <m:oMath xmlns:m="http://schemas.openxmlformats.org/officeDocument/2006/math">
                    <m:sSub>
                      <m:sSubPr>
                        <m:ctrlPr>
                          <a:rPr lang="en-US" altLang="zh-CN" sz="2400" b="1" i="1">
                            <a:latin typeface="Cambria Math" panose="02040503050406030204" pitchFamily="18" charset="0"/>
                            <a:ea typeface="宋体" panose="02010600030101010101" pitchFamily="2" charset="-122"/>
                          </a:rPr>
                        </m:ctrlPr>
                      </m:sSubPr>
                      <m:e>
                        <m:r>
                          <a:rPr lang="en-US" altLang="zh-CN" sz="2400" b="1" i="1">
                            <a:latin typeface="Cambria Math" panose="02040503050406030204" pitchFamily="18" charset="0"/>
                            <a:ea typeface="宋体" panose="02010600030101010101" pitchFamily="2" charset="-122"/>
                          </a:rPr>
                          <m:t>𝒅</m:t>
                        </m:r>
                      </m:e>
                      <m:sub>
                        <m:r>
                          <a:rPr lang="en-US" altLang="zh-CN" sz="2400" b="1" i="1">
                            <a:latin typeface="Cambria Math" panose="02040503050406030204" pitchFamily="18" charset="0"/>
                            <a:ea typeface="宋体" panose="02010600030101010101" pitchFamily="2" charset="-122"/>
                          </a:rPr>
                          <m:t>𝒎𝒊𝒏</m:t>
                        </m:r>
                      </m:sub>
                    </m:sSub>
                  </m:oMath>
                </a14:m>
                <a:r>
                  <a:rPr lang="en-US" altLang="zh-CN" sz="2400" b="1" dirty="0">
                    <a:ea typeface="宋体" panose="02010600030101010101" pitchFamily="2" charset="-122"/>
                  </a:rPr>
                  <a:t>:</a:t>
                </a:r>
              </a:p>
              <a:p>
                <a:pPr lvl="1">
                  <a:lnSpc>
                    <a:spcPct val="120000"/>
                  </a:lnSpc>
                </a:pPr>
                <a14:m>
                  <m:oMath xmlns:m="http://schemas.openxmlformats.org/officeDocument/2006/math">
                    <m:sSub>
                      <m:sSubPr>
                        <m:ctrlPr>
                          <a:rPr lang="en-US" altLang="zh-CN" sz="2000" b="1" i="1" smtClean="0">
                            <a:latin typeface="Cambria Math" panose="02040503050406030204" pitchFamily="18" charset="0"/>
                            <a:ea typeface="宋体" panose="02010600030101010101" pitchFamily="2" charset="-122"/>
                          </a:rPr>
                        </m:ctrlPr>
                      </m:sSubPr>
                      <m:e>
                        <m:r>
                          <a:rPr lang="en-US" altLang="zh-CN" sz="2000" b="1" i="1" smtClean="0">
                            <a:latin typeface="Cambria Math" panose="02040503050406030204" pitchFamily="18" charset="0"/>
                            <a:ea typeface="宋体" panose="02010600030101010101" pitchFamily="2" charset="-122"/>
                          </a:rPr>
                          <m:t>𝒅</m:t>
                        </m:r>
                      </m:e>
                      <m:sub>
                        <m:r>
                          <a:rPr lang="en-US" altLang="zh-CN" sz="2000" b="1" i="1" smtClean="0">
                            <a:latin typeface="Cambria Math" panose="02040503050406030204" pitchFamily="18" charset="0"/>
                            <a:ea typeface="宋体" panose="02010600030101010101" pitchFamily="2" charset="-122"/>
                          </a:rPr>
                          <m:t>𝒎𝒊𝒏</m:t>
                        </m:r>
                      </m:sub>
                    </m:sSub>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𝟐</m:t>
                    </m:r>
                    <m:r>
                      <a:rPr lang="en-US" altLang="zh-CN" sz="2000" b="1" i="1" smtClean="0">
                        <a:latin typeface="Cambria Math" panose="02040503050406030204" pitchFamily="18" charset="0"/>
                        <a:ea typeface="Cambria Math" panose="02040503050406030204" pitchFamily="18" charset="0"/>
                      </a:rPr>
                      <m:t>𝒅</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oMath>
                </a14:m>
                <a:r>
                  <a:rPr lang="en-US" altLang="zh-CN" sz="2000" b="1" dirty="0">
                    <a:ea typeface="宋体" panose="02010600030101010101" pitchFamily="2" charset="-122"/>
                  </a:rPr>
                  <a:t> – can correct </a:t>
                </a:r>
                <a14:m>
                  <m:oMath xmlns:m="http://schemas.openxmlformats.org/officeDocument/2006/math">
                    <m:r>
                      <a:rPr lang="en-US" altLang="zh-CN" sz="2000" b="1" i="1">
                        <a:latin typeface="Cambria Math" panose="02040503050406030204" pitchFamily="18" charset="0"/>
                        <a:ea typeface="Cambria Math" panose="02040503050406030204" pitchFamily="18" charset="0"/>
                      </a:rPr>
                      <m:t>𝒅</m:t>
                    </m:r>
                  </m:oMath>
                </a14:m>
                <a:r>
                  <a:rPr lang="en-US" altLang="zh-CN" sz="2000" b="1" dirty="0">
                    <a:ea typeface="宋体" panose="02010600030101010101" pitchFamily="2" charset="-122"/>
                  </a:rPr>
                  <a:t> errors</a:t>
                </a:r>
              </a:p>
              <a:p>
                <a:pPr lvl="1">
                  <a:lnSpc>
                    <a:spcPct val="120000"/>
                  </a:lnSpc>
                </a:pPr>
                <a14:m>
                  <m:oMath xmlns:m="http://schemas.openxmlformats.org/officeDocument/2006/math">
                    <m:sSub>
                      <m:sSubPr>
                        <m:ctrlPr>
                          <a:rPr lang="en-US" altLang="zh-CN" sz="2000" b="1" i="1">
                            <a:latin typeface="Cambria Math" panose="02040503050406030204" pitchFamily="18" charset="0"/>
                            <a:ea typeface="宋体" panose="02010600030101010101" pitchFamily="2" charset="-122"/>
                          </a:rPr>
                        </m:ctrlPr>
                      </m:sSubPr>
                      <m:e>
                        <m:r>
                          <a:rPr lang="en-US" altLang="zh-CN" sz="2000" b="1" i="1">
                            <a:latin typeface="Cambria Math" panose="02040503050406030204" pitchFamily="18" charset="0"/>
                            <a:ea typeface="宋体" panose="02010600030101010101" pitchFamily="2" charset="-122"/>
                          </a:rPr>
                          <m:t>𝒅</m:t>
                        </m:r>
                      </m:e>
                      <m:sub>
                        <m:r>
                          <a:rPr lang="en-US" altLang="zh-CN" sz="2000" b="1" i="1">
                            <a:latin typeface="Cambria Math" panose="02040503050406030204" pitchFamily="18" charset="0"/>
                            <a:ea typeface="宋体" panose="02010600030101010101" pitchFamily="2" charset="-122"/>
                          </a:rPr>
                          <m:t>𝒎𝒊𝒏</m:t>
                        </m:r>
                      </m:sub>
                    </m:sSub>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𝒅</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𝟏</m:t>
                    </m:r>
                  </m:oMath>
                </a14:m>
                <a:r>
                  <a:rPr lang="en-US" altLang="zh-CN" sz="2000" b="1" dirty="0">
                    <a:ea typeface="宋体" panose="02010600030101010101" pitchFamily="2" charset="-122"/>
                  </a:rPr>
                  <a:t>– can detect </a:t>
                </a:r>
                <a14:m>
                  <m:oMath xmlns:m="http://schemas.openxmlformats.org/officeDocument/2006/math">
                    <m:r>
                      <a:rPr lang="en-US" altLang="zh-CN" sz="2000" b="1" i="1">
                        <a:latin typeface="Cambria Math" panose="02040503050406030204" pitchFamily="18" charset="0"/>
                        <a:ea typeface="Cambria Math" panose="02040503050406030204" pitchFamily="18" charset="0"/>
                      </a:rPr>
                      <m:t>𝒅</m:t>
                    </m:r>
                    <m:r>
                      <a:rPr lang="en-US" altLang="zh-CN" sz="2000" b="1" i="1">
                        <a:latin typeface="Cambria Math" panose="02040503050406030204" pitchFamily="18" charset="0"/>
                        <a:ea typeface="Cambria Math" panose="02040503050406030204" pitchFamily="18" charset="0"/>
                      </a:rPr>
                      <m:t> </m:t>
                    </m:r>
                  </m:oMath>
                </a14:m>
                <a:r>
                  <a:rPr lang="en-US" altLang="zh-CN" sz="2000" b="1" dirty="0">
                    <a:ea typeface="宋体" panose="02010600030101010101" pitchFamily="2" charset="-122"/>
                  </a:rPr>
                  <a:t>errors</a:t>
                </a:r>
              </a:p>
            </p:txBody>
          </p:sp>
        </mc:Choice>
        <mc:Fallback xmlns="">
          <p:sp>
            <p:nvSpPr>
              <p:cNvPr id="29700" name="Content Placeholder 3"/>
              <p:cNvSpPr>
                <a:spLocks noGrp="1" noRot="1" noChangeAspect="1" noMove="1" noResize="1" noEditPoints="1" noAdjustHandles="1" noChangeArrowheads="1" noChangeShapeType="1" noTextEdit="1"/>
              </p:cNvSpPr>
              <p:nvPr>
                <p:ph idx="1"/>
              </p:nvPr>
            </p:nvSpPr>
            <p:spPr>
              <a:xfrm>
                <a:off x="727105" y="4646090"/>
                <a:ext cx="10111224" cy="1371599"/>
              </a:xfrm>
              <a:blipFill>
                <a:blip r:embed="rId3"/>
                <a:stretch>
                  <a:fillRect l="-904" b="-755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8FE379BB-2D7C-4E4C-BCE8-2F95B054629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Bounds – Hamming distance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Rectangle 5">
            <a:extLst>
              <a:ext uri="{FF2B5EF4-FFF2-40B4-BE49-F238E27FC236}">
                <a16:creationId xmlns:a16="http://schemas.microsoft.com/office/drawing/2014/main" id="{C3B9E581-D50E-4CA2-BB5D-6008F0464B7E}"/>
              </a:ext>
            </a:extLst>
          </p:cNvPr>
          <p:cNvSpPr>
            <a:spLocks noChangeArrowheads="1"/>
          </p:cNvSpPr>
          <p:nvPr/>
        </p:nvSpPr>
        <p:spPr bwMode="auto">
          <a:xfrm>
            <a:off x="204840" y="1053109"/>
            <a:ext cx="11628572" cy="417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fontAlgn="base">
              <a:lnSpc>
                <a:spcPct val="90000"/>
              </a:lnSpc>
              <a:spcBef>
                <a:spcPct val="20000"/>
              </a:spcBef>
              <a:spcAft>
                <a:spcPct val="0"/>
              </a:spcAft>
              <a:buClr>
                <a:srgbClr val="3333CC"/>
              </a:buClr>
            </a:pPr>
            <a:r>
              <a:rPr lang="en-US" altLang="zh-CN" sz="2400" dirty="0">
                <a:solidFill>
                  <a:srgbClr val="000000"/>
                </a:solidFill>
                <a:latin typeface="Times New Roman" pitchFamily="18" charset="0"/>
                <a:ea typeface="宋体" charset="-122"/>
              </a:rPr>
              <a:t>Error detection: </a:t>
            </a:r>
          </a:p>
          <a:p>
            <a:pPr marL="1371600" lvl="2" indent="-457200" fontAlgn="base">
              <a:lnSpc>
                <a:spcPct val="90000"/>
              </a:lnSpc>
              <a:spcBef>
                <a:spcPct val="20000"/>
              </a:spcBef>
              <a:spcAft>
                <a:spcPct val="0"/>
              </a:spcAft>
              <a:buClr>
                <a:srgbClr val="3333CC"/>
              </a:buClr>
              <a:buFontTx/>
              <a:buChar char="•"/>
            </a:pPr>
            <a:r>
              <a:rPr lang="en-US" altLang="zh-CN" sz="2400" dirty="0">
                <a:solidFill>
                  <a:srgbClr val="000000"/>
                </a:solidFill>
                <a:latin typeface="Times New Roman" pitchFamily="18" charset="0"/>
                <a:ea typeface="宋体" charset="-122"/>
              </a:rPr>
              <a:t>For a code of distance d+1, up to d errors will always be detected.</a:t>
            </a:r>
          </a:p>
          <a:p>
            <a:pPr marL="1371600" lvl="2" indent="-457200" fontAlgn="base">
              <a:lnSpc>
                <a:spcPct val="90000"/>
              </a:lnSpc>
              <a:spcBef>
                <a:spcPct val="20000"/>
              </a:spcBef>
              <a:spcAft>
                <a:spcPct val="0"/>
              </a:spcAft>
              <a:buClr>
                <a:srgbClr val="3333CC"/>
              </a:buClr>
              <a:buFontTx/>
              <a:buChar char="•"/>
            </a:pPr>
            <a:r>
              <a:rPr lang="zh-CN" altLang="en-US" dirty="0">
                <a:solidFill>
                  <a:srgbClr val="000000"/>
                </a:solidFill>
                <a:latin typeface="Times New Roman" pitchFamily="18" charset="0"/>
                <a:ea typeface="宋体" charset="-122"/>
              </a:rPr>
              <a:t>因为从一个正确的码字出发任意走</a:t>
            </a:r>
            <a:r>
              <a:rPr lang="en-US" altLang="zh-CN" dirty="0">
                <a:solidFill>
                  <a:srgbClr val="000000"/>
                </a:solidFill>
                <a:latin typeface="Times New Roman" pitchFamily="18" charset="0"/>
                <a:ea typeface="宋体" charset="-122"/>
              </a:rPr>
              <a:t>d</a:t>
            </a:r>
            <a:r>
              <a:rPr lang="zh-CN" altLang="en-US" dirty="0">
                <a:solidFill>
                  <a:srgbClr val="000000"/>
                </a:solidFill>
                <a:latin typeface="Times New Roman" pitchFamily="18" charset="0"/>
                <a:ea typeface="宋体" charset="-122"/>
              </a:rPr>
              <a:t>步（也就是最多有</a:t>
            </a:r>
            <a:r>
              <a:rPr lang="en-US" altLang="zh-CN" dirty="0">
                <a:solidFill>
                  <a:srgbClr val="000000"/>
                </a:solidFill>
                <a:latin typeface="Times New Roman" pitchFamily="18" charset="0"/>
                <a:ea typeface="宋体" charset="-122"/>
              </a:rPr>
              <a:t>d</a:t>
            </a:r>
            <a:r>
              <a:rPr lang="zh-CN" altLang="en-US" dirty="0">
                <a:solidFill>
                  <a:srgbClr val="000000"/>
                </a:solidFill>
                <a:latin typeface="Times New Roman" pitchFamily="18" charset="0"/>
                <a:ea typeface="宋体" charset="-122"/>
              </a:rPr>
              <a:t>个位出错）都不会到达另外一个正确的码字，但是走</a:t>
            </a:r>
            <a:r>
              <a:rPr lang="en-US" altLang="zh-CN" dirty="0">
                <a:solidFill>
                  <a:srgbClr val="000000"/>
                </a:solidFill>
                <a:latin typeface="Times New Roman" pitchFamily="18" charset="0"/>
                <a:ea typeface="宋体" charset="-122"/>
              </a:rPr>
              <a:t>d+1</a:t>
            </a:r>
            <a:r>
              <a:rPr lang="zh-CN" altLang="en-US" dirty="0">
                <a:solidFill>
                  <a:srgbClr val="000000"/>
                </a:solidFill>
                <a:latin typeface="Times New Roman" pitchFamily="18" charset="0"/>
                <a:ea typeface="宋体" charset="-122"/>
              </a:rPr>
              <a:t>步就有可能到达另外一个正确码字，也就是说错了</a:t>
            </a:r>
            <a:r>
              <a:rPr lang="en-US" altLang="zh-CN" dirty="0">
                <a:solidFill>
                  <a:srgbClr val="000000"/>
                </a:solidFill>
                <a:latin typeface="Times New Roman" pitchFamily="18" charset="0"/>
                <a:ea typeface="宋体" charset="-122"/>
              </a:rPr>
              <a:t>d+1</a:t>
            </a:r>
            <a:r>
              <a:rPr lang="zh-CN" altLang="en-US" dirty="0">
                <a:solidFill>
                  <a:srgbClr val="000000"/>
                </a:solidFill>
                <a:latin typeface="Times New Roman" pitchFamily="18" charset="0"/>
                <a:ea typeface="宋体" charset="-122"/>
              </a:rPr>
              <a:t>个位以后被当成无错的码字接受。</a:t>
            </a:r>
            <a:endParaRPr lang="en-US" altLang="zh-CN" sz="2400" dirty="0">
              <a:solidFill>
                <a:srgbClr val="000000"/>
              </a:solidFill>
              <a:latin typeface="Times New Roman" pitchFamily="18" charset="0"/>
              <a:ea typeface="宋体" charset="-122"/>
            </a:endParaRPr>
          </a:p>
          <a:p>
            <a:pPr lvl="1" fontAlgn="base">
              <a:lnSpc>
                <a:spcPct val="90000"/>
              </a:lnSpc>
              <a:spcBef>
                <a:spcPct val="20000"/>
              </a:spcBef>
              <a:spcAft>
                <a:spcPct val="0"/>
              </a:spcAft>
              <a:buClr>
                <a:srgbClr val="3333CC"/>
              </a:buClr>
            </a:pPr>
            <a:r>
              <a:rPr lang="en-US" altLang="zh-CN" sz="2400" dirty="0">
                <a:solidFill>
                  <a:srgbClr val="000000"/>
                </a:solidFill>
                <a:latin typeface="Times New Roman" pitchFamily="18" charset="0"/>
                <a:ea typeface="宋体" charset="-122"/>
              </a:rPr>
              <a:t>Error correction: </a:t>
            </a:r>
          </a:p>
          <a:p>
            <a:pPr marL="1371600" lvl="2" indent="-457200" fontAlgn="base">
              <a:lnSpc>
                <a:spcPct val="90000"/>
              </a:lnSpc>
              <a:spcBef>
                <a:spcPct val="20000"/>
              </a:spcBef>
              <a:spcAft>
                <a:spcPct val="0"/>
              </a:spcAft>
              <a:buClr>
                <a:srgbClr val="3333CC"/>
              </a:buClr>
              <a:buFontTx/>
              <a:buChar char="•"/>
            </a:pPr>
            <a:r>
              <a:rPr lang="en-US" altLang="zh-CN" sz="2400" dirty="0">
                <a:solidFill>
                  <a:srgbClr val="000000"/>
                </a:solidFill>
                <a:latin typeface="Times New Roman" pitchFamily="18" charset="0"/>
                <a:ea typeface="宋体" charset="-122"/>
              </a:rPr>
              <a:t>For a code of distance 2d+1, up to d errors can always be corrected by mapping to the closest codeword.</a:t>
            </a:r>
          </a:p>
          <a:p>
            <a:pPr marL="1371600" lvl="2" indent="-457200" fontAlgn="base">
              <a:lnSpc>
                <a:spcPct val="90000"/>
              </a:lnSpc>
              <a:spcBef>
                <a:spcPct val="20000"/>
              </a:spcBef>
              <a:spcAft>
                <a:spcPct val="0"/>
              </a:spcAft>
              <a:buClr>
                <a:srgbClr val="3333CC"/>
              </a:buClr>
              <a:buFontTx/>
              <a:buChar char="•"/>
            </a:pPr>
            <a:r>
              <a:rPr lang="zh-CN" altLang="en-US" dirty="0">
                <a:solidFill>
                  <a:srgbClr val="000000"/>
                </a:solidFill>
                <a:latin typeface="Times New Roman" pitchFamily="18" charset="0"/>
                <a:ea typeface="宋体" charset="-122"/>
              </a:rPr>
              <a:t>因为从一个正确的码字出发任意走</a:t>
            </a:r>
            <a:r>
              <a:rPr lang="en-US" altLang="zh-CN" dirty="0">
                <a:solidFill>
                  <a:srgbClr val="000000"/>
                </a:solidFill>
                <a:latin typeface="Times New Roman" pitchFamily="18" charset="0"/>
                <a:ea typeface="宋体" charset="-122"/>
              </a:rPr>
              <a:t>d</a:t>
            </a:r>
            <a:r>
              <a:rPr lang="zh-CN" altLang="en-US" dirty="0">
                <a:solidFill>
                  <a:srgbClr val="000000"/>
                </a:solidFill>
                <a:latin typeface="Times New Roman" pitchFamily="18" charset="0"/>
                <a:ea typeface="宋体" charset="-122"/>
              </a:rPr>
              <a:t>步都还是离这个码最近，离另外一个正确的码字至少有</a:t>
            </a:r>
            <a:r>
              <a:rPr lang="en-US" altLang="zh-CN" dirty="0">
                <a:solidFill>
                  <a:srgbClr val="000000"/>
                </a:solidFill>
                <a:latin typeface="Times New Roman" pitchFamily="18" charset="0"/>
                <a:ea typeface="宋体" charset="-122"/>
              </a:rPr>
              <a:t>d+1</a:t>
            </a:r>
            <a:r>
              <a:rPr lang="zh-CN" altLang="en-US" dirty="0">
                <a:solidFill>
                  <a:srgbClr val="000000"/>
                </a:solidFill>
                <a:latin typeface="Times New Roman" pitchFamily="18" charset="0"/>
                <a:ea typeface="宋体" charset="-122"/>
              </a:rPr>
              <a:t>步距离，因此纠错时只要知道错误不超过</a:t>
            </a:r>
            <a:r>
              <a:rPr lang="en-US" altLang="zh-CN" dirty="0">
                <a:solidFill>
                  <a:srgbClr val="000000"/>
                </a:solidFill>
                <a:latin typeface="Times New Roman" pitchFamily="18" charset="0"/>
                <a:ea typeface="宋体" charset="-122"/>
              </a:rPr>
              <a:t>d</a:t>
            </a:r>
            <a:r>
              <a:rPr lang="zh-CN" altLang="en-US" dirty="0">
                <a:solidFill>
                  <a:srgbClr val="000000"/>
                </a:solidFill>
                <a:latin typeface="Times New Roman" pitchFamily="18" charset="0"/>
                <a:ea typeface="宋体" charset="-122"/>
              </a:rPr>
              <a:t>位就能够将其对应纠正到最近的正确码字。</a:t>
            </a:r>
            <a:endParaRPr lang="en-US" altLang="zh-CN" sz="2400" dirty="0">
              <a:solidFill>
                <a:srgbClr val="000000"/>
              </a:solidFill>
              <a:latin typeface="Times New Roman" pitchFamily="18" charset="0"/>
              <a:ea typeface="宋体" charset="-122"/>
            </a:endParaRPr>
          </a:p>
        </p:txBody>
      </p:sp>
    </p:spTree>
    <p:extLst>
      <p:ext uri="{BB962C8B-B14F-4D97-AF65-F5344CB8AC3E}">
        <p14:creationId xmlns:p14="http://schemas.microsoft.com/office/powerpoint/2010/main" val="65338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8196" name="Content Placeholder 2"/>
          <p:cNvSpPr>
            <a:spLocks noGrp="1"/>
          </p:cNvSpPr>
          <p:nvPr>
            <p:ph idx="1"/>
          </p:nvPr>
        </p:nvSpPr>
        <p:spPr>
          <a:xfrm>
            <a:off x="600917" y="1383912"/>
            <a:ext cx="8287263" cy="3502266"/>
          </a:xfrm>
        </p:spPr>
        <p:txBody>
          <a:bodyPr>
            <a:normAutofit fontScale="92500" lnSpcReduction="10000"/>
          </a:bodyPr>
          <a:lstStyle/>
          <a:p>
            <a:pPr>
              <a:lnSpc>
                <a:spcPct val="160000"/>
              </a:lnSpc>
            </a:pPr>
            <a:r>
              <a:rPr lang="en-US" altLang="zh-CN" dirty="0">
                <a:latin typeface="微软雅黑" panose="020B0503020204020204" pitchFamily="34" charset="-122"/>
                <a:ea typeface="微软雅黑" panose="020B0503020204020204" pitchFamily="34" charset="-122"/>
              </a:rPr>
              <a:t>Responsible for delivering frames of information over a single link</a:t>
            </a:r>
          </a:p>
          <a:p>
            <a:pPr lvl="1">
              <a:lnSpc>
                <a:spcPct val="160000"/>
              </a:lnSpc>
            </a:pPr>
            <a:r>
              <a:rPr lang="en-US" altLang="zh-CN" dirty="0">
                <a:latin typeface="微软雅黑" panose="020B0503020204020204" pitchFamily="34" charset="-122"/>
                <a:ea typeface="微软雅黑" panose="020B0503020204020204" pitchFamily="34" charset="-122"/>
              </a:rPr>
              <a:t>Object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reliable, efficient communication between two </a:t>
            </a:r>
            <a:r>
              <a:rPr lang="en-US" altLang="zh-CN" b="1" dirty="0">
                <a:latin typeface="微软雅黑" panose="020B0503020204020204" pitchFamily="34" charset="-122"/>
                <a:ea typeface="微软雅黑" panose="020B0503020204020204" pitchFamily="34" charset="-122"/>
              </a:rPr>
              <a:t>adjacent </a:t>
            </a:r>
            <a:r>
              <a:rPr lang="en-US" altLang="zh-CN" dirty="0">
                <a:latin typeface="微软雅黑" panose="020B0503020204020204" pitchFamily="34" charset="-122"/>
                <a:ea typeface="微软雅黑" panose="020B0503020204020204" pitchFamily="34" charset="-122"/>
              </a:rPr>
              <a:t>machines</a:t>
            </a:r>
          </a:p>
          <a:p>
            <a:pPr lvl="1">
              <a:lnSpc>
                <a:spcPct val="160000"/>
              </a:lnSpc>
            </a:pPr>
            <a:r>
              <a:rPr lang="zh-CN" altLang="en-US" dirty="0">
                <a:latin typeface="微软雅黑" panose="020B0503020204020204" pitchFamily="34" charset="-122"/>
                <a:ea typeface="微软雅黑" panose="020B0503020204020204" pitchFamily="34" charset="-122"/>
              </a:rPr>
              <a:t>主要作用：确保相邻节点之间实现高可靠、高效、透明的数据传输。</a:t>
            </a:r>
            <a:endParaRPr lang="en-US" altLang="zh-CN"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C36C310-BE88-41DD-AA37-136F9C4A9FD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20" name="Group 26">
            <a:extLst>
              <a:ext uri="{FF2B5EF4-FFF2-40B4-BE49-F238E27FC236}">
                <a16:creationId xmlns:a16="http://schemas.microsoft.com/office/drawing/2014/main" id="{B0A6D7AC-0F48-4486-BC9F-D16F60A3ADA8}"/>
              </a:ext>
            </a:extLst>
          </p:cNvPr>
          <p:cNvGrpSpPr/>
          <p:nvPr/>
        </p:nvGrpSpPr>
        <p:grpSpPr bwMode="auto">
          <a:xfrm>
            <a:off x="9046393" y="1796174"/>
            <a:ext cx="1760995" cy="2283066"/>
            <a:chOff x="6753223" y="2638425"/>
            <a:chExt cx="1447802" cy="1930400"/>
          </a:xfrm>
        </p:grpSpPr>
        <p:sp>
          <p:nvSpPr>
            <p:cNvPr id="21" name="Rectangle 4">
              <a:extLst>
                <a:ext uri="{FF2B5EF4-FFF2-40B4-BE49-F238E27FC236}">
                  <a16:creationId xmlns:a16="http://schemas.microsoft.com/office/drawing/2014/main" id="{65A9C823-A7F3-493D-85AB-024086094AA2}"/>
                </a:ext>
              </a:extLst>
            </p:cNvPr>
            <p:cNvSpPr>
              <a:spLocks noChangeArrowheads="1"/>
            </p:cNvSpPr>
            <p:nvPr/>
          </p:nvSpPr>
          <p:spPr bwMode="auto">
            <a:xfrm>
              <a:off x="6753225" y="4187825"/>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 name="Rectangle 5">
              <a:extLst>
                <a:ext uri="{FF2B5EF4-FFF2-40B4-BE49-F238E27FC236}">
                  <a16:creationId xmlns:a16="http://schemas.microsoft.com/office/drawing/2014/main" id="{870AFFAC-5C2B-4892-8DAA-F7271059A3E7}"/>
                </a:ext>
              </a:extLst>
            </p:cNvPr>
            <p:cNvSpPr>
              <a:spLocks noChangeArrowheads="1"/>
            </p:cNvSpPr>
            <p:nvPr/>
          </p:nvSpPr>
          <p:spPr bwMode="auto">
            <a:xfrm>
              <a:off x="6753225" y="3806825"/>
              <a:ext cx="1447800" cy="381000"/>
            </a:xfrm>
            <a:prstGeom prst="rect">
              <a:avLst/>
            </a:prstGeom>
            <a:solidFill>
              <a:srgbClr val="FF2BD8">
                <a:alpha val="50195"/>
              </a:srgbClr>
            </a:solidFill>
            <a:ln w="9525">
              <a:solidFill>
                <a:sysClr val="windowText" lastClr="000000"/>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3" name="Rectangle 6">
              <a:extLst>
                <a:ext uri="{FF2B5EF4-FFF2-40B4-BE49-F238E27FC236}">
                  <a16:creationId xmlns:a16="http://schemas.microsoft.com/office/drawing/2014/main" id="{FFD1EE25-EE01-4C3A-9F13-FE29E958A6B0}"/>
                </a:ext>
              </a:extLst>
            </p:cNvPr>
            <p:cNvSpPr>
              <a:spLocks noChangeArrowheads="1"/>
            </p:cNvSpPr>
            <p:nvPr/>
          </p:nvSpPr>
          <p:spPr bwMode="auto">
            <a:xfrm>
              <a:off x="6753225" y="3416300"/>
              <a:ext cx="1447800" cy="381000"/>
            </a:xfrm>
            <a:prstGeom prst="rect">
              <a:avLst/>
            </a:prstGeom>
            <a:solidFill>
              <a:sysClr val="window" lastClr="FFFFFF"/>
            </a:solidFill>
            <a:ln w="9525">
              <a:solidFill>
                <a:sysClr val="windowText" lastClr="000000"/>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4" name="Rectangle 7">
              <a:extLst>
                <a:ext uri="{FF2B5EF4-FFF2-40B4-BE49-F238E27FC236}">
                  <a16:creationId xmlns:a16="http://schemas.microsoft.com/office/drawing/2014/main" id="{14A53B5A-2C13-469A-8822-69E4506FA48B}"/>
                </a:ext>
              </a:extLst>
            </p:cNvPr>
            <p:cNvSpPr>
              <a:spLocks noChangeArrowheads="1"/>
            </p:cNvSpPr>
            <p:nvPr/>
          </p:nvSpPr>
          <p:spPr bwMode="auto">
            <a:xfrm>
              <a:off x="6753223" y="3035300"/>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5" name="Rectangle 10">
              <a:extLst>
                <a:ext uri="{FF2B5EF4-FFF2-40B4-BE49-F238E27FC236}">
                  <a16:creationId xmlns:a16="http://schemas.microsoft.com/office/drawing/2014/main" id="{A53F6796-C200-4888-9DB6-3C6C8349DDF5}"/>
                </a:ext>
              </a:extLst>
            </p:cNvPr>
            <p:cNvSpPr>
              <a:spLocks noChangeArrowheads="1"/>
            </p:cNvSpPr>
            <p:nvPr/>
          </p:nvSpPr>
          <p:spPr bwMode="auto">
            <a:xfrm>
              <a:off x="6753225" y="2657475"/>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6" name="Text Box 11">
              <a:extLst>
                <a:ext uri="{FF2B5EF4-FFF2-40B4-BE49-F238E27FC236}">
                  <a16:creationId xmlns:a16="http://schemas.microsoft.com/office/drawing/2014/main" id="{E9F488E4-8A63-4C49-B992-CCEB02EEF2AD}"/>
                </a:ext>
              </a:extLst>
            </p:cNvPr>
            <p:cNvSpPr txBox="1">
              <a:spLocks noChangeArrowheads="1"/>
            </p:cNvSpPr>
            <p:nvPr/>
          </p:nvSpPr>
          <p:spPr bwMode="auto">
            <a:xfrm>
              <a:off x="7013374" y="4162425"/>
              <a:ext cx="938614"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Physical</a:t>
              </a:r>
            </a:p>
          </p:txBody>
        </p:sp>
        <p:sp>
          <p:nvSpPr>
            <p:cNvPr id="27" name="Text Box 12">
              <a:extLst>
                <a:ext uri="{FF2B5EF4-FFF2-40B4-BE49-F238E27FC236}">
                  <a16:creationId xmlns:a16="http://schemas.microsoft.com/office/drawing/2014/main" id="{D0D413EA-E334-446D-A515-96BD1AE8CE04}"/>
                </a:ext>
              </a:extLst>
            </p:cNvPr>
            <p:cNvSpPr txBox="1">
              <a:spLocks noChangeArrowheads="1"/>
            </p:cNvSpPr>
            <p:nvPr/>
          </p:nvSpPr>
          <p:spPr bwMode="auto">
            <a:xfrm>
              <a:off x="7204305" y="3797300"/>
              <a:ext cx="539288"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Link</a:t>
              </a:r>
            </a:p>
          </p:txBody>
        </p:sp>
        <p:sp>
          <p:nvSpPr>
            <p:cNvPr id="28" name="Text Box 13">
              <a:extLst>
                <a:ext uri="{FF2B5EF4-FFF2-40B4-BE49-F238E27FC236}">
                  <a16:creationId xmlns:a16="http://schemas.microsoft.com/office/drawing/2014/main" id="{60B0BCC6-DCC8-4D81-89C8-148C742718D6}"/>
                </a:ext>
              </a:extLst>
            </p:cNvPr>
            <p:cNvSpPr txBox="1">
              <a:spLocks noChangeArrowheads="1"/>
            </p:cNvSpPr>
            <p:nvPr/>
          </p:nvSpPr>
          <p:spPr bwMode="auto">
            <a:xfrm>
              <a:off x="6999325" y="3432175"/>
              <a:ext cx="925436"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Network</a:t>
              </a:r>
            </a:p>
          </p:txBody>
        </p:sp>
        <p:sp>
          <p:nvSpPr>
            <p:cNvPr id="29" name="Text Box 14">
              <a:extLst>
                <a:ext uri="{FF2B5EF4-FFF2-40B4-BE49-F238E27FC236}">
                  <a16:creationId xmlns:a16="http://schemas.microsoft.com/office/drawing/2014/main" id="{F300A1B1-203C-4EE0-9F20-308AE97A98E1}"/>
                </a:ext>
              </a:extLst>
            </p:cNvPr>
            <p:cNvSpPr txBox="1">
              <a:spLocks noChangeArrowheads="1"/>
            </p:cNvSpPr>
            <p:nvPr/>
          </p:nvSpPr>
          <p:spPr bwMode="auto">
            <a:xfrm>
              <a:off x="6926676" y="3035300"/>
              <a:ext cx="1053273"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Transport</a:t>
              </a:r>
            </a:p>
          </p:txBody>
        </p:sp>
        <p:sp>
          <p:nvSpPr>
            <p:cNvPr id="30" name="Text Box 17">
              <a:extLst>
                <a:ext uri="{FF2B5EF4-FFF2-40B4-BE49-F238E27FC236}">
                  <a16:creationId xmlns:a16="http://schemas.microsoft.com/office/drawing/2014/main" id="{60211414-3D42-4E24-893B-28F3014A75B8}"/>
                </a:ext>
              </a:extLst>
            </p:cNvPr>
            <p:cNvSpPr txBox="1">
              <a:spLocks noChangeArrowheads="1"/>
            </p:cNvSpPr>
            <p:nvPr/>
          </p:nvSpPr>
          <p:spPr bwMode="auto">
            <a:xfrm>
              <a:off x="6913167" y="2638425"/>
              <a:ext cx="1185063"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Application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798" y="934517"/>
            <a:ext cx="5339941" cy="328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日期占位符 3"/>
          <p:cNvSpPr>
            <a:spLocks noGrp="1"/>
          </p:cNvSpPr>
          <p:nvPr>
            <p:ph type="dt" sz="quarter" idx="2"/>
          </p:nvPr>
        </p:nvSpPr>
        <p:spPr>
          <a:xfrm>
            <a:off x="685800" y="6590802"/>
            <a:ext cx="1905000" cy="233548"/>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73891813-C7F7-4896-9D73-58278FB97AE6}" type="datetime1">
              <a:rPr lang="zh-CN" altLang="en-US" smtClean="0"/>
              <a:pPr eaLnBrk="1" hangingPunct="1">
                <a:defRPr/>
              </a:pPr>
              <a:t>2024/11/4</a:t>
            </a:fld>
            <a:endParaRPr lang="en-US" altLang="zh-CN">
              <a:ea typeface="宋体" charset="-122"/>
            </a:endParaRPr>
          </a:p>
        </p:txBody>
      </p:sp>
      <p:sp>
        <p:nvSpPr>
          <p:cNvPr id="24580" name="页脚占位符 4"/>
          <p:cNvSpPr>
            <a:spLocks noGrp="1"/>
          </p:cNvSpPr>
          <p:nvPr>
            <p:ph type="ftr" sz="quarter" idx="3"/>
          </p:nvPr>
        </p:nvSpPr>
        <p:spPr>
          <a:xfrm>
            <a:off x="3124200" y="6555176"/>
            <a:ext cx="28956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zh-CN" altLang="en-US"/>
              <a:t>Computer Networks</a:t>
            </a:r>
            <a:endParaRPr lang="en-US" altLang="zh-CN">
              <a:ea typeface="宋体" charset="-122"/>
            </a:endParaRPr>
          </a:p>
        </p:txBody>
      </p:sp>
      <p:sp>
        <p:nvSpPr>
          <p:cNvPr id="24581" name="灯片编号占位符 5"/>
          <p:cNvSpPr>
            <a:spLocks noGrp="1"/>
          </p:cNvSpPr>
          <p:nvPr>
            <p:ph type="sldNum" sz="quarter" idx="4"/>
          </p:nvPr>
        </p:nvSpPr>
        <p:spPr>
          <a:xfrm>
            <a:off x="6553200" y="6555176"/>
            <a:ext cx="1905000" cy="269174"/>
          </a:xfrm>
          <a:prstGeom prst="rect">
            <a:avLst/>
          </a:prstGeom>
          <a:noFill/>
          <a:ln/>
        </p:spPr>
        <p:txBody>
          <a:bodyPr/>
          <a:lstStyle>
            <a:defPPr>
              <a:defRPr lang="en-US"/>
            </a:defPPr>
            <a:lvl1pPr algn="ctr" rtl="0" fontAlgn="base">
              <a:spcBef>
                <a:spcPct val="0"/>
              </a:spcBef>
              <a:spcAft>
                <a:spcPct val="0"/>
              </a:spcAft>
              <a:defRPr sz="1200" kern="1200" baseline="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defRPr/>
            </a:pPr>
            <a:fld id="{430DDDB3-51FC-425E-B636-06228BD075CE}" type="slidenum">
              <a:rPr lang="zh-CN" altLang="en-US" smtClean="0"/>
              <a:pPr eaLnBrk="1" hangingPunct="1">
                <a:defRPr/>
              </a:pPr>
              <a:t>30</a:t>
            </a:fld>
            <a:endParaRPr lang="en-US" altLang="zh-CN">
              <a:ea typeface="宋体" charset="-122"/>
            </a:endParaRPr>
          </a:p>
        </p:txBody>
      </p:sp>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14" y="4298950"/>
            <a:ext cx="2270125"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5" y="4392614"/>
            <a:ext cx="2178050"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4" name="矩形 1"/>
          <p:cNvSpPr>
            <a:spLocks noChangeArrowheads="1"/>
          </p:cNvSpPr>
          <p:nvPr/>
        </p:nvSpPr>
        <p:spPr bwMode="auto">
          <a:xfrm>
            <a:off x="1933576" y="5149850"/>
            <a:ext cx="1444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latin typeface="Times New Roman" pitchFamily="18" charset="0"/>
                <a:ea typeface="宋体" charset="-122"/>
              </a:rPr>
              <a:t>HDistance=2 </a:t>
            </a:r>
            <a:endParaRPr lang="zh-CN" altLang="en-US">
              <a:ea typeface="宋体" charset="-122"/>
            </a:endParaRPr>
          </a:p>
        </p:txBody>
      </p:sp>
      <p:sp>
        <p:nvSpPr>
          <p:cNvPr id="24585" name="矩形 8"/>
          <p:cNvSpPr>
            <a:spLocks noChangeArrowheads="1"/>
          </p:cNvSpPr>
          <p:nvPr/>
        </p:nvSpPr>
        <p:spPr bwMode="auto">
          <a:xfrm>
            <a:off x="9086851" y="5114925"/>
            <a:ext cx="155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latin typeface="Times New Roman" pitchFamily="18" charset="0"/>
                <a:ea typeface="宋体" charset="-122"/>
              </a:rPr>
              <a:t>HDistance=3 </a:t>
            </a:r>
            <a:endParaRPr lang="zh-CN" altLang="en-US">
              <a:ea typeface="宋体"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572" y="1519274"/>
            <a:ext cx="11044519" cy="3789625"/>
          </a:xfrm>
        </p:spPr>
        <p:txBody>
          <a:bodyPr/>
          <a:lstStyle/>
          <a:p>
            <a:r>
              <a:rPr lang="en-US" altLang="zh-CN" dirty="0"/>
              <a:t>Find the minimum Hamming distance of the following coding scheme:</a:t>
            </a:r>
          </a:p>
          <a:p>
            <a:pPr algn="ctr"/>
            <a:r>
              <a:rPr lang="en-US" altLang="zh-CN" dirty="0"/>
              <a:t>00000, 01011, 10101, 11110</a:t>
            </a:r>
          </a:p>
          <a:p>
            <a:pPr algn="ctr"/>
            <a:endParaRPr lang="en-US" altLang="zh-CN" dirty="0"/>
          </a:p>
          <a:p>
            <a:pPr algn="ctr"/>
            <a:endParaRPr lang="en-US" altLang="zh-CN" dirty="0"/>
          </a:p>
          <a:p>
            <a:pPr algn="ctr"/>
            <a:r>
              <a:rPr lang="en-US" altLang="zh-CN" i="1" dirty="0" err="1">
                <a:latin typeface="Times New Roman" panose="02020603050405020304" pitchFamily="18" charset="0"/>
                <a:ea typeface="宋体" panose="02010600030101010101" pitchFamily="2" charset="-122"/>
              </a:rPr>
              <a:t>d</a:t>
            </a:r>
            <a:r>
              <a:rPr lang="en-US" altLang="zh-CN" i="1" baseline="-25000" dirty="0" err="1">
                <a:latin typeface="Times New Roman" panose="02020603050405020304" pitchFamily="18" charset="0"/>
                <a:ea typeface="宋体" panose="02010600030101010101" pitchFamily="2" charset="-122"/>
              </a:rPr>
              <a:t>min</a:t>
            </a:r>
            <a:r>
              <a:rPr lang="en-US" altLang="zh-CN" i="1" dirty="0">
                <a:latin typeface="Times New Roman" panose="02020603050405020304" pitchFamily="18" charset="0"/>
                <a:ea typeface="宋体" panose="02010600030101010101" pitchFamily="2" charset="-122"/>
              </a:rPr>
              <a:t> in this case is 3</a:t>
            </a:r>
            <a:endParaRPr lang="zh-CN" altLang="en-US" dirty="0"/>
          </a:p>
          <a:p>
            <a:pPr algn="ctr"/>
            <a:r>
              <a:rPr lang="en-US" altLang="zh-CN" i="1" dirty="0">
                <a:latin typeface="Times New Roman" panose="02020603050405020304" pitchFamily="18" charset="0"/>
                <a:ea typeface="宋体" panose="02010600030101010101" pitchFamily="2" charset="-122"/>
              </a:rPr>
              <a:t>This code can detect up to </a:t>
            </a:r>
            <a:r>
              <a:rPr lang="en-US" altLang="zh-CN" b="1" i="1" dirty="0">
                <a:solidFill>
                  <a:schemeClr val="hlink"/>
                </a:solidFill>
                <a:latin typeface="Times" panose="02020603050405020304" pitchFamily="18" charset="0"/>
                <a:ea typeface="宋体" panose="02010600030101010101" pitchFamily="2" charset="-122"/>
              </a:rPr>
              <a:t>two</a:t>
            </a:r>
            <a:r>
              <a:rPr lang="en-US" altLang="zh-CN" i="1" dirty="0">
                <a:latin typeface="Times New Roman" panose="02020603050405020304" pitchFamily="18" charset="0"/>
                <a:ea typeface="宋体" panose="02010600030101010101" pitchFamily="2" charset="-122"/>
              </a:rPr>
              <a:t> errors, </a:t>
            </a:r>
          </a:p>
          <a:p>
            <a:pPr algn="ctr"/>
            <a:r>
              <a:rPr lang="en-US" altLang="zh-CN" i="1" dirty="0">
                <a:latin typeface="Times New Roman" panose="02020603050405020304" pitchFamily="18" charset="0"/>
                <a:ea typeface="宋体" panose="02010600030101010101" pitchFamily="2" charset="-122"/>
              </a:rPr>
              <a:t>and it </a:t>
            </a:r>
            <a:r>
              <a:rPr lang="en-US" altLang="zh-CN" i="1" dirty="0">
                <a:latin typeface="Times" panose="02020603050405020304" pitchFamily="18" charset="0"/>
                <a:ea typeface="宋体" panose="02010600030101010101" pitchFamily="2" charset="-122"/>
              </a:rPr>
              <a:t>can correct up to </a:t>
            </a:r>
            <a:r>
              <a:rPr lang="en-US" altLang="zh-CN" b="1" i="1" dirty="0">
                <a:solidFill>
                  <a:schemeClr val="hlink"/>
                </a:solidFill>
                <a:latin typeface="Times" panose="02020603050405020304" pitchFamily="18" charset="0"/>
                <a:ea typeface="宋体" panose="02010600030101010101" pitchFamily="2" charset="-122"/>
              </a:rPr>
              <a:t>one</a:t>
            </a:r>
            <a:r>
              <a:rPr lang="en-US" altLang="zh-CN" i="1" dirty="0">
                <a:latin typeface="Times" panose="02020603050405020304" pitchFamily="18" charset="0"/>
                <a:ea typeface="宋体" panose="02010600030101010101" pitchFamily="2" charset="-122"/>
              </a:rPr>
              <a:t> error.</a:t>
            </a:r>
            <a:endParaRPr lang="en-US" altLang="zh-CN" dirty="0"/>
          </a:p>
        </p:txBody>
      </p:sp>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pic>
        <p:nvPicPr>
          <p:cNvPr id="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29" y="2698277"/>
            <a:ext cx="7945437" cy="6477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10C19039-3FA3-4A83-AE0F-097DA19E8DC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Minimum Hamming distance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8963" y="1325637"/>
            <a:ext cx="11058861" cy="2557874"/>
          </a:xfrm>
        </p:spPr>
        <p:txBody>
          <a:bodyPr/>
          <a:lstStyle/>
          <a:p>
            <a:r>
              <a:rPr lang="en-US" altLang="zh-CN" dirty="0"/>
              <a:t>Almost all block codes used today belong to a subset called </a:t>
            </a:r>
            <a:r>
              <a:rPr lang="en-US" altLang="zh-CN" b="1" i="1" dirty="0">
                <a:solidFill>
                  <a:srgbClr val="0000FF"/>
                </a:solidFill>
              </a:rPr>
              <a:t>linear block codes</a:t>
            </a:r>
            <a:r>
              <a:rPr lang="en-US" altLang="zh-CN" dirty="0"/>
              <a:t>. </a:t>
            </a:r>
          </a:p>
          <a:p>
            <a:r>
              <a:rPr lang="en-US" altLang="zh-CN" dirty="0"/>
              <a:t>A linear block code is a code in which the result of </a:t>
            </a:r>
            <a:r>
              <a:rPr lang="en-US" altLang="zh-CN" dirty="0" err="1"/>
              <a:t>XORing</a:t>
            </a:r>
            <a:r>
              <a:rPr lang="en-US" altLang="zh-CN" dirty="0"/>
              <a:t> any </a:t>
            </a:r>
            <a:r>
              <a:rPr lang="en-US" altLang="zh-CN" dirty="0" err="1"/>
              <a:t>codeword</a:t>
            </a:r>
            <a:r>
              <a:rPr lang="en-US" altLang="zh-CN" dirty="0"/>
              <a:t> with any other </a:t>
            </a:r>
            <a:r>
              <a:rPr lang="en-US" altLang="zh-CN" dirty="0" err="1"/>
              <a:t>codeword</a:t>
            </a:r>
            <a:r>
              <a:rPr lang="en-US" altLang="zh-CN" dirty="0"/>
              <a:t> is a valid </a:t>
            </a:r>
            <a:r>
              <a:rPr lang="en-US" altLang="zh-CN" dirty="0" err="1"/>
              <a:t>codeword</a:t>
            </a:r>
            <a:r>
              <a:rPr lang="en-US" altLang="zh-CN" dirty="0"/>
              <a:t>. </a:t>
            </a:r>
          </a:p>
          <a:p>
            <a:r>
              <a:rPr lang="en-US" altLang="zh-CN" dirty="0"/>
              <a:t>E.g., the code schemes on the previous slides</a:t>
            </a:r>
            <a:endParaRPr lang="zh-CN" altLang="en-US" dirty="0"/>
          </a:p>
        </p:txBody>
      </p:sp>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7DDACBED-11C2-40F4-8D83-7F9159FA403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Linear Block Codes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线性分组码</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5D1F51B-7073-43EE-A3EE-C04177E7A574}"/>
              </a:ext>
            </a:extLst>
          </p:cNvPr>
          <p:cNvSpPr txBox="1"/>
          <p:nvPr/>
        </p:nvSpPr>
        <p:spPr>
          <a:xfrm>
            <a:off x="3856617" y="3777316"/>
            <a:ext cx="3271670" cy="369332"/>
          </a:xfrm>
          <a:prstGeom prst="rect">
            <a:avLst/>
          </a:prstGeom>
          <a:solidFill>
            <a:schemeClr val="accent2">
              <a:lumMod val="20000"/>
              <a:lumOff val="80000"/>
            </a:schemeClr>
          </a:solidFill>
        </p:spPr>
        <p:txBody>
          <a:bodyPr wrap="square">
            <a:spAutoFit/>
          </a:bodyPr>
          <a:lstStyle/>
          <a:p>
            <a:pPr algn="ctr"/>
            <a:r>
              <a:rPr lang="en-US" altLang="zh-CN" dirty="0"/>
              <a:t>00000, 01011, 10101, 11110</a:t>
            </a:r>
          </a:p>
        </p:txBody>
      </p:sp>
      <p:sp>
        <p:nvSpPr>
          <p:cNvPr id="9" name="文本框 8">
            <a:extLst>
              <a:ext uri="{FF2B5EF4-FFF2-40B4-BE49-F238E27FC236}">
                <a16:creationId xmlns:a16="http://schemas.microsoft.com/office/drawing/2014/main" id="{704F21A5-C58E-4ABE-BA47-156298ED6EDB}"/>
              </a:ext>
            </a:extLst>
          </p:cNvPr>
          <p:cNvSpPr txBox="1"/>
          <p:nvPr/>
        </p:nvSpPr>
        <p:spPr>
          <a:xfrm>
            <a:off x="1769633" y="4423845"/>
            <a:ext cx="887506" cy="1200329"/>
          </a:xfrm>
          <a:prstGeom prst="rect">
            <a:avLst/>
          </a:prstGeom>
          <a:solidFill>
            <a:schemeClr val="accent2">
              <a:lumMod val="20000"/>
              <a:lumOff val="80000"/>
            </a:schemeClr>
          </a:solidFill>
        </p:spPr>
        <p:txBody>
          <a:bodyPr wrap="square">
            <a:spAutoFit/>
          </a:bodyPr>
          <a:lstStyle/>
          <a:p>
            <a:r>
              <a:rPr lang="en-US" altLang="zh-CN" dirty="0"/>
              <a:t>00000</a:t>
            </a:r>
          </a:p>
          <a:p>
            <a:r>
              <a:rPr lang="en-US" altLang="zh-CN" dirty="0"/>
              <a:t>01011</a:t>
            </a:r>
          </a:p>
          <a:p>
            <a:r>
              <a:rPr lang="en-US" altLang="zh-CN" dirty="0"/>
              <a:t>-----</a:t>
            </a:r>
          </a:p>
          <a:p>
            <a:r>
              <a:rPr lang="en-US" altLang="zh-CN" dirty="0"/>
              <a:t>01011</a:t>
            </a:r>
          </a:p>
        </p:txBody>
      </p:sp>
      <p:sp>
        <p:nvSpPr>
          <p:cNvPr id="10" name="文本框 9">
            <a:extLst>
              <a:ext uri="{FF2B5EF4-FFF2-40B4-BE49-F238E27FC236}">
                <a16:creationId xmlns:a16="http://schemas.microsoft.com/office/drawing/2014/main" id="{8815A2B7-0893-47B7-860B-D6235AFF892B}"/>
              </a:ext>
            </a:extLst>
          </p:cNvPr>
          <p:cNvSpPr txBox="1"/>
          <p:nvPr/>
        </p:nvSpPr>
        <p:spPr>
          <a:xfrm>
            <a:off x="3084217" y="4409834"/>
            <a:ext cx="887506" cy="1200329"/>
          </a:xfrm>
          <a:prstGeom prst="rect">
            <a:avLst/>
          </a:prstGeom>
          <a:solidFill>
            <a:schemeClr val="accent2">
              <a:lumMod val="20000"/>
              <a:lumOff val="80000"/>
            </a:schemeClr>
          </a:solidFill>
        </p:spPr>
        <p:txBody>
          <a:bodyPr wrap="square">
            <a:spAutoFit/>
          </a:bodyPr>
          <a:lstStyle/>
          <a:p>
            <a:r>
              <a:rPr lang="en-US" altLang="zh-CN" dirty="0"/>
              <a:t>01011</a:t>
            </a:r>
          </a:p>
          <a:p>
            <a:r>
              <a:rPr lang="en-US" altLang="zh-CN" dirty="0"/>
              <a:t>10101</a:t>
            </a:r>
          </a:p>
          <a:p>
            <a:r>
              <a:rPr lang="en-US" altLang="zh-CN" dirty="0"/>
              <a:t>-----</a:t>
            </a:r>
          </a:p>
          <a:p>
            <a:r>
              <a:rPr lang="en-US" altLang="zh-CN" dirty="0"/>
              <a:t>01011</a:t>
            </a:r>
          </a:p>
        </p:txBody>
      </p:sp>
      <p:sp>
        <p:nvSpPr>
          <p:cNvPr id="11" name="文本框 10">
            <a:extLst>
              <a:ext uri="{FF2B5EF4-FFF2-40B4-BE49-F238E27FC236}">
                <a16:creationId xmlns:a16="http://schemas.microsoft.com/office/drawing/2014/main" id="{A6BD52B7-A200-4A31-9036-8874FEB5DA66}"/>
              </a:ext>
            </a:extLst>
          </p:cNvPr>
          <p:cNvSpPr txBox="1"/>
          <p:nvPr/>
        </p:nvSpPr>
        <p:spPr>
          <a:xfrm>
            <a:off x="4398801" y="4409833"/>
            <a:ext cx="887506" cy="1200329"/>
          </a:xfrm>
          <a:prstGeom prst="rect">
            <a:avLst/>
          </a:prstGeom>
          <a:solidFill>
            <a:schemeClr val="accent2">
              <a:lumMod val="20000"/>
              <a:lumOff val="80000"/>
            </a:schemeClr>
          </a:solidFill>
        </p:spPr>
        <p:txBody>
          <a:bodyPr wrap="square">
            <a:spAutoFit/>
          </a:bodyPr>
          <a:lstStyle/>
          <a:p>
            <a:r>
              <a:rPr lang="en-US" altLang="zh-CN" dirty="0"/>
              <a:t>10101</a:t>
            </a:r>
          </a:p>
          <a:p>
            <a:r>
              <a:rPr lang="en-US" altLang="zh-CN" dirty="0"/>
              <a:t>11110</a:t>
            </a:r>
          </a:p>
          <a:p>
            <a:r>
              <a:rPr lang="en-US" altLang="zh-CN" dirty="0"/>
              <a:t>-----</a:t>
            </a:r>
          </a:p>
          <a:p>
            <a:r>
              <a:rPr lang="en-US" altLang="zh-CN" dirty="0"/>
              <a:t>01011</a:t>
            </a:r>
          </a:p>
        </p:txBody>
      </p:sp>
      <p:sp>
        <p:nvSpPr>
          <p:cNvPr id="12" name="文本框 11">
            <a:extLst>
              <a:ext uri="{FF2B5EF4-FFF2-40B4-BE49-F238E27FC236}">
                <a16:creationId xmlns:a16="http://schemas.microsoft.com/office/drawing/2014/main" id="{603CB34E-E014-4C3D-8EAA-4D698203AC3A}"/>
              </a:ext>
            </a:extLst>
          </p:cNvPr>
          <p:cNvSpPr txBox="1"/>
          <p:nvPr/>
        </p:nvSpPr>
        <p:spPr>
          <a:xfrm>
            <a:off x="5713385" y="4409833"/>
            <a:ext cx="887506" cy="1200329"/>
          </a:xfrm>
          <a:prstGeom prst="rect">
            <a:avLst/>
          </a:prstGeom>
          <a:solidFill>
            <a:schemeClr val="accent2">
              <a:lumMod val="20000"/>
              <a:lumOff val="80000"/>
            </a:schemeClr>
          </a:solidFill>
        </p:spPr>
        <p:txBody>
          <a:bodyPr wrap="square">
            <a:spAutoFit/>
          </a:bodyPr>
          <a:lstStyle/>
          <a:p>
            <a:r>
              <a:rPr lang="en-US" altLang="zh-CN" dirty="0"/>
              <a:t>00000</a:t>
            </a:r>
          </a:p>
          <a:p>
            <a:r>
              <a:rPr lang="en-US" altLang="zh-CN" dirty="0"/>
              <a:t>11110</a:t>
            </a:r>
          </a:p>
          <a:p>
            <a:r>
              <a:rPr lang="en-US" altLang="zh-CN" dirty="0"/>
              <a:t>-----</a:t>
            </a:r>
          </a:p>
          <a:p>
            <a:r>
              <a:rPr lang="en-US" altLang="zh-CN" dirty="0"/>
              <a:t>11110</a:t>
            </a:r>
          </a:p>
        </p:txBody>
      </p:sp>
      <p:sp>
        <p:nvSpPr>
          <p:cNvPr id="13" name="文本框 12">
            <a:extLst>
              <a:ext uri="{FF2B5EF4-FFF2-40B4-BE49-F238E27FC236}">
                <a16:creationId xmlns:a16="http://schemas.microsoft.com/office/drawing/2014/main" id="{909713A0-E7B5-4BE0-8BEE-F3BEA9CBEEB6}"/>
              </a:ext>
            </a:extLst>
          </p:cNvPr>
          <p:cNvSpPr txBox="1"/>
          <p:nvPr/>
        </p:nvSpPr>
        <p:spPr>
          <a:xfrm>
            <a:off x="7027969" y="4409882"/>
            <a:ext cx="887506" cy="1200329"/>
          </a:xfrm>
          <a:prstGeom prst="rect">
            <a:avLst/>
          </a:prstGeom>
          <a:solidFill>
            <a:schemeClr val="accent2">
              <a:lumMod val="20000"/>
              <a:lumOff val="80000"/>
            </a:schemeClr>
          </a:solidFill>
        </p:spPr>
        <p:txBody>
          <a:bodyPr wrap="square">
            <a:spAutoFit/>
          </a:bodyPr>
          <a:lstStyle/>
          <a:p>
            <a:r>
              <a:rPr lang="en-US" altLang="zh-CN" dirty="0"/>
              <a:t>00000</a:t>
            </a:r>
          </a:p>
          <a:p>
            <a:r>
              <a:rPr lang="en-US" altLang="zh-CN" dirty="0"/>
              <a:t>10101</a:t>
            </a:r>
          </a:p>
          <a:p>
            <a:r>
              <a:rPr lang="en-US" altLang="zh-CN" dirty="0"/>
              <a:t>-----</a:t>
            </a:r>
          </a:p>
          <a:p>
            <a:r>
              <a:rPr lang="en-US" altLang="zh-CN" dirty="0"/>
              <a:t>10101</a:t>
            </a:r>
          </a:p>
        </p:txBody>
      </p:sp>
      <p:sp>
        <p:nvSpPr>
          <p:cNvPr id="14" name="文本框 13">
            <a:extLst>
              <a:ext uri="{FF2B5EF4-FFF2-40B4-BE49-F238E27FC236}">
                <a16:creationId xmlns:a16="http://schemas.microsoft.com/office/drawing/2014/main" id="{78C6C248-57B0-496D-BDB4-1B43ECB27238}"/>
              </a:ext>
            </a:extLst>
          </p:cNvPr>
          <p:cNvSpPr txBox="1"/>
          <p:nvPr/>
        </p:nvSpPr>
        <p:spPr>
          <a:xfrm>
            <a:off x="8342554" y="4409833"/>
            <a:ext cx="887506" cy="1200329"/>
          </a:xfrm>
          <a:prstGeom prst="rect">
            <a:avLst/>
          </a:prstGeom>
          <a:solidFill>
            <a:schemeClr val="accent2">
              <a:lumMod val="20000"/>
              <a:lumOff val="80000"/>
            </a:schemeClr>
          </a:solidFill>
        </p:spPr>
        <p:txBody>
          <a:bodyPr wrap="square">
            <a:spAutoFit/>
          </a:bodyPr>
          <a:lstStyle/>
          <a:p>
            <a:r>
              <a:rPr lang="en-US" altLang="zh-CN" dirty="0"/>
              <a:t>01011</a:t>
            </a:r>
          </a:p>
          <a:p>
            <a:r>
              <a:rPr lang="en-US" altLang="zh-CN" dirty="0"/>
              <a:t>11110</a:t>
            </a:r>
          </a:p>
          <a:p>
            <a:r>
              <a:rPr lang="en-US" altLang="zh-CN" dirty="0"/>
              <a:t>-----</a:t>
            </a:r>
          </a:p>
          <a:p>
            <a:r>
              <a:rPr lang="en-US" altLang="zh-CN" dirty="0"/>
              <a:t>10101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911" y="957430"/>
            <a:ext cx="11081272" cy="5398920"/>
          </a:xfrm>
        </p:spPr>
        <p:txBody>
          <a:bodyPr>
            <a:normAutofit/>
          </a:bodyPr>
          <a:lstStyle/>
          <a:p>
            <a:pPr>
              <a:lnSpc>
                <a:spcPct val="125000"/>
              </a:lnSpc>
            </a:pP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etransmission of corrupted and lost packets is not useful for real-time multimedia transmission.</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en-US" altLang="zh-CN" sz="2000" dirty="0">
                <a:solidFill>
                  <a:srgbClr val="0000FF"/>
                </a:solidFill>
                <a:latin typeface="微软雅黑" panose="020B0503020204020204" pitchFamily="34" charset="-122"/>
                <a:ea typeface="微软雅黑" panose="020B0503020204020204" pitchFamily="34" charset="-122"/>
              </a:rPr>
              <a:t>Forward Error Correction (FEC </a:t>
            </a:r>
            <a:r>
              <a:rPr lang="zh-CN" altLang="en-US" sz="2000" dirty="0">
                <a:solidFill>
                  <a:srgbClr val="0000FF"/>
                </a:solidFill>
                <a:latin typeface="微软雅黑" panose="020B0503020204020204" pitchFamily="34" charset="-122"/>
                <a:ea typeface="微软雅黑" panose="020B0503020204020204" pitchFamily="34" charset="-122"/>
              </a:rPr>
              <a:t>前向纠错</a:t>
            </a: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is used </a:t>
            </a:r>
            <a:r>
              <a:rPr lang="zh-CN" altLang="en-US" sz="2000" dirty="0">
                <a:latin typeface="微软雅黑" panose="020B0503020204020204" pitchFamily="34" charset="-122"/>
                <a:ea typeface="微软雅黑" panose="020B0503020204020204" pitchFamily="34" charset="-122"/>
              </a:rPr>
              <a:t>to correct the error or reproduce the packet immediately.</a:t>
            </a:r>
          </a:p>
          <a:p>
            <a:pPr>
              <a:lnSpc>
                <a:spcPct val="125000"/>
              </a:lnSpc>
            </a:pPr>
            <a:r>
              <a:rPr lang="zh-CN" altLang="en-US" sz="2000" b="0" i="0" dirty="0">
                <a:solidFill>
                  <a:srgbClr val="2F2F2F"/>
                </a:solidFill>
                <a:effectLst/>
                <a:latin typeface="微软雅黑" panose="020B0503020204020204" pitchFamily="34" charset="-122"/>
                <a:ea typeface="微软雅黑" panose="020B0503020204020204" pitchFamily="34" charset="-122"/>
              </a:rPr>
              <a:t>前向纠错编码（</a:t>
            </a:r>
            <a:r>
              <a:rPr lang="en-US" altLang="zh-CN" sz="2000" b="0" i="0" dirty="0">
                <a:solidFill>
                  <a:srgbClr val="2F2F2F"/>
                </a:solidFill>
                <a:effectLst/>
                <a:latin typeface="微软雅黑" panose="020B0503020204020204" pitchFamily="34" charset="-122"/>
                <a:ea typeface="微软雅黑" panose="020B0503020204020204" pitchFamily="34" charset="-122"/>
              </a:rPr>
              <a:t>FEC</a:t>
            </a:r>
            <a:r>
              <a:rPr lang="zh-CN" altLang="en-US" sz="2000" b="0" i="0" dirty="0">
                <a:solidFill>
                  <a:srgbClr val="2F2F2F"/>
                </a:solidFill>
                <a:effectLst/>
                <a:latin typeface="微软雅黑" panose="020B0503020204020204" pitchFamily="34" charset="-122"/>
                <a:ea typeface="微软雅黑" panose="020B0503020204020204" pitchFamily="34" charset="-122"/>
              </a:rPr>
              <a:t>）技术通过在传输码列中加入冗余纠错码，在一定条件下，通过解码可以自动纠正传输误码，降低接收信号的误码率。</a:t>
            </a:r>
            <a:endParaRPr lang="en-US" altLang="zh-CN" sz="2000" b="1" dirty="0">
              <a:solidFill>
                <a:srgbClr val="0000FF"/>
              </a:solidFill>
              <a:latin typeface="微软雅黑" panose="020B0503020204020204" pitchFamily="34" charset="-122"/>
              <a:ea typeface="微软雅黑" panose="020B0503020204020204" pitchFamily="34" charset="-122"/>
            </a:endParaRPr>
          </a:p>
          <a:p>
            <a:pPr lvl="1">
              <a:lnSpc>
                <a:spcPct val="125000"/>
              </a:lnSpc>
            </a:pPr>
            <a:r>
              <a:rPr lang="en-US" altLang="zh-CN" sz="1800" b="1" dirty="0">
                <a:solidFill>
                  <a:srgbClr val="0000FF"/>
                </a:solidFill>
                <a:latin typeface="微软雅黑" panose="020B0503020204020204" pitchFamily="34" charset="-122"/>
                <a:ea typeface="微软雅黑" panose="020B0503020204020204" pitchFamily="34" charset="-122"/>
              </a:rPr>
              <a:t>Hamming codes </a:t>
            </a:r>
            <a:r>
              <a:rPr lang="en-US" altLang="zh-CN" sz="1800" dirty="0">
                <a:latin typeface="微软雅黑" panose="020B0503020204020204" pitchFamily="34" charset="-122"/>
                <a:ea typeface="微软雅黑" panose="020B0503020204020204" pitchFamily="34" charset="-122"/>
              </a:rPr>
              <a:t>»</a:t>
            </a:r>
          </a:p>
          <a:p>
            <a:pPr lvl="1">
              <a:lnSpc>
                <a:spcPct val="125000"/>
              </a:lnSpc>
            </a:pPr>
            <a:r>
              <a:rPr lang="en-US" altLang="zh-CN" sz="1800" dirty="0">
                <a:latin typeface="微软雅黑" panose="020B0503020204020204" pitchFamily="34" charset="-122"/>
                <a:ea typeface="微软雅黑" panose="020B0503020204020204" pitchFamily="34" charset="-122"/>
              </a:rPr>
              <a:t>Binary convolutional codes </a:t>
            </a:r>
            <a:r>
              <a:rPr lang="en-US" altLang="zh-CN" sz="1800" dirty="0">
                <a:solidFill>
                  <a:srgbClr val="0000FF"/>
                </a:solidFill>
                <a:latin typeface="微软雅黑" panose="020B0503020204020204" pitchFamily="34" charset="-122"/>
                <a:ea typeface="微软雅黑" panose="020B0503020204020204" pitchFamily="34" charset="-122"/>
              </a:rPr>
              <a:t>»</a:t>
            </a:r>
          </a:p>
          <a:p>
            <a:pPr lvl="2">
              <a:lnSpc>
                <a:spcPct val="125000"/>
              </a:lnSpc>
            </a:pPr>
            <a:r>
              <a:rPr lang="en-US" altLang="zh-CN" sz="1400" dirty="0">
                <a:latin typeface="微软雅黑" panose="020B0503020204020204" pitchFamily="34" charset="-122"/>
                <a:ea typeface="微软雅黑" panose="020B0503020204020204" pitchFamily="34" charset="-122"/>
              </a:rPr>
              <a:t>GSM mobile phone system, satellite communications</a:t>
            </a:r>
          </a:p>
          <a:p>
            <a:pPr lvl="1">
              <a:lnSpc>
                <a:spcPct val="125000"/>
              </a:lnSpc>
            </a:pPr>
            <a:r>
              <a:rPr lang="en-US" altLang="zh-CN" sz="1800" dirty="0">
                <a:latin typeface="微软雅黑" panose="020B0503020204020204" pitchFamily="34" charset="-122"/>
                <a:ea typeface="微软雅黑" panose="020B0503020204020204" pitchFamily="34" charset="-122"/>
              </a:rPr>
              <a:t>Reed-Solomon (RS) and Low-Density Parity Check codes</a:t>
            </a:r>
          </a:p>
          <a:p>
            <a:pPr lvl="2">
              <a:lnSpc>
                <a:spcPct val="125000"/>
              </a:lnSpc>
            </a:pPr>
            <a:r>
              <a:rPr lang="en-US" altLang="zh-CN" sz="1400" dirty="0">
                <a:latin typeface="微软雅黑" panose="020B0503020204020204" pitchFamily="34" charset="-122"/>
                <a:ea typeface="微软雅黑" panose="020B0503020204020204" pitchFamily="34" charset="-122"/>
              </a:rPr>
              <a:t>Mathematically complex, widely used in real systems</a:t>
            </a:r>
          </a:p>
          <a:p>
            <a:pPr lvl="2">
              <a:lnSpc>
                <a:spcPct val="125000"/>
              </a:lnSpc>
            </a:pPr>
            <a:r>
              <a:rPr lang="en-US" altLang="zh-CN" sz="1400" dirty="0">
                <a:latin typeface="微软雅黑" panose="020B0503020204020204" pitchFamily="34" charset="-122"/>
                <a:ea typeface="微软雅黑" panose="020B0503020204020204" pitchFamily="34" charset="-122"/>
              </a:rPr>
              <a:t>RS codes: DSL, data over cable, satellite communications, CDs, DVDs, and Blu-ray discs(</a:t>
            </a:r>
            <a:r>
              <a:rPr lang="zh-CN" altLang="en-US" sz="1400" dirty="0">
                <a:latin typeface="微软雅黑" panose="020B0503020204020204" pitchFamily="34" charset="-122"/>
                <a:ea typeface="微软雅黑" panose="020B0503020204020204" pitchFamily="34" charset="-122"/>
              </a:rPr>
              <a:t>蓝光光盘</a:t>
            </a:r>
            <a:r>
              <a:rPr lang="en-US" altLang="zh-CN" sz="1400" dirty="0">
                <a:latin typeface="微软雅黑" panose="020B0503020204020204" pitchFamily="34" charset="-122"/>
                <a:ea typeface="微软雅黑" panose="020B0503020204020204" pitchFamily="34" charset="-122"/>
              </a:rPr>
              <a:t>)</a:t>
            </a:r>
          </a:p>
          <a:p>
            <a:pPr lvl="2">
              <a:lnSpc>
                <a:spcPct val="125000"/>
              </a:lnSpc>
            </a:pPr>
            <a:r>
              <a:rPr lang="en-US" altLang="zh-CN" sz="1400" dirty="0">
                <a:latin typeface="微软雅黑" panose="020B0503020204020204" pitchFamily="34" charset="-122"/>
                <a:ea typeface="微软雅黑" panose="020B0503020204020204" pitchFamily="34" charset="-122"/>
              </a:rPr>
              <a:t>LDPC codes: digital video broadcasting, 10Gbps Ethernet, power-line network, latest version of 802.11</a:t>
            </a:r>
          </a:p>
        </p:txBody>
      </p:sp>
      <p:sp>
        <p:nvSpPr>
          <p:cNvPr id="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CCB00EB3-4D6C-4896-8631-648E1F7FBAA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Correction Codes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纠错码</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2746" y="1524411"/>
            <a:ext cx="10855363" cy="2235386"/>
          </a:xfrm>
        </p:spPr>
        <p:txBody>
          <a:bodyPr>
            <a:normAutofit/>
          </a:bodyPr>
          <a:lstStyle/>
          <a:p>
            <a:r>
              <a:rPr lang="en-US" altLang="zh-CN" dirty="0"/>
              <a:t>Hamming codes provide for </a:t>
            </a:r>
            <a:r>
              <a:rPr lang="en-US" altLang="zh-CN" dirty="0">
                <a:ea typeface="宋体" panose="02010600030101010101" pitchFamily="2" charset="-122"/>
              </a:rPr>
              <a:t>FEC</a:t>
            </a:r>
            <a:r>
              <a:rPr lang="en-US" altLang="zh-CN" dirty="0"/>
              <a:t> using a “Block Parity”</a:t>
            </a:r>
          </a:p>
          <a:p>
            <a:pPr marL="342900" indent="-342900"/>
            <a:r>
              <a:rPr lang="en-US" altLang="zh-CN" dirty="0"/>
              <a:t>Allows correction of </a:t>
            </a:r>
            <a:r>
              <a:rPr lang="en-US" altLang="zh-CN" dirty="0">
                <a:solidFill>
                  <a:srgbClr val="FF0000"/>
                </a:solidFill>
              </a:rPr>
              <a:t>single bit error</a:t>
            </a:r>
          </a:p>
          <a:p>
            <a:pPr marL="342900" indent="-342900"/>
            <a:r>
              <a:rPr lang="en-US" altLang="zh-CN" dirty="0"/>
              <a:t>This is accomplished by using more than one parity bit</a:t>
            </a:r>
            <a:r>
              <a:rPr lang="zh-CN" altLang="en-US" dirty="0"/>
              <a:t>奇偶校验位</a:t>
            </a:r>
            <a:endParaRPr lang="en-US" altLang="zh-CN" dirty="0"/>
          </a:p>
          <a:p>
            <a:pPr marL="342900" indent="-342900"/>
            <a:r>
              <a:rPr lang="en-US" altLang="zh-CN" dirty="0"/>
              <a:t>Each computed on different combination of bits in the data</a:t>
            </a:r>
          </a:p>
        </p:txBody>
      </p:sp>
      <p:sp>
        <p:nvSpPr>
          <p:cNvPr id="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09E45B69-ACEE-42B5-A732-0B3DE77F0EB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Hamming Codes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0312" y="1532366"/>
            <a:ext cx="11321583" cy="3599032"/>
          </a:xfrm>
        </p:spPr>
        <p:txBody>
          <a:bodyPr>
            <a:normAutofit/>
          </a:bodyPr>
          <a:lstStyle/>
          <a:p>
            <a:pPr>
              <a:lnSpc>
                <a:spcPct val="150000"/>
              </a:lnSpc>
            </a:pPr>
            <a:r>
              <a:rPr lang="zh-CN" altLang="en-US" sz="2000" dirty="0">
                <a:solidFill>
                  <a:srgbClr val="4D4D4D"/>
                </a:solidFill>
                <a:latin typeface="微软雅黑" panose="020B0503020204020204" pitchFamily="34" charset="-122"/>
                <a:ea typeface="微软雅黑" panose="020B0503020204020204" pitchFamily="34" charset="-122"/>
              </a:rPr>
              <a:t>奇偶校验</a:t>
            </a:r>
            <a:r>
              <a:rPr lang="en-US" altLang="zh-CN" sz="2000" dirty="0">
                <a:solidFill>
                  <a:srgbClr val="4D4D4D"/>
                </a:solidFill>
                <a:latin typeface="微软雅黑" panose="020B0503020204020204" pitchFamily="34" charset="-122"/>
                <a:ea typeface="微软雅黑" panose="020B0503020204020204" pitchFamily="34" charset="-122"/>
              </a:rPr>
              <a:t>(Parity Check)</a:t>
            </a:r>
            <a:r>
              <a:rPr lang="zh-CN" altLang="en-US" sz="2000" dirty="0">
                <a:solidFill>
                  <a:srgbClr val="4D4D4D"/>
                </a:solidFill>
                <a:latin typeface="微软雅黑" panose="020B0503020204020204" pitchFamily="34" charset="-122"/>
                <a:ea typeface="微软雅黑" panose="020B0503020204020204" pitchFamily="34" charset="-122"/>
              </a:rPr>
              <a:t>是一种校验代码传输正确性的方法。根据被传输的一组二进制代码的数位中“</a:t>
            </a:r>
            <a:r>
              <a:rPr lang="en-US" altLang="zh-CN" sz="2000" dirty="0">
                <a:solidFill>
                  <a:srgbClr val="4D4D4D"/>
                </a:solidFill>
                <a:latin typeface="微软雅黑" panose="020B0503020204020204" pitchFamily="34" charset="-122"/>
                <a:ea typeface="微软雅黑" panose="020B0503020204020204" pitchFamily="34" charset="-122"/>
              </a:rPr>
              <a:t>1”</a:t>
            </a:r>
            <a:r>
              <a:rPr lang="zh-CN" altLang="en-US" sz="2000" dirty="0">
                <a:solidFill>
                  <a:srgbClr val="4D4D4D"/>
                </a:solidFill>
                <a:latin typeface="微软雅黑" panose="020B0503020204020204" pitchFamily="34" charset="-122"/>
                <a:ea typeface="微软雅黑" panose="020B0503020204020204" pitchFamily="34" charset="-122"/>
              </a:rPr>
              <a:t>的个数是奇数或偶数来进行校验。采用奇数的称为奇校验，反之，称为偶校验。</a:t>
            </a:r>
            <a:endParaRPr lang="en-US" altLang="zh-CN" sz="2000" dirty="0">
              <a:solidFill>
                <a:srgbClr val="4D4D4D"/>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4D4D4D"/>
                </a:solidFill>
                <a:latin typeface="微软雅黑" panose="020B0503020204020204" pitchFamily="34" charset="-122"/>
                <a:ea typeface="微软雅黑" panose="020B0503020204020204" pitchFamily="34" charset="-122"/>
              </a:rPr>
              <a:t>比如：</a:t>
            </a:r>
            <a:endParaRPr lang="en-US" altLang="zh-CN" sz="2000" dirty="0">
              <a:solidFill>
                <a:srgbClr val="4D4D4D"/>
              </a:solidFill>
              <a:latin typeface="微软雅黑" panose="020B0503020204020204" pitchFamily="34" charset="-122"/>
              <a:ea typeface="微软雅黑" panose="020B0503020204020204" pitchFamily="34" charset="-122"/>
            </a:endParaRPr>
          </a:p>
          <a:p>
            <a:pPr lvl="1">
              <a:lnSpc>
                <a:spcPct val="150000"/>
              </a:lnSpc>
            </a:pPr>
            <a:r>
              <a:rPr lang="en-US" altLang="zh-CN" sz="2000" dirty="0">
                <a:solidFill>
                  <a:srgbClr val="4D4D4D"/>
                </a:solidFill>
                <a:latin typeface="微软雅黑" panose="020B0503020204020204" pitchFamily="34" charset="-122"/>
                <a:ea typeface="微软雅黑" panose="020B0503020204020204" pitchFamily="34" charset="-122"/>
              </a:rPr>
              <a:t>10010</a:t>
            </a:r>
            <a:r>
              <a:rPr lang="zh-CN" altLang="en-US" sz="2000" dirty="0">
                <a:solidFill>
                  <a:srgbClr val="4D4D4D"/>
                </a:solidFill>
                <a:latin typeface="微软雅黑" panose="020B0503020204020204" pitchFamily="34" charset="-122"/>
                <a:ea typeface="微软雅黑" panose="020B0503020204020204" pitchFamily="34" charset="-122"/>
              </a:rPr>
              <a:t>是</a:t>
            </a:r>
            <a:r>
              <a:rPr lang="en-US" altLang="zh-CN" sz="2000" dirty="0">
                <a:solidFill>
                  <a:srgbClr val="4D4D4D"/>
                </a:solidFill>
                <a:latin typeface="微软雅黑" panose="020B0503020204020204" pitchFamily="34" charset="-122"/>
                <a:ea typeface="微软雅黑" panose="020B0503020204020204" pitchFamily="34" charset="-122"/>
              </a:rPr>
              <a:t>even parity</a:t>
            </a:r>
            <a:r>
              <a:rPr lang="zh-CN" altLang="en-US" sz="2000" dirty="0">
                <a:solidFill>
                  <a:srgbClr val="4D4D4D"/>
                </a:solidFill>
                <a:latin typeface="微软雅黑" panose="020B0503020204020204" pitchFamily="34" charset="-122"/>
                <a:ea typeface="微软雅黑" panose="020B0503020204020204" pitchFamily="34" charset="-122"/>
              </a:rPr>
              <a:t>，所以在传输的时候，就传</a:t>
            </a:r>
            <a:r>
              <a:rPr lang="en-US" altLang="zh-CN" sz="2000" dirty="0">
                <a:solidFill>
                  <a:srgbClr val="4D4D4D"/>
                </a:solidFill>
                <a:latin typeface="微软雅黑" panose="020B0503020204020204" pitchFamily="34" charset="-122"/>
                <a:ea typeface="微软雅黑" panose="020B0503020204020204" pitchFamily="34" charset="-122"/>
              </a:rPr>
              <a:t>10010</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，在结尾的</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就是校验位</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nSpc>
                <a:spcPct val="150000"/>
              </a:lnSpc>
            </a:pPr>
            <a:r>
              <a:rPr lang="en-US" altLang="zh-CN" sz="2000" dirty="0">
                <a:solidFill>
                  <a:srgbClr val="4D4D4D"/>
                </a:solidFill>
                <a:latin typeface="微软雅黑" panose="020B0503020204020204" pitchFamily="34" charset="-122"/>
                <a:ea typeface="微软雅黑" panose="020B0503020204020204" pitchFamily="34" charset="-122"/>
              </a:rPr>
              <a:t>10000</a:t>
            </a:r>
            <a:r>
              <a:rPr lang="zh-CN" altLang="en-US" sz="2000" dirty="0">
                <a:solidFill>
                  <a:srgbClr val="4D4D4D"/>
                </a:solidFill>
                <a:latin typeface="微软雅黑" panose="020B0503020204020204" pitchFamily="34" charset="-122"/>
                <a:ea typeface="微软雅黑" panose="020B0503020204020204" pitchFamily="34" charset="-122"/>
              </a:rPr>
              <a:t>是</a:t>
            </a:r>
            <a:r>
              <a:rPr lang="en-US" altLang="zh-CN" sz="2000" dirty="0">
                <a:solidFill>
                  <a:srgbClr val="4D4D4D"/>
                </a:solidFill>
                <a:latin typeface="微软雅黑" panose="020B0503020204020204" pitchFamily="34" charset="-122"/>
                <a:ea typeface="微软雅黑" panose="020B0503020204020204" pitchFamily="34" charset="-122"/>
              </a:rPr>
              <a:t>odd parity</a:t>
            </a:r>
            <a:r>
              <a:rPr lang="zh-CN" altLang="en-US" sz="2000" dirty="0">
                <a:solidFill>
                  <a:srgbClr val="4D4D4D"/>
                </a:solidFill>
                <a:latin typeface="微软雅黑" panose="020B0503020204020204" pitchFamily="34" charset="-122"/>
                <a:ea typeface="微软雅黑" panose="020B0503020204020204" pitchFamily="34" charset="-122"/>
              </a:rPr>
              <a:t>，所以在传输的时候，就传</a:t>
            </a:r>
            <a:r>
              <a:rPr lang="en-US" altLang="zh-CN" sz="2000" dirty="0">
                <a:solidFill>
                  <a:srgbClr val="4D4D4D"/>
                </a:solidFill>
                <a:latin typeface="微软雅黑" panose="020B0503020204020204" pitchFamily="34" charset="-122"/>
                <a:ea typeface="微软雅黑" panose="020B0503020204020204" pitchFamily="34" charset="-122"/>
              </a:rPr>
              <a:t>10010</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，在结尾的</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就是校验位</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09E45B69-ACEE-42B5-A732-0B3DE77F0EB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Parity Check</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奇偶校验</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293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0312" y="1167241"/>
            <a:ext cx="11321583" cy="4996892"/>
          </a:xfrm>
        </p:spPr>
        <p:txBody>
          <a:bodyPr>
            <a:normAutofit/>
          </a:bodyPr>
          <a:lstStyle/>
          <a:p>
            <a:pPr>
              <a:lnSpc>
                <a:spcPct val="100000"/>
              </a:lnSpc>
            </a:pPr>
            <a:r>
              <a:rPr lang="en-US" altLang="zh-CN" sz="2000" dirty="0">
                <a:latin typeface="微软雅黑" panose="020B0503020204020204" pitchFamily="34" charset="-122"/>
                <a:ea typeface="微软雅黑" panose="020B0503020204020204" pitchFamily="34" charset="-122"/>
              </a:rPr>
              <a:t>Hamming Code</a:t>
            </a:r>
            <a:r>
              <a:rPr lang="zh-CN" altLang="en-US" sz="2000" dirty="0">
                <a:latin typeface="微软雅黑" panose="020B0503020204020204" pitchFamily="34" charset="-122"/>
                <a:ea typeface="微软雅黑" panose="020B0503020204020204" pitchFamily="34" charset="-122"/>
              </a:rPr>
              <a:t>是采用奇偶校验的编码。核心思想是：将传输数据进行分组，通过分组校验来确定哪一位出现了错误。</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en-US" altLang="zh-CN" sz="2000" dirty="0">
                <a:solidFill>
                  <a:srgbClr val="C00000"/>
                </a:solidFill>
                <a:latin typeface="微软雅黑" panose="020B0503020204020204" pitchFamily="34" charset="-122"/>
                <a:ea typeface="微软雅黑" panose="020B0503020204020204" pitchFamily="34" charset="-122"/>
              </a:rPr>
              <a:t>Hamming Code</a:t>
            </a:r>
            <a:r>
              <a:rPr lang="zh-CN" altLang="en-US" sz="2000" dirty="0">
                <a:solidFill>
                  <a:srgbClr val="C00000"/>
                </a:solidFill>
                <a:latin typeface="微软雅黑" panose="020B0503020204020204" pitchFamily="34" charset="-122"/>
                <a:ea typeface="微软雅黑" panose="020B0503020204020204" pitchFamily="34" charset="-122"/>
              </a:rPr>
              <a:t>默认一串数据只错一位</a:t>
            </a:r>
            <a:r>
              <a:rPr lang="zh-CN" altLang="en-US" sz="2000" dirty="0">
                <a:latin typeface="微软雅黑" panose="020B0503020204020204" pitchFamily="34" charset="-122"/>
                <a:ea typeface="微软雅黑" panose="020B0503020204020204" pitchFamily="34" charset="-122"/>
              </a:rPr>
              <a:t>，即只能检测一个错误位。</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例如：传输一个</a:t>
            </a:r>
            <a:r>
              <a:rPr lang="en-US" altLang="zh-CN" sz="2000" dirty="0">
                <a:latin typeface="微软雅黑" panose="020B0503020204020204" pitchFamily="34" charset="-122"/>
                <a:ea typeface="微软雅黑" panose="020B0503020204020204" pitchFamily="34" charset="-122"/>
              </a:rPr>
              <a:t>7-bits</a:t>
            </a:r>
            <a:r>
              <a:rPr lang="zh-CN" altLang="en-US" sz="2000" dirty="0">
                <a:latin typeface="微软雅黑" panose="020B0503020204020204" pitchFamily="34" charset="-122"/>
                <a:ea typeface="微软雅黑" panose="020B0503020204020204" pitchFamily="34" charset="-122"/>
              </a:rPr>
              <a:t>的数据，先将数据的</a:t>
            </a:r>
            <a:r>
              <a:rPr lang="en-US" altLang="zh-CN" sz="2000" dirty="0">
                <a:latin typeface="微软雅黑" panose="020B0503020204020204" pitchFamily="34" charset="-122"/>
                <a:ea typeface="微软雅黑" panose="020B0503020204020204" pitchFamily="34" charset="-122"/>
              </a:rPr>
              <a:t>bit</a:t>
            </a:r>
            <a:r>
              <a:rPr lang="zh-CN" altLang="en-US" sz="2000" dirty="0">
                <a:latin typeface="微软雅黑" panose="020B0503020204020204" pitchFamily="34" charset="-122"/>
                <a:ea typeface="微软雅黑" panose="020B0503020204020204" pitchFamily="34" charset="-122"/>
              </a:rPr>
              <a:t>分为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组，如下图。</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en-US" altLang="zh-CN" sz="1600" dirty="0">
                <a:latin typeface="微软雅黑" panose="020B0503020204020204" pitchFamily="34" charset="-122"/>
                <a:ea typeface="微软雅黑" panose="020B0503020204020204" pitchFamily="34" charset="-122"/>
              </a:rPr>
              <a:t>B1</a:t>
            </a:r>
            <a:r>
              <a:rPr lang="zh-CN" altLang="en-US" sz="1600" dirty="0">
                <a:latin typeface="微软雅黑" panose="020B0503020204020204" pitchFamily="34" charset="-122"/>
                <a:ea typeface="微软雅黑" panose="020B0503020204020204" pitchFamily="34" charset="-122"/>
              </a:rPr>
              <a:t>组：第</a:t>
            </a:r>
            <a:r>
              <a:rPr lang="en-US" altLang="zh-CN" sz="1600" dirty="0">
                <a:latin typeface="微软雅黑" panose="020B0503020204020204" pitchFamily="34" charset="-122"/>
                <a:ea typeface="微软雅黑" panose="020B0503020204020204" pitchFamily="34" charset="-122"/>
              </a:rPr>
              <a:t>1,2,3,4</a:t>
            </a:r>
            <a:r>
              <a:rPr lang="zh-CN" altLang="en-US" sz="1600" dirty="0">
                <a:latin typeface="微软雅黑" panose="020B0503020204020204" pitchFamily="34" charset="-122"/>
                <a:ea typeface="微软雅黑" panose="020B0503020204020204" pitchFamily="34" charset="-122"/>
              </a:rPr>
              <a:t>位数据</a:t>
            </a:r>
            <a:endParaRPr lang="en-US" altLang="zh-CN" sz="1600" dirty="0">
              <a:latin typeface="微软雅黑" panose="020B0503020204020204" pitchFamily="34" charset="-122"/>
              <a:ea typeface="微软雅黑" panose="020B0503020204020204" pitchFamily="34" charset="-122"/>
            </a:endParaRPr>
          </a:p>
          <a:p>
            <a:pPr lvl="1">
              <a:lnSpc>
                <a:spcPct val="100000"/>
              </a:lnSpc>
            </a:pPr>
            <a:r>
              <a:rPr lang="en-US" altLang="zh-CN" sz="1600" dirty="0">
                <a:latin typeface="微软雅黑" panose="020B0503020204020204" pitchFamily="34" charset="-122"/>
                <a:ea typeface="微软雅黑" panose="020B0503020204020204" pitchFamily="34" charset="-122"/>
              </a:rPr>
              <a:t>B2</a:t>
            </a:r>
            <a:r>
              <a:rPr lang="zh-CN" altLang="en-US" sz="1600" dirty="0">
                <a:latin typeface="微软雅黑" panose="020B0503020204020204" pitchFamily="34" charset="-122"/>
                <a:ea typeface="微软雅黑" panose="020B0503020204020204" pitchFamily="34" charset="-122"/>
              </a:rPr>
              <a:t>组：第</a:t>
            </a:r>
            <a:r>
              <a:rPr lang="en-US" altLang="zh-CN" sz="1600" dirty="0">
                <a:latin typeface="微软雅黑" panose="020B0503020204020204" pitchFamily="34" charset="-122"/>
                <a:ea typeface="微软雅黑" panose="020B0503020204020204" pitchFamily="34" charset="-122"/>
              </a:rPr>
              <a:t>2,4,5,7</a:t>
            </a:r>
            <a:r>
              <a:rPr lang="zh-CN" altLang="en-US" sz="1600" dirty="0">
                <a:latin typeface="微软雅黑" panose="020B0503020204020204" pitchFamily="34" charset="-122"/>
                <a:ea typeface="微软雅黑" panose="020B0503020204020204" pitchFamily="34" charset="-122"/>
              </a:rPr>
              <a:t>位数据</a:t>
            </a:r>
            <a:endParaRPr lang="en-US" altLang="zh-CN" sz="1600" dirty="0">
              <a:latin typeface="微软雅黑" panose="020B0503020204020204" pitchFamily="34" charset="-122"/>
              <a:ea typeface="微软雅黑" panose="020B0503020204020204" pitchFamily="34" charset="-122"/>
            </a:endParaRPr>
          </a:p>
          <a:p>
            <a:pPr lvl="1">
              <a:lnSpc>
                <a:spcPct val="100000"/>
              </a:lnSpc>
            </a:pPr>
            <a:r>
              <a:rPr lang="en-US" altLang="zh-CN" sz="1600" dirty="0">
                <a:latin typeface="微软雅黑" panose="020B0503020204020204" pitchFamily="34" charset="-122"/>
                <a:ea typeface="微软雅黑" panose="020B0503020204020204" pitchFamily="34" charset="-122"/>
              </a:rPr>
              <a:t>B3</a:t>
            </a:r>
            <a:r>
              <a:rPr lang="zh-CN" altLang="en-US" sz="1600" dirty="0">
                <a:latin typeface="微软雅黑" panose="020B0503020204020204" pitchFamily="34" charset="-122"/>
                <a:ea typeface="微软雅黑" panose="020B0503020204020204" pitchFamily="34" charset="-122"/>
              </a:rPr>
              <a:t>组：第</a:t>
            </a:r>
            <a:r>
              <a:rPr lang="en-US" altLang="zh-CN" sz="1600" dirty="0">
                <a:latin typeface="微软雅黑" panose="020B0503020204020204" pitchFamily="34" charset="-122"/>
                <a:ea typeface="微软雅黑" panose="020B0503020204020204" pitchFamily="34" charset="-122"/>
              </a:rPr>
              <a:t>3,4,6,7</a:t>
            </a:r>
            <a:r>
              <a:rPr lang="zh-CN" altLang="en-US" sz="1600" dirty="0">
                <a:latin typeface="微软雅黑" panose="020B0503020204020204" pitchFamily="34" charset="-122"/>
                <a:ea typeface="微软雅黑" panose="020B0503020204020204" pitchFamily="34" charset="-122"/>
              </a:rPr>
              <a:t>位数据</a:t>
            </a:r>
            <a:endParaRPr lang="en-US" altLang="zh-CN" sz="1600" dirty="0">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C00000"/>
                </a:solidFill>
                <a:latin typeface="微软雅黑" panose="020B0503020204020204" pitchFamily="34" charset="-122"/>
                <a:ea typeface="微软雅黑" panose="020B0503020204020204" pitchFamily="34" charset="-122"/>
              </a:rPr>
              <a:t>注意：只错一个数据。</a:t>
            </a: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00000"/>
              </a:lnSpc>
            </a:pPr>
            <a:r>
              <a:rPr lang="zh-CN" altLang="en-US" sz="1600" dirty="0">
                <a:latin typeface="微软雅黑" panose="020B0503020204020204" pitchFamily="34" charset="-122"/>
                <a:ea typeface="微软雅黑" panose="020B0503020204020204" pitchFamily="34" charset="-122"/>
              </a:rPr>
              <a:t>假设</a:t>
            </a:r>
            <a:r>
              <a:rPr lang="en-US" altLang="zh-CN" sz="1600" dirty="0">
                <a:latin typeface="微软雅黑" panose="020B0503020204020204" pitchFamily="34" charset="-122"/>
                <a:ea typeface="微软雅黑" panose="020B0503020204020204" pitchFamily="34" charset="-122"/>
              </a:rPr>
              <a:t>B1</a:t>
            </a:r>
            <a:r>
              <a:rPr lang="zh-CN" altLang="en-US" sz="1600" dirty="0">
                <a:latin typeface="微软雅黑" panose="020B0503020204020204" pitchFamily="34" charset="-122"/>
                <a:ea typeface="微软雅黑" panose="020B0503020204020204" pitchFamily="34" charset="-122"/>
              </a:rPr>
              <a:t>组错误，其他组正确，那么肯定是第</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bit</a:t>
            </a:r>
            <a:r>
              <a:rPr lang="zh-CN" altLang="en-US" sz="1600" dirty="0">
                <a:latin typeface="微软雅黑" panose="020B0503020204020204" pitchFamily="34" charset="-122"/>
                <a:ea typeface="微软雅黑" panose="020B0503020204020204" pitchFamily="34" charset="-122"/>
              </a:rPr>
              <a:t>错误。</a:t>
            </a:r>
            <a:endParaRPr lang="en-US" altLang="zh-CN" sz="1600" dirty="0">
              <a:latin typeface="微软雅黑" panose="020B0503020204020204" pitchFamily="34" charset="-122"/>
              <a:ea typeface="微软雅黑" panose="020B0503020204020204" pitchFamily="34" charset="-122"/>
            </a:endParaRPr>
          </a:p>
          <a:p>
            <a:pPr lvl="1">
              <a:lnSpc>
                <a:spcPct val="100000"/>
              </a:lnSpc>
            </a:pPr>
            <a:r>
              <a:rPr lang="zh-CN" altLang="en-US" sz="1600" dirty="0">
                <a:latin typeface="微软雅黑" panose="020B0503020204020204" pitchFamily="34" charset="-122"/>
                <a:ea typeface="微软雅黑" panose="020B0503020204020204" pitchFamily="34" charset="-122"/>
              </a:rPr>
              <a:t>假设</a:t>
            </a:r>
            <a:r>
              <a:rPr lang="en-US" altLang="zh-CN" sz="1600" dirty="0">
                <a:latin typeface="微软雅黑" panose="020B0503020204020204" pitchFamily="34" charset="-122"/>
                <a:ea typeface="微软雅黑" panose="020B0503020204020204" pitchFamily="34" charset="-122"/>
              </a:rPr>
              <a:t>B1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B2</a:t>
            </a:r>
            <a:r>
              <a:rPr lang="zh-CN" altLang="en-US" sz="1600" dirty="0">
                <a:latin typeface="微软雅黑" panose="020B0503020204020204" pitchFamily="34" charset="-122"/>
                <a:ea typeface="微软雅黑" panose="020B0503020204020204" pitchFamily="34" charset="-122"/>
              </a:rPr>
              <a:t>都错，</a:t>
            </a:r>
            <a:r>
              <a:rPr lang="en-US" altLang="zh-CN" sz="1600" dirty="0">
                <a:latin typeface="微软雅黑" panose="020B0503020204020204" pitchFamily="34" charset="-122"/>
                <a:ea typeface="微软雅黑" panose="020B0503020204020204" pitchFamily="34" charset="-122"/>
              </a:rPr>
              <a:t>B3</a:t>
            </a:r>
            <a:r>
              <a:rPr lang="zh-CN" altLang="en-US" sz="1600" dirty="0">
                <a:latin typeface="微软雅黑" panose="020B0503020204020204" pitchFamily="34" charset="-122"/>
                <a:ea typeface="微软雅黑" panose="020B0503020204020204" pitchFamily="34" charset="-122"/>
              </a:rPr>
              <a:t>正确，那么肯定是第</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bit</a:t>
            </a:r>
            <a:r>
              <a:rPr lang="zh-CN" altLang="en-US" sz="1600" dirty="0">
                <a:latin typeface="微软雅黑" panose="020B0503020204020204" pitchFamily="34" charset="-122"/>
                <a:ea typeface="微软雅黑" panose="020B0503020204020204" pitchFamily="34" charset="-122"/>
              </a:rPr>
              <a:t>错误。</a:t>
            </a:r>
            <a:endParaRPr lang="en-US" altLang="zh-CN" sz="1600" dirty="0">
              <a:latin typeface="微软雅黑" panose="020B0503020204020204" pitchFamily="34" charset="-122"/>
              <a:ea typeface="微软雅黑" panose="020B0503020204020204" pitchFamily="34" charset="-122"/>
            </a:endParaRPr>
          </a:p>
          <a:p>
            <a:pPr lvl="1">
              <a:lnSpc>
                <a:spcPct val="100000"/>
              </a:lnSpc>
            </a:pPr>
            <a:r>
              <a:rPr lang="zh-CN" altLang="en-US" sz="1600" dirty="0">
                <a:latin typeface="微软雅黑" panose="020B0503020204020204" pitchFamily="34" charset="-122"/>
                <a:ea typeface="微软雅黑" panose="020B0503020204020204" pitchFamily="34" charset="-122"/>
              </a:rPr>
              <a:t>假设</a:t>
            </a:r>
            <a:r>
              <a:rPr lang="en-US" altLang="zh-CN" sz="1600" dirty="0">
                <a:latin typeface="微软雅黑" panose="020B0503020204020204" pitchFamily="34" charset="-122"/>
                <a:ea typeface="微软雅黑" panose="020B0503020204020204" pitchFamily="34" charset="-122"/>
              </a:rPr>
              <a:t>B1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B3</a:t>
            </a:r>
            <a:r>
              <a:rPr lang="zh-CN" altLang="en-US" sz="1600" dirty="0">
                <a:latin typeface="微软雅黑" panose="020B0503020204020204" pitchFamily="34" charset="-122"/>
                <a:ea typeface="微软雅黑" panose="020B0503020204020204" pitchFamily="34" charset="-122"/>
              </a:rPr>
              <a:t>全错，那么肯定是第</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bit</a:t>
            </a:r>
            <a:r>
              <a:rPr lang="zh-CN" altLang="en-US" sz="1600" dirty="0">
                <a:latin typeface="微软雅黑" panose="020B0503020204020204" pitchFamily="34" charset="-122"/>
                <a:ea typeface="微软雅黑" panose="020B0503020204020204" pitchFamily="34" charset="-122"/>
              </a:rPr>
              <a:t>错误。</a:t>
            </a:r>
            <a:endParaRPr lang="en-US" altLang="zh-CN" sz="1600" dirty="0">
              <a:latin typeface="微软雅黑" panose="020B0503020204020204" pitchFamily="34" charset="-122"/>
              <a:ea typeface="微软雅黑" panose="020B0503020204020204" pitchFamily="34" charset="-122"/>
            </a:endParaRPr>
          </a:p>
          <a:p>
            <a:pPr lvl="1">
              <a:lnSpc>
                <a:spcPct val="100000"/>
              </a:lnSpc>
            </a:pPr>
            <a:r>
              <a:rPr lang="en-US" altLang="zh-CN" sz="1600" dirty="0">
                <a:latin typeface="微软雅黑" panose="020B0503020204020204" pitchFamily="34" charset="-122"/>
                <a:ea typeface="微软雅黑" panose="020B0503020204020204" pitchFamily="34" charset="-122"/>
              </a:rPr>
              <a:t>….</a:t>
            </a:r>
          </a:p>
          <a:p>
            <a:pPr lvl="1">
              <a:lnSpc>
                <a:spcPct val="100000"/>
              </a:lnSpc>
            </a:pPr>
            <a:r>
              <a:rPr lang="zh-CN" altLang="en-US" sz="1600" dirty="0">
                <a:latin typeface="微软雅黑" panose="020B0503020204020204" pitchFamily="34" charset="-122"/>
                <a:ea typeface="微软雅黑" panose="020B0503020204020204" pitchFamily="34" charset="-122"/>
              </a:rPr>
              <a:t>这样它就可以很简单地分辨出哪一个数据出错，这种可以检测出数据出错的能力叫做“检错”</a:t>
            </a:r>
            <a:r>
              <a:rPr lang="en-US" altLang="zh-CN" sz="1600" dirty="0">
                <a:latin typeface="微软雅黑" panose="020B0503020204020204" pitchFamily="34" charset="-122"/>
                <a:ea typeface="微软雅黑" panose="020B0503020204020204" pitchFamily="34" charset="-122"/>
              </a:rPr>
              <a:t>.</a:t>
            </a:r>
          </a:p>
          <a:p>
            <a:pPr lvl="1">
              <a:lnSpc>
                <a:spcPct val="100000"/>
              </a:lnSpc>
            </a:pPr>
            <a:r>
              <a:rPr lang="zh-CN" altLang="en-US" sz="1600" dirty="0">
                <a:latin typeface="微软雅黑" panose="020B0503020204020204" pitchFamily="34" charset="-122"/>
                <a:ea typeface="微软雅黑" panose="020B0503020204020204" pitchFamily="34" charset="-122"/>
              </a:rPr>
              <a:t>发现了它错误的位置，又因为它是二进制的，不是</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就是</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，所以，可以顺便把它纠错</a:t>
            </a:r>
            <a:r>
              <a:rPr lang="en-US" altLang="zh-CN" sz="16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18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09E45B69-ACEE-42B5-A732-0B3DE77F0EB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Hamming Code</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Error Detection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1D35A357-F744-4337-93B2-5F3C4F8CEFAE}"/>
              </a:ext>
            </a:extLst>
          </p:cNvPr>
          <p:cNvGrpSpPr/>
          <p:nvPr/>
        </p:nvGrpSpPr>
        <p:grpSpPr>
          <a:xfrm>
            <a:off x="8940173" y="2329309"/>
            <a:ext cx="2494491" cy="2157327"/>
            <a:chOff x="8940173" y="2329309"/>
            <a:chExt cx="2494491" cy="2157327"/>
          </a:xfrm>
        </p:grpSpPr>
        <p:sp>
          <p:nvSpPr>
            <p:cNvPr id="2" name="椭圆 1">
              <a:extLst>
                <a:ext uri="{FF2B5EF4-FFF2-40B4-BE49-F238E27FC236}">
                  <a16:creationId xmlns:a16="http://schemas.microsoft.com/office/drawing/2014/main" id="{8F79537B-9B79-4822-AA73-89611BB20B2D}"/>
                </a:ext>
              </a:extLst>
            </p:cNvPr>
            <p:cNvSpPr/>
            <p:nvPr/>
          </p:nvSpPr>
          <p:spPr>
            <a:xfrm>
              <a:off x="9160139" y="3189802"/>
              <a:ext cx="1231750" cy="1220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EDBB604-98BD-4062-A68F-966C70555527}"/>
                </a:ext>
              </a:extLst>
            </p:cNvPr>
            <p:cNvSpPr/>
            <p:nvPr/>
          </p:nvSpPr>
          <p:spPr>
            <a:xfrm>
              <a:off x="9628096" y="2684034"/>
              <a:ext cx="1231750" cy="1220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8991371-D98E-4885-8DE9-8CC4BE2B18FB}"/>
                </a:ext>
              </a:extLst>
            </p:cNvPr>
            <p:cNvSpPr/>
            <p:nvPr/>
          </p:nvSpPr>
          <p:spPr>
            <a:xfrm>
              <a:off x="9923932" y="3219022"/>
              <a:ext cx="1231750" cy="1220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99E516E-485D-4ADA-BEC2-02E29C8F8BBC}"/>
                </a:ext>
              </a:extLst>
            </p:cNvPr>
            <p:cNvSpPr txBox="1"/>
            <p:nvPr/>
          </p:nvSpPr>
          <p:spPr>
            <a:xfrm>
              <a:off x="10085395" y="2791250"/>
              <a:ext cx="327334" cy="400110"/>
            </a:xfrm>
            <a:prstGeom prst="rect">
              <a:avLst/>
            </a:prstGeom>
            <a:noFill/>
          </p:spPr>
          <p:txBody>
            <a:bodyPr wrap="none" rtlCol="0">
              <a:spAutoFit/>
            </a:bodyPr>
            <a:lstStyle/>
            <a:p>
              <a:r>
                <a:rPr lang="en-US" altLang="zh-CN" sz="2000" b="1" dirty="0"/>
                <a:t>1</a:t>
              </a:r>
              <a:endParaRPr lang="zh-CN" altLang="en-US" sz="2000" b="1" dirty="0"/>
            </a:p>
          </p:txBody>
        </p:sp>
        <p:sp>
          <p:nvSpPr>
            <p:cNvPr id="9" name="文本框 8">
              <a:extLst>
                <a:ext uri="{FF2B5EF4-FFF2-40B4-BE49-F238E27FC236}">
                  <a16:creationId xmlns:a16="http://schemas.microsoft.com/office/drawing/2014/main" id="{66F17980-B216-41CF-B8B5-C2CCFCDCAB1B}"/>
                </a:ext>
              </a:extLst>
            </p:cNvPr>
            <p:cNvSpPr txBox="1"/>
            <p:nvPr/>
          </p:nvSpPr>
          <p:spPr>
            <a:xfrm>
              <a:off x="9708877" y="3202024"/>
              <a:ext cx="327334" cy="400110"/>
            </a:xfrm>
            <a:prstGeom prst="rect">
              <a:avLst/>
            </a:prstGeom>
            <a:noFill/>
          </p:spPr>
          <p:txBody>
            <a:bodyPr wrap="none" rtlCol="0">
              <a:spAutoFit/>
            </a:bodyPr>
            <a:lstStyle/>
            <a:p>
              <a:r>
                <a:rPr lang="en-US" altLang="zh-CN" sz="2000" b="1" dirty="0"/>
                <a:t>2</a:t>
              </a:r>
              <a:endParaRPr lang="zh-CN" altLang="en-US" sz="2000" b="1" dirty="0"/>
            </a:p>
          </p:txBody>
        </p:sp>
        <p:sp>
          <p:nvSpPr>
            <p:cNvPr id="10" name="文本框 9">
              <a:extLst>
                <a:ext uri="{FF2B5EF4-FFF2-40B4-BE49-F238E27FC236}">
                  <a16:creationId xmlns:a16="http://schemas.microsoft.com/office/drawing/2014/main" id="{57F17EBA-0842-4956-8F7F-8D992BA5CDA8}"/>
                </a:ext>
              </a:extLst>
            </p:cNvPr>
            <p:cNvSpPr txBox="1"/>
            <p:nvPr/>
          </p:nvSpPr>
          <p:spPr>
            <a:xfrm>
              <a:off x="10359619" y="3244189"/>
              <a:ext cx="327334" cy="400110"/>
            </a:xfrm>
            <a:prstGeom prst="rect">
              <a:avLst/>
            </a:prstGeom>
            <a:noFill/>
          </p:spPr>
          <p:txBody>
            <a:bodyPr wrap="none" rtlCol="0">
              <a:spAutoFit/>
            </a:bodyPr>
            <a:lstStyle/>
            <a:p>
              <a:r>
                <a:rPr lang="en-US" altLang="zh-CN" sz="2000" b="1" dirty="0"/>
                <a:t>3</a:t>
              </a:r>
              <a:endParaRPr lang="zh-CN" altLang="en-US" sz="2000" b="1" dirty="0"/>
            </a:p>
          </p:txBody>
        </p:sp>
        <p:sp>
          <p:nvSpPr>
            <p:cNvPr id="11" name="文本框 10">
              <a:extLst>
                <a:ext uri="{FF2B5EF4-FFF2-40B4-BE49-F238E27FC236}">
                  <a16:creationId xmlns:a16="http://schemas.microsoft.com/office/drawing/2014/main" id="{DDADB65F-C98A-44A4-8417-F9E80D2B1A54}"/>
                </a:ext>
              </a:extLst>
            </p:cNvPr>
            <p:cNvSpPr txBox="1"/>
            <p:nvPr/>
          </p:nvSpPr>
          <p:spPr>
            <a:xfrm>
              <a:off x="10004713" y="3480069"/>
              <a:ext cx="327334" cy="400110"/>
            </a:xfrm>
            <a:prstGeom prst="rect">
              <a:avLst/>
            </a:prstGeom>
            <a:noFill/>
          </p:spPr>
          <p:txBody>
            <a:bodyPr wrap="none" rtlCol="0">
              <a:spAutoFit/>
            </a:bodyPr>
            <a:lstStyle/>
            <a:p>
              <a:r>
                <a:rPr lang="en-US" altLang="zh-CN" sz="2000" b="1" dirty="0"/>
                <a:t>4</a:t>
              </a:r>
              <a:endParaRPr lang="zh-CN" altLang="en-US" sz="2000" b="1" dirty="0"/>
            </a:p>
          </p:txBody>
        </p:sp>
        <p:sp>
          <p:nvSpPr>
            <p:cNvPr id="12" name="文本框 11">
              <a:extLst>
                <a:ext uri="{FF2B5EF4-FFF2-40B4-BE49-F238E27FC236}">
                  <a16:creationId xmlns:a16="http://schemas.microsoft.com/office/drawing/2014/main" id="{216AE337-7982-4333-A541-ACAFAB4D677A}"/>
                </a:ext>
              </a:extLst>
            </p:cNvPr>
            <p:cNvSpPr txBox="1"/>
            <p:nvPr/>
          </p:nvSpPr>
          <p:spPr>
            <a:xfrm>
              <a:off x="9392541" y="3717194"/>
              <a:ext cx="327334" cy="400110"/>
            </a:xfrm>
            <a:prstGeom prst="rect">
              <a:avLst/>
            </a:prstGeom>
            <a:noFill/>
          </p:spPr>
          <p:txBody>
            <a:bodyPr wrap="none" rtlCol="0">
              <a:spAutoFit/>
            </a:bodyPr>
            <a:lstStyle/>
            <a:p>
              <a:r>
                <a:rPr lang="en-US" altLang="zh-CN" sz="2000" b="1" dirty="0"/>
                <a:t>5</a:t>
              </a:r>
              <a:endParaRPr lang="zh-CN" altLang="en-US" sz="2000" b="1" dirty="0"/>
            </a:p>
          </p:txBody>
        </p:sp>
        <p:sp>
          <p:nvSpPr>
            <p:cNvPr id="13" name="文本框 12">
              <a:extLst>
                <a:ext uri="{FF2B5EF4-FFF2-40B4-BE49-F238E27FC236}">
                  <a16:creationId xmlns:a16="http://schemas.microsoft.com/office/drawing/2014/main" id="{F40BFC48-21D7-4C8E-801C-2749EA48491D}"/>
                </a:ext>
              </a:extLst>
            </p:cNvPr>
            <p:cNvSpPr txBox="1"/>
            <p:nvPr/>
          </p:nvSpPr>
          <p:spPr>
            <a:xfrm>
              <a:off x="10527623" y="3829518"/>
              <a:ext cx="327334" cy="400110"/>
            </a:xfrm>
            <a:prstGeom prst="rect">
              <a:avLst/>
            </a:prstGeom>
            <a:noFill/>
          </p:spPr>
          <p:txBody>
            <a:bodyPr wrap="none" rtlCol="0">
              <a:spAutoFit/>
            </a:bodyPr>
            <a:lstStyle/>
            <a:p>
              <a:r>
                <a:rPr lang="en-US" altLang="zh-CN" sz="2000" b="1" dirty="0"/>
                <a:t>6</a:t>
              </a:r>
              <a:endParaRPr lang="zh-CN" altLang="en-US" sz="2000" b="1" dirty="0"/>
            </a:p>
          </p:txBody>
        </p:sp>
        <p:sp>
          <p:nvSpPr>
            <p:cNvPr id="14" name="文本框 13">
              <a:extLst>
                <a:ext uri="{FF2B5EF4-FFF2-40B4-BE49-F238E27FC236}">
                  <a16:creationId xmlns:a16="http://schemas.microsoft.com/office/drawing/2014/main" id="{05BD00EE-304B-446C-A993-D58829F0EA13}"/>
                </a:ext>
              </a:extLst>
            </p:cNvPr>
            <p:cNvSpPr txBox="1"/>
            <p:nvPr/>
          </p:nvSpPr>
          <p:spPr>
            <a:xfrm>
              <a:off x="9976730" y="3863296"/>
              <a:ext cx="327334" cy="400110"/>
            </a:xfrm>
            <a:prstGeom prst="rect">
              <a:avLst/>
            </a:prstGeom>
            <a:noFill/>
          </p:spPr>
          <p:txBody>
            <a:bodyPr wrap="none" rtlCol="0">
              <a:spAutoFit/>
            </a:bodyPr>
            <a:lstStyle/>
            <a:p>
              <a:r>
                <a:rPr lang="en-US" altLang="zh-CN" sz="2000" b="1" dirty="0"/>
                <a:t>7</a:t>
              </a:r>
              <a:endParaRPr lang="zh-CN" altLang="en-US" sz="2000" b="1" dirty="0"/>
            </a:p>
          </p:txBody>
        </p:sp>
        <p:sp>
          <p:nvSpPr>
            <p:cNvPr id="15" name="文本框 14">
              <a:extLst>
                <a:ext uri="{FF2B5EF4-FFF2-40B4-BE49-F238E27FC236}">
                  <a16:creationId xmlns:a16="http://schemas.microsoft.com/office/drawing/2014/main" id="{57C5549C-1AB2-4702-9295-6B6B62003AC0}"/>
                </a:ext>
              </a:extLst>
            </p:cNvPr>
            <p:cNvSpPr txBox="1"/>
            <p:nvPr/>
          </p:nvSpPr>
          <p:spPr>
            <a:xfrm>
              <a:off x="10105863" y="2329309"/>
              <a:ext cx="452368" cy="369332"/>
            </a:xfrm>
            <a:prstGeom prst="rect">
              <a:avLst/>
            </a:prstGeom>
            <a:noFill/>
          </p:spPr>
          <p:txBody>
            <a:bodyPr wrap="none" rtlCol="0">
              <a:spAutoFit/>
            </a:bodyPr>
            <a:lstStyle/>
            <a:p>
              <a:r>
                <a:rPr lang="en-US" altLang="zh-CN" b="1" dirty="0"/>
                <a:t>B1</a:t>
              </a:r>
              <a:endParaRPr lang="zh-CN" altLang="en-US" b="1" dirty="0"/>
            </a:p>
          </p:txBody>
        </p:sp>
        <p:sp>
          <p:nvSpPr>
            <p:cNvPr id="16" name="文本框 15">
              <a:extLst>
                <a:ext uri="{FF2B5EF4-FFF2-40B4-BE49-F238E27FC236}">
                  <a16:creationId xmlns:a16="http://schemas.microsoft.com/office/drawing/2014/main" id="{2C882DF2-C3E5-401C-B9E9-FE324E6BCE58}"/>
                </a:ext>
              </a:extLst>
            </p:cNvPr>
            <p:cNvSpPr txBox="1"/>
            <p:nvPr/>
          </p:nvSpPr>
          <p:spPr>
            <a:xfrm>
              <a:off x="8940173" y="4117304"/>
              <a:ext cx="452368" cy="369332"/>
            </a:xfrm>
            <a:prstGeom prst="rect">
              <a:avLst/>
            </a:prstGeom>
            <a:noFill/>
          </p:spPr>
          <p:txBody>
            <a:bodyPr wrap="none" rtlCol="0">
              <a:spAutoFit/>
            </a:bodyPr>
            <a:lstStyle/>
            <a:p>
              <a:r>
                <a:rPr lang="en-US" altLang="zh-CN" b="1" dirty="0"/>
                <a:t>B2</a:t>
              </a:r>
              <a:endParaRPr lang="zh-CN" altLang="en-US" b="1" dirty="0"/>
            </a:p>
          </p:txBody>
        </p:sp>
        <p:sp>
          <p:nvSpPr>
            <p:cNvPr id="17" name="文本框 16">
              <a:extLst>
                <a:ext uri="{FF2B5EF4-FFF2-40B4-BE49-F238E27FC236}">
                  <a16:creationId xmlns:a16="http://schemas.microsoft.com/office/drawing/2014/main" id="{2FEDA67C-8349-4226-AC78-B48DFB156635}"/>
                </a:ext>
              </a:extLst>
            </p:cNvPr>
            <p:cNvSpPr txBox="1"/>
            <p:nvPr/>
          </p:nvSpPr>
          <p:spPr>
            <a:xfrm>
              <a:off x="10982296" y="4117304"/>
              <a:ext cx="452368" cy="369332"/>
            </a:xfrm>
            <a:prstGeom prst="rect">
              <a:avLst/>
            </a:prstGeom>
            <a:noFill/>
          </p:spPr>
          <p:txBody>
            <a:bodyPr wrap="none" rtlCol="0">
              <a:spAutoFit/>
            </a:bodyPr>
            <a:lstStyle/>
            <a:p>
              <a:r>
                <a:rPr lang="en-US" altLang="zh-CN" b="1" dirty="0"/>
                <a:t>B3</a:t>
              </a:r>
              <a:endParaRPr lang="zh-CN" altLang="en-US" b="1" dirty="0"/>
            </a:p>
          </p:txBody>
        </p:sp>
      </p:grpSp>
    </p:spTree>
    <p:extLst>
      <p:ext uri="{BB962C8B-B14F-4D97-AF65-F5344CB8AC3E}">
        <p14:creationId xmlns:p14="http://schemas.microsoft.com/office/powerpoint/2010/main" val="113915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887" y="3158397"/>
            <a:ext cx="85471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3" name="矩形 2">
            <a:extLst>
              <a:ext uri="{FF2B5EF4-FFF2-40B4-BE49-F238E27FC236}">
                <a16:creationId xmlns:a16="http://schemas.microsoft.com/office/drawing/2014/main" id="{2874EF18-68DB-49E2-AB5D-8D950AEFF895}"/>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Hamming Code</a:t>
            </a:r>
            <a:r>
              <a:rPr lang="zh-CN" altLang="en-US" sz="2800" b="1" kern="0" dirty="0">
                <a:solidFill>
                  <a:srgbClr val="C00000"/>
                </a:solidFill>
                <a:latin typeface="微软雅黑" panose="020B0503020204020204" pitchFamily="34" charset="-122"/>
                <a:ea typeface="微软雅黑" panose="020B0503020204020204" pitchFamily="34" charset="-122"/>
              </a:rPr>
              <a:t>： </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Positions of Redundancy Bits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校验码的位置</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D437D5A-3A36-49AF-B439-3F43DE3A5D02}"/>
              </a:ext>
            </a:extLst>
          </p:cNvPr>
          <p:cNvSpPr txBox="1"/>
          <p:nvPr/>
        </p:nvSpPr>
        <p:spPr>
          <a:xfrm>
            <a:off x="1423146" y="1495396"/>
            <a:ext cx="6730254" cy="646331"/>
          </a:xfrm>
          <a:prstGeom prst="rect">
            <a:avLst/>
          </a:prstGeom>
          <a:noFill/>
        </p:spPr>
        <p:txBody>
          <a:bodyPr wrap="square">
            <a:spAutoFit/>
          </a:bodyPr>
          <a:lstStyle/>
          <a:p>
            <a:pPr marL="285750" indent="-285750" algn="l">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在采用海明码的一串数据中，</a:t>
            </a:r>
            <a:r>
              <a:rPr lang="en-US" altLang="zh-CN" b="0" i="0" dirty="0">
                <a:solidFill>
                  <a:srgbClr val="4D4D4D"/>
                </a:solidFill>
                <a:effectLst/>
                <a:latin typeface="微软雅黑" panose="020B0503020204020204" pitchFamily="34" charset="-122"/>
                <a:ea typeface="微软雅黑" panose="020B0503020204020204" pitchFamily="34" charset="-122"/>
              </a:rPr>
              <a:t>2</a:t>
            </a:r>
            <a:r>
              <a:rPr lang="zh-CN" altLang="en-US" b="0" i="0" dirty="0">
                <a:solidFill>
                  <a:srgbClr val="4D4D4D"/>
                </a:solidFill>
                <a:effectLst/>
                <a:latin typeface="微软雅黑" panose="020B0503020204020204" pitchFamily="34" charset="-122"/>
                <a:ea typeface="微软雅黑" panose="020B0503020204020204" pitchFamily="34" charset="-122"/>
              </a:rPr>
              <a:t>的</a:t>
            </a:r>
            <a:r>
              <a:rPr lang="en-US" altLang="zh-CN" b="0" i="0" dirty="0" err="1">
                <a:solidFill>
                  <a:srgbClr val="4D4D4D"/>
                </a:solidFill>
                <a:effectLst/>
                <a:latin typeface="微软雅黑" panose="020B0503020204020204" pitchFamily="34" charset="-122"/>
                <a:ea typeface="微软雅黑" panose="020B0503020204020204" pitchFamily="34" charset="-122"/>
              </a:rPr>
              <a:t>i</a:t>
            </a:r>
            <a:r>
              <a:rPr lang="zh-CN" altLang="en-US" b="0" i="0" dirty="0">
                <a:solidFill>
                  <a:srgbClr val="4D4D4D"/>
                </a:solidFill>
                <a:effectLst/>
                <a:latin typeface="微软雅黑" panose="020B0503020204020204" pitchFamily="34" charset="-122"/>
                <a:ea typeface="微软雅黑" panose="020B0503020204020204" pitchFamily="34" charset="-122"/>
              </a:rPr>
              <a:t>次方的位置上，放校验码。</a:t>
            </a:r>
          </a:p>
          <a:p>
            <a:pPr marL="285750" indent="-285750" algn="l">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校验码是</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，或者是</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，使得校验码所在的组的</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的个数是偶数。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7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925" y="1056975"/>
            <a:ext cx="7092950" cy="498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3" name="矩形 2">
            <a:extLst>
              <a:ext uri="{FF2B5EF4-FFF2-40B4-BE49-F238E27FC236}">
                <a16:creationId xmlns:a16="http://schemas.microsoft.com/office/drawing/2014/main" id="{CC400641-A23C-4359-97DE-44F67DAEA7E4}"/>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Redundancy Bits Calculation </a:t>
            </a:r>
            <a:r>
              <a:rPr lang="zh-CN" altLang="en-US" sz="2800" b="1" kern="0" dirty="0">
                <a:solidFill>
                  <a:srgbClr val="C00000"/>
                </a:solidFill>
                <a:latin typeface="微软雅黑" panose="020B0503020204020204" pitchFamily="34" charset="-122"/>
                <a:ea typeface="微软雅黑" panose="020B0503020204020204" pitchFamily="34" charset="-122"/>
              </a:rPr>
              <a:t>分组原理</a:t>
            </a:r>
          </a:p>
        </p:txBody>
      </p:sp>
      <p:sp>
        <p:nvSpPr>
          <p:cNvPr id="8" name="文本框 7">
            <a:extLst>
              <a:ext uri="{FF2B5EF4-FFF2-40B4-BE49-F238E27FC236}">
                <a16:creationId xmlns:a16="http://schemas.microsoft.com/office/drawing/2014/main" id="{814C10AC-F22C-432E-9EAE-0D6464F33362}"/>
              </a:ext>
            </a:extLst>
          </p:cNvPr>
          <p:cNvSpPr txBox="1"/>
          <p:nvPr/>
        </p:nvSpPr>
        <p:spPr>
          <a:xfrm>
            <a:off x="301659" y="1491644"/>
            <a:ext cx="4046220" cy="4970591"/>
          </a:xfrm>
          <a:prstGeom prst="rect">
            <a:avLst/>
          </a:prstGeom>
          <a:noFill/>
        </p:spPr>
        <p:txBody>
          <a:bodyPr wrap="square">
            <a:spAutoFit/>
          </a:bodyPr>
          <a:lstStyle/>
          <a:p>
            <a:pPr algn="l"/>
            <a:r>
              <a:rPr lang="zh-CN" altLang="en-US" sz="1500" b="0" i="0" dirty="0">
                <a:solidFill>
                  <a:srgbClr val="4D4D4D"/>
                </a:solidFill>
                <a:effectLst/>
                <a:latin typeface="微软雅黑" panose="020B0503020204020204" pitchFamily="34" charset="-122"/>
                <a:ea typeface="微软雅黑" panose="020B0503020204020204" pitchFamily="34" charset="-122"/>
              </a:rPr>
              <a:t>首先把表示位置的这个数，转化成二进制数。</a:t>
            </a:r>
          </a:p>
          <a:p>
            <a:pPr algn="l"/>
            <a:r>
              <a:rPr lang="zh-CN" altLang="en-US" sz="1500" b="0" i="0" dirty="0">
                <a:solidFill>
                  <a:srgbClr val="4D4D4D"/>
                </a:solidFill>
                <a:effectLst/>
                <a:latin typeface="微软雅黑" panose="020B0503020204020204" pitchFamily="34" charset="-122"/>
                <a:ea typeface="微软雅黑" panose="020B0503020204020204" pitchFamily="34" charset="-122"/>
              </a:rPr>
              <a:t>比如，</a:t>
            </a:r>
          </a:p>
          <a:p>
            <a:pPr marL="285750" indent="-285750" algn="l">
              <a:buFont typeface="Arial" panose="020B0604020202020204" pitchFamily="34" charset="0"/>
              <a:buChar char="•"/>
            </a:pPr>
            <a:r>
              <a:rPr lang="zh-CN" altLang="en-US" sz="1500" b="0" i="0" dirty="0">
                <a:solidFill>
                  <a:srgbClr val="4D4D4D"/>
                </a:solidFill>
                <a:effectLst/>
                <a:latin typeface="微软雅黑" panose="020B0503020204020204" pitchFamily="34" charset="-122"/>
                <a:ea typeface="微软雅黑" panose="020B0503020204020204" pitchFamily="34" charset="-122"/>
              </a:rPr>
              <a:t>第</a:t>
            </a:r>
            <a:r>
              <a:rPr lang="en-US" altLang="zh-CN" sz="1500" b="0" i="0" dirty="0">
                <a:solidFill>
                  <a:srgbClr val="4D4D4D"/>
                </a:solidFill>
                <a:effectLst/>
                <a:latin typeface="微软雅黑" panose="020B0503020204020204" pitchFamily="34" charset="-122"/>
                <a:ea typeface="微软雅黑" panose="020B0503020204020204" pitchFamily="34" charset="-122"/>
              </a:rPr>
              <a:t>1</a:t>
            </a:r>
            <a:r>
              <a:rPr lang="zh-CN" altLang="en-US" sz="1500" b="0" i="0" dirty="0">
                <a:solidFill>
                  <a:srgbClr val="4D4D4D"/>
                </a:solidFill>
                <a:effectLst/>
                <a:latin typeface="微软雅黑" panose="020B0503020204020204" pitchFamily="34" charset="-122"/>
                <a:ea typeface="微软雅黑" panose="020B0503020204020204" pitchFamily="34" charset="-122"/>
              </a:rPr>
              <a:t>个位置，变成第</a:t>
            </a:r>
            <a:r>
              <a:rPr lang="en-US" altLang="zh-CN" sz="1500" b="0" i="0" dirty="0">
                <a:solidFill>
                  <a:srgbClr val="4D4D4D"/>
                </a:solidFill>
                <a:effectLst/>
                <a:latin typeface="微软雅黑" panose="020B0503020204020204" pitchFamily="34" charset="-122"/>
                <a:ea typeface="微软雅黑" panose="020B0503020204020204" pitchFamily="34" charset="-122"/>
              </a:rPr>
              <a:t>0001</a:t>
            </a:r>
            <a:r>
              <a:rPr lang="zh-CN" altLang="en-US" sz="1500" b="0" i="0" dirty="0">
                <a:solidFill>
                  <a:srgbClr val="4D4D4D"/>
                </a:solidFill>
                <a:effectLst/>
                <a:latin typeface="微软雅黑" panose="020B0503020204020204" pitchFamily="34" charset="-122"/>
                <a:ea typeface="微软雅黑" panose="020B0503020204020204" pitchFamily="34" charset="-122"/>
              </a:rPr>
              <a:t>个位置；</a:t>
            </a:r>
          </a:p>
          <a:p>
            <a:pPr marL="285750" indent="-285750" algn="l">
              <a:buFont typeface="Arial" panose="020B0604020202020204" pitchFamily="34" charset="0"/>
              <a:buChar char="•"/>
            </a:pPr>
            <a:r>
              <a:rPr lang="zh-CN" altLang="en-US" sz="1500" b="0" i="0" dirty="0">
                <a:solidFill>
                  <a:srgbClr val="4D4D4D"/>
                </a:solidFill>
                <a:effectLst/>
                <a:latin typeface="微软雅黑" panose="020B0503020204020204" pitchFamily="34" charset="-122"/>
                <a:ea typeface="微软雅黑" panose="020B0503020204020204" pitchFamily="34" charset="-122"/>
              </a:rPr>
              <a:t>第</a:t>
            </a:r>
            <a:r>
              <a:rPr lang="en-US" altLang="zh-CN" sz="1500" b="0" i="0" dirty="0">
                <a:solidFill>
                  <a:srgbClr val="4D4D4D"/>
                </a:solidFill>
                <a:effectLst/>
                <a:latin typeface="微软雅黑" panose="020B0503020204020204" pitchFamily="34" charset="-122"/>
                <a:ea typeface="微软雅黑" panose="020B0503020204020204" pitchFamily="34" charset="-122"/>
              </a:rPr>
              <a:t>2</a:t>
            </a:r>
            <a:r>
              <a:rPr lang="zh-CN" altLang="en-US" sz="1500" b="0" i="0" dirty="0">
                <a:solidFill>
                  <a:srgbClr val="4D4D4D"/>
                </a:solidFill>
                <a:effectLst/>
                <a:latin typeface="微软雅黑" panose="020B0503020204020204" pitchFamily="34" charset="-122"/>
                <a:ea typeface="微软雅黑" panose="020B0503020204020204" pitchFamily="34" charset="-122"/>
              </a:rPr>
              <a:t>个位置，变成第</a:t>
            </a:r>
            <a:r>
              <a:rPr lang="en-US" altLang="zh-CN" sz="1500" b="0" i="0" dirty="0">
                <a:solidFill>
                  <a:srgbClr val="4D4D4D"/>
                </a:solidFill>
                <a:effectLst/>
                <a:latin typeface="微软雅黑" panose="020B0503020204020204" pitchFamily="34" charset="-122"/>
                <a:ea typeface="微软雅黑" panose="020B0503020204020204" pitchFamily="34" charset="-122"/>
              </a:rPr>
              <a:t>0010</a:t>
            </a:r>
            <a:r>
              <a:rPr lang="zh-CN" altLang="en-US" sz="1500" b="0" i="0" dirty="0">
                <a:solidFill>
                  <a:srgbClr val="4D4D4D"/>
                </a:solidFill>
                <a:effectLst/>
                <a:latin typeface="微软雅黑" panose="020B0503020204020204" pitchFamily="34" charset="-122"/>
                <a:ea typeface="微软雅黑" panose="020B0503020204020204" pitchFamily="34" charset="-122"/>
              </a:rPr>
              <a:t>个位置；</a:t>
            </a:r>
          </a:p>
          <a:p>
            <a:pPr marL="285750" indent="-285750">
              <a:buFont typeface="Arial" panose="020B0604020202020204" pitchFamily="34" charset="0"/>
              <a:buChar char="•"/>
            </a:pPr>
            <a:r>
              <a:rPr lang="zh-CN" altLang="en-US" sz="1500" b="0" i="0" dirty="0">
                <a:solidFill>
                  <a:srgbClr val="4D4D4D"/>
                </a:solidFill>
                <a:effectLst/>
                <a:latin typeface="微软雅黑" panose="020B0503020204020204" pitchFamily="34" charset="-122"/>
                <a:ea typeface="微软雅黑" panose="020B0503020204020204" pitchFamily="34" charset="-122"/>
              </a:rPr>
              <a:t>第</a:t>
            </a:r>
            <a:r>
              <a:rPr lang="en-US" altLang="zh-CN" sz="1500" b="0" i="0" dirty="0">
                <a:solidFill>
                  <a:srgbClr val="4D4D4D"/>
                </a:solidFill>
                <a:effectLst/>
                <a:latin typeface="微软雅黑" panose="020B0503020204020204" pitchFamily="34" charset="-122"/>
                <a:ea typeface="微软雅黑" panose="020B0503020204020204" pitchFamily="34" charset="-122"/>
              </a:rPr>
              <a:t>3</a:t>
            </a:r>
            <a:r>
              <a:rPr lang="zh-CN" altLang="en-US" sz="1500" b="0" i="0" dirty="0">
                <a:solidFill>
                  <a:srgbClr val="4D4D4D"/>
                </a:solidFill>
                <a:effectLst/>
                <a:latin typeface="微软雅黑" panose="020B0503020204020204" pitchFamily="34" charset="-122"/>
                <a:ea typeface="微软雅黑" panose="020B0503020204020204" pitchFamily="34" charset="-122"/>
              </a:rPr>
              <a:t>个位置</a:t>
            </a:r>
            <a:r>
              <a:rPr lang="zh-CN" altLang="en-US" sz="1500" dirty="0">
                <a:solidFill>
                  <a:srgbClr val="4D4D4D"/>
                </a:solidFill>
                <a:latin typeface="微软雅黑" panose="020B0503020204020204" pitchFamily="34" charset="-122"/>
                <a:ea typeface="微软雅黑" panose="020B0503020204020204" pitchFamily="34" charset="-122"/>
              </a:rPr>
              <a:t>，变成第</a:t>
            </a:r>
            <a:r>
              <a:rPr lang="en-US" altLang="zh-CN" sz="1500" dirty="0">
                <a:solidFill>
                  <a:srgbClr val="4D4D4D"/>
                </a:solidFill>
                <a:latin typeface="微软雅黑" panose="020B0503020204020204" pitchFamily="34" charset="-122"/>
                <a:ea typeface="微软雅黑" panose="020B0503020204020204" pitchFamily="34" charset="-122"/>
              </a:rPr>
              <a:t>0011</a:t>
            </a:r>
            <a:r>
              <a:rPr lang="zh-CN" altLang="en-US" sz="1500" dirty="0">
                <a:solidFill>
                  <a:srgbClr val="4D4D4D"/>
                </a:solidFill>
                <a:latin typeface="微软雅黑" panose="020B0503020204020204" pitchFamily="34" charset="-122"/>
                <a:ea typeface="微软雅黑" panose="020B0503020204020204" pitchFamily="34" charset="-122"/>
              </a:rPr>
              <a:t>个位置；</a:t>
            </a:r>
          </a:p>
          <a:p>
            <a:pPr marL="285750" indent="-285750">
              <a:buFont typeface="Arial" panose="020B0604020202020204" pitchFamily="34" charset="0"/>
              <a:buChar char="•"/>
            </a:pPr>
            <a:r>
              <a:rPr lang="zh-CN" altLang="en-US" sz="1500" dirty="0">
                <a:solidFill>
                  <a:srgbClr val="4D4D4D"/>
                </a:solidFill>
                <a:latin typeface="微软雅黑" panose="020B0503020204020204" pitchFamily="34" charset="-122"/>
                <a:ea typeface="微软雅黑" panose="020B0503020204020204" pitchFamily="34" charset="-122"/>
              </a:rPr>
              <a:t>第</a:t>
            </a:r>
            <a:r>
              <a:rPr lang="en-US" altLang="zh-CN" sz="1500" dirty="0">
                <a:solidFill>
                  <a:srgbClr val="4D4D4D"/>
                </a:solidFill>
                <a:latin typeface="微软雅黑" panose="020B0503020204020204" pitchFamily="34" charset="-122"/>
                <a:ea typeface="微软雅黑" panose="020B0503020204020204" pitchFamily="34" charset="-122"/>
              </a:rPr>
              <a:t>4</a:t>
            </a:r>
            <a:r>
              <a:rPr lang="zh-CN" altLang="en-US" sz="1500" dirty="0">
                <a:solidFill>
                  <a:srgbClr val="4D4D4D"/>
                </a:solidFill>
                <a:latin typeface="微软雅黑" panose="020B0503020204020204" pitchFamily="34" charset="-122"/>
                <a:ea typeface="微软雅黑" panose="020B0503020204020204" pitchFamily="34" charset="-122"/>
              </a:rPr>
              <a:t>个位置，变成第</a:t>
            </a:r>
            <a:r>
              <a:rPr lang="en-US" altLang="zh-CN" sz="1500" dirty="0">
                <a:solidFill>
                  <a:srgbClr val="4D4D4D"/>
                </a:solidFill>
                <a:latin typeface="微软雅黑" panose="020B0503020204020204" pitchFamily="34" charset="-122"/>
                <a:ea typeface="微软雅黑" panose="020B0503020204020204" pitchFamily="34" charset="-122"/>
              </a:rPr>
              <a:t>0100</a:t>
            </a:r>
            <a:r>
              <a:rPr lang="zh-CN" altLang="en-US" sz="1500" dirty="0">
                <a:solidFill>
                  <a:srgbClr val="4D4D4D"/>
                </a:solidFill>
                <a:latin typeface="微软雅黑" panose="020B0503020204020204" pitchFamily="34" charset="-122"/>
                <a:ea typeface="微软雅黑" panose="020B0503020204020204" pitchFamily="34" charset="-122"/>
              </a:rPr>
              <a:t>个位置；</a:t>
            </a:r>
            <a:endParaRPr lang="en-US" altLang="zh-CN" sz="15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solidFill>
                  <a:srgbClr val="4D4D4D"/>
                </a:solidFill>
                <a:latin typeface="微软雅黑" panose="020B0503020204020204" pitchFamily="34" charset="-122"/>
                <a:ea typeface="微软雅黑" panose="020B0503020204020204" pitchFamily="34" charset="-122"/>
              </a:rPr>
              <a:t>第</a:t>
            </a:r>
            <a:r>
              <a:rPr lang="en-US" altLang="zh-CN" sz="1500" dirty="0">
                <a:solidFill>
                  <a:srgbClr val="4D4D4D"/>
                </a:solidFill>
                <a:latin typeface="微软雅黑" panose="020B0503020204020204" pitchFamily="34" charset="-122"/>
                <a:ea typeface="微软雅黑" panose="020B0503020204020204" pitchFamily="34" charset="-122"/>
              </a:rPr>
              <a:t>5</a:t>
            </a:r>
            <a:r>
              <a:rPr lang="zh-CN" altLang="en-US" sz="1500" dirty="0">
                <a:solidFill>
                  <a:srgbClr val="4D4D4D"/>
                </a:solidFill>
                <a:latin typeface="微软雅黑" panose="020B0503020204020204" pitchFamily="34" charset="-122"/>
                <a:ea typeface="微软雅黑" panose="020B0503020204020204" pitchFamily="34" charset="-122"/>
              </a:rPr>
              <a:t>个位置，变成第</a:t>
            </a:r>
            <a:r>
              <a:rPr lang="en-US" altLang="zh-CN" sz="1500" dirty="0">
                <a:solidFill>
                  <a:srgbClr val="4D4D4D"/>
                </a:solidFill>
                <a:latin typeface="微软雅黑" panose="020B0503020204020204" pitchFamily="34" charset="-122"/>
                <a:ea typeface="微软雅黑" panose="020B0503020204020204" pitchFamily="34" charset="-122"/>
              </a:rPr>
              <a:t>0101</a:t>
            </a:r>
            <a:r>
              <a:rPr lang="zh-CN" altLang="en-US" sz="1500" dirty="0">
                <a:solidFill>
                  <a:srgbClr val="4D4D4D"/>
                </a:solidFill>
                <a:latin typeface="微软雅黑" panose="020B0503020204020204" pitchFamily="34" charset="-122"/>
                <a:ea typeface="微软雅黑" panose="020B0503020204020204" pitchFamily="34" charset="-122"/>
              </a:rPr>
              <a:t>个位置；</a:t>
            </a:r>
          </a:p>
          <a:p>
            <a:pPr marL="285750" indent="-285750">
              <a:buFont typeface="Arial" panose="020B0604020202020204" pitchFamily="34" charset="0"/>
              <a:buChar char="•"/>
            </a:pPr>
            <a:r>
              <a:rPr lang="zh-CN" altLang="en-US" sz="1500" dirty="0">
                <a:solidFill>
                  <a:srgbClr val="4D4D4D"/>
                </a:solidFill>
                <a:latin typeface="微软雅黑" panose="020B0503020204020204" pitchFamily="34" charset="-122"/>
                <a:ea typeface="微软雅黑" panose="020B0503020204020204" pitchFamily="34" charset="-122"/>
              </a:rPr>
              <a:t>第</a:t>
            </a:r>
            <a:r>
              <a:rPr lang="en-US" altLang="zh-CN" sz="1500" dirty="0">
                <a:solidFill>
                  <a:srgbClr val="4D4D4D"/>
                </a:solidFill>
                <a:latin typeface="微软雅黑" panose="020B0503020204020204" pitchFamily="34" charset="-122"/>
                <a:ea typeface="微软雅黑" panose="020B0503020204020204" pitchFamily="34" charset="-122"/>
              </a:rPr>
              <a:t>6</a:t>
            </a:r>
            <a:r>
              <a:rPr lang="zh-CN" altLang="en-US" sz="1500" dirty="0">
                <a:solidFill>
                  <a:srgbClr val="4D4D4D"/>
                </a:solidFill>
                <a:latin typeface="微软雅黑" panose="020B0503020204020204" pitchFamily="34" charset="-122"/>
                <a:ea typeface="微软雅黑" panose="020B0503020204020204" pitchFamily="34" charset="-122"/>
              </a:rPr>
              <a:t>个位置，变成第</a:t>
            </a:r>
            <a:r>
              <a:rPr lang="en-US" altLang="zh-CN" sz="1500" dirty="0">
                <a:solidFill>
                  <a:srgbClr val="4D4D4D"/>
                </a:solidFill>
                <a:latin typeface="微软雅黑" panose="020B0503020204020204" pitchFamily="34" charset="-122"/>
                <a:ea typeface="微软雅黑" panose="020B0503020204020204" pitchFamily="34" charset="-122"/>
              </a:rPr>
              <a:t>0110</a:t>
            </a:r>
            <a:r>
              <a:rPr lang="zh-CN" altLang="en-US" sz="1500" dirty="0">
                <a:solidFill>
                  <a:srgbClr val="4D4D4D"/>
                </a:solidFill>
                <a:latin typeface="微软雅黑" panose="020B0503020204020204" pitchFamily="34" charset="-122"/>
                <a:ea typeface="微软雅黑" panose="020B0503020204020204" pitchFamily="34" charset="-122"/>
              </a:rPr>
              <a:t>个位置；</a:t>
            </a:r>
          </a:p>
          <a:p>
            <a:pPr marL="285750" indent="-285750" algn="l">
              <a:buFont typeface="Arial" panose="020B0604020202020204" pitchFamily="34" charset="0"/>
              <a:buChar char="•"/>
            </a:pPr>
            <a:r>
              <a:rPr lang="en-US" altLang="zh-CN" sz="1500" b="0" i="0" dirty="0">
                <a:solidFill>
                  <a:srgbClr val="4D4D4D"/>
                </a:solidFill>
                <a:effectLst/>
                <a:latin typeface="微软雅黑" panose="020B0503020204020204" pitchFamily="34" charset="-122"/>
                <a:ea typeface="微软雅黑" panose="020B0503020204020204" pitchFamily="34" charset="-122"/>
              </a:rPr>
              <a:t>…</a:t>
            </a:r>
          </a:p>
          <a:p>
            <a:pPr algn="l"/>
            <a:endParaRPr lang="en-US" altLang="zh-CN" sz="15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1500" dirty="0">
                <a:solidFill>
                  <a:srgbClr val="4D4D4D"/>
                </a:solidFill>
                <a:latin typeface="微软雅黑" panose="020B0503020204020204" pitchFamily="34" charset="-122"/>
                <a:ea typeface="微软雅黑" panose="020B0503020204020204" pitchFamily="34" charset="-122"/>
              </a:rPr>
              <a:t>凡是位置数符合这种形式的，</a:t>
            </a:r>
            <a:r>
              <a:rPr lang="en-US" altLang="zh-CN" sz="1500" dirty="0">
                <a:solidFill>
                  <a:srgbClr val="4D4D4D"/>
                </a:solidFill>
                <a:latin typeface="微软雅黑" panose="020B0503020204020204" pitchFamily="34" charset="-122"/>
                <a:ea typeface="微软雅黑" panose="020B0503020204020204" pitchFamily="34" charset="-122"/>
              </a:rPr>
              <a:t>XXX1</a:t>
            </a:r>
            <a:r>
              <a:rPr lang="zh-CN" altLang="en-US" sz="1500" dirty="0">
                <a:solidFill>
                  <a:srgbClr val="4D4D4D"/>
                </a:solidFill>
                <a:latin typeface="微软雅黑" panose="020B0503020204020204" pitchFamily="34" charset="-122"/>
                <a:ea typeface="微软雅黑" panose="020B0503020204020204" pitchFamily="34" charset="-122"/>
              </a:rPr>
              <a:t>，归到</a:t>
            </a:r>
            <a:r>
              <a:rPr lang="en-US" altLang="zh-CN" sz="1500" dirty="0">
                <a:solidFill>
                  <a:srgbClr val="4D4D4D"/>
                </a:solidFill>
                <a:latin typeface="微软雅黑" panose="020B0503020204020204" pitchFamily="34" charset="-122"/>
                <a:ea typeface="微软雅黑" panose="020B0503020204020204" pitchFamily="34" charset="-122"/>
              </a:rPr>
              <a:t>B1</a:t>
            </a:r>
            <a:r>
              <a:rPr lang="zh-CN" altLang="en-US" sz="1500" dirty="0">
                <a:solidFill>
                  <a:srgbClr val="4D4D4D"/>
                </a:solidFill>
                <a:latin typeface="微软雅黑" panose="020B0503020204020204" pitchFamily="34" charset="-122"/>
                <a:ea typeface="微软雅黑" panose="020B0503020204020204" pitchFamily="34" charset="-122"/>
              </a:rPr>
              <a:t>；</a:t>
            </a:r>
          </a:p>
          <a:p>
            <a:pPr algn="l"/>
            <a:r>
              <a:rPr lang="zh-CN" altLang="en-US" sz="1500" dirty="0">
                <a:solidFill>
                  <a:srgbClr val="4D4D4D"/>
                </a:solidFill>
                <a:latin typeface="微软雅黑" panose="020B0503020204020204" pitchFamily="34" charset="-122"/>
                <a:ea typeface="微软雅黑" panose="020B0503020204020204" pitchFamily="34" charset="-122"/>
              </a:rPr>
              <a:t>凡是位置数符合这种形式的，</a:t>
            </a:r>
            <a:r>
              <a:rPr lang="en-US" altLang="zh-CN" sz="1500" dirty="0">
                <a:solidFill>
                  <a:srgbClr val="4D4D4D"/>
                </a:solidFill>
                <a:latin typeface="微软雅黑" panose="020B0503020204020204" pitchFamily="34" charset="-122"/>
                <a:ea typeface="微软雅黑" panose="020B0503020204020204" pitchFamily="34" charset="-122"/>
              </a:rPr>
              <a:t>XX1X</a:t>
            </a:r>
            <a:r>
              <a:rPr lang="zh-CN" altLang="en-US" sz="1500" dirty="0">
                <a:solidFill>
                  <a:srgbClr val="4D4D4D"/>
                </a:solidFill>
                <a:latin typeface="微软雅黑" panose="020B0503020204020204" pitchFamily="34" charset="-122"/>
                <a:ea typeface="微软雅黑" panose="020B0503020204020204" pitchFamily="34" charset="-122"/>
              </a:rPr>
              <a:t>，归到</a:t>
            </a:r>
            <a:r>
              <a:rPr lang="en-US" altLang="zh-CN" sz="1500" dirty="0">
                <a:solidFill>
                  <a:srgbClr val="4D4D4D"/>
                </a:solidFill>
                <a:latin typeface="微软雅黑" panose="020B0503020204020204" pitchFamily="34" charset="-122"/>
                <a:ea typeface="微软雅黑" panose="020B0503020204020204" pitchFamily="34" charset="-122"/>
              </a:rPr>
              <a:t>B2</a:t>
            </a:r>
            <a:r>
              <a:rPr lang="zh-CN" altLang="en-US" sz="1500" dirty="0">
                <a:solidFill>
                  <a:srgbClr val="4D4D4D"/>
                </a:solidFill>
                <a:latin typeface="微软雅黑" panose="020B0503020204020204" pitchFamily="34" charset="-122"/>
                <a:ea typeface="微软雅黑" panose="020B0503020204020204" pitchFamily="34" charset="-122"/>
              </a:rPr>
              <a:t>；</a:t>
            </a:r>
          </a:p>
          <a:p>
            <a:pPr algn="l"/>
            <a:r>
              <a:rPr lang="zh-CN" altLang="en-US" sz="1500" dirty="0">
                <a:solidFill>
                  <a:srgbClr val="4D4D4D"/>
                </a:solidFill>
                <a:latin typeface="微软雅黑" panose="020B0503020204020204" pitchFamily="34" charset="-122"/>
                <a:ea typeface="微软雅黑" panose="020B0503020204020204" pitchFamily="34" charset="-122"/>
              </a:rPr>
              <a:t>凡是位置数符合这种形式的，</a:t>
            </a:r>
            <a:r>
              <a:rPr lang="en-US" altLang="zh-CN" sz="1500" dirty="0">
                <a:solidFill>
                  <a:srgbClr val="4D4D4D"/>
                </a:solidFill>
                <a:latin typeface="微软雅黑" panose="020B0503020204020204" pitchFamily="34" charset="-122"/>
                <a:ea typeface="微软雅黑" panose="020B0503020204020204" pitchFamily="34" charset="-122"/>
              </a:rPr>
              <a:t>X1XX</a:t>
            </a:r>
            <a:r>
              <a:rPr lang="zh-CN" altLang="en-US" sz="1500" dirty="0">
                <a:solidFill>
                  <a:srgbClr val="4D4D4D"/>
                </a:solidFill>
                <a:latin typeface="微软雅黑" panose="020B0503020204020204" pitchFamily="34" charset="-122"/>
                <a:ea typeface="微软雅黑" panose="020B0503020204020204" pitchFamily="34" charset="-122"/>
              </a:rPr>
              <a:t>，归到</a:t>
            </a:r>
            <a:r>
              <a:rPr lang="en-US" altLang="zh-CN" sz="1500" dirty="0">
                <a:solidFill>
                  <a:srgbClr val="4D4D4D"/>
                </a:solidFill>
                <a:latin typeface="微软雅黑" panose="020B0503020204020204" pitchFamily="34" charset="-122"/>
                <a:ea typeface="微软雅黑" panose="020B0503020204020204" pitchFamily="34" charset="-122"/>
              </a:rPr>
              <a:t>B3</a:t>
            </a:r>
            <a:r>
              <a:rPr lang="zh-CN" altLang="en-US" sz="1500" dirty="0">
                <a:solidFill>
                  <a:srgbClr val="4D4D4D"/>
                </a:solidFill>
                <a:latin typeface="微软雅黑" panose="020B0503020204020204" pitchFamily="34" charset="-122"/>
                <a:ea typeface="微软雅黑" panose="020B0503020204020204" pitchFamily="34" charset="-122"/>
              </a:rPr>
              <a:t>；</a:t>
            </a:r>
          </a:p>
          <a:p>
            <a:pPr algn="l"/>
            <a:r>
              <a:rPr lang="zh-CN" altLang="en-US" sz="1500" dirty="0">
                <a:solidFill>
                  <a:srgbClr val="4D4D4D"/>
                </a:solidFill>
                <a:latin typeface="微软雅黑" panose="020B0503020204020204" pitchFamily="34" charset="-122"/>
                <a:ea typeface="微软雅黑" panose="020B0503020204020204" pitchFamily="34" charset="-122"/>
              </a:rPr>
              <a:t>凡是位置数符合这种形式的，</a:t>
            </a:r>
            <a:r>
              <a:rPr lang="en-US" altLang="zh-CN" sz="1500" dirty="0">
                <a:solidFill>
                  <a:srgbClr val="4D4D4D"/>
                </a:solidFill>
                <a:latin typeface="微软雅黑" panose="020B0503020204020204" pitchFamily="34" charset="-122"/>
                <a:ea typeface="微软雅黑" panose="020B0503020204020204" pitchFamily="34" charset="-122"/>
              </a:rPr>
              <a:t>1XXX</a:t>
            </a:r>
            <a:r>
              <a:rPr lang="zh-CN" altLang="en-US" sz="1500" dirty="0">
                <a:solidFill>
                  <a:srgbClr val="4D4D4D"/>
                </a:solidFill>
                <a:latin typeface="微软雅黑" panose="020B0503020204020204" pitchFamily="34" charset="-122"/>
                <a:ea typeface="微软雅黑" panose="020B0503020204020204" pitchFamily="34" charset="-122"/>
              </a:rPr>
              <a:t>，归到</a:t>
            </a:r>
            <a:r>
              <a:rPr lang="en-US" altLang="zh-CN" sz="1500" dirty="0">
                <a:solidFill>
                  <a:srgbClr val="4D4D4D"/>
                </a:solidFill>
                <a:latin typeface="微软雅黑" panose="020B0503020204020204" pitchFamily="34" charset="-122"/>
                <a:ea typeface="微软雅黑" panose="020B0503020204020204" pitchFamily="34" charset="-122"/>
              </a:rPr>
              <a:t>B4</a:t>
            </a:r>
            <a:r>
              <a:rPr lang="zh-CN" altLang="en-US" sz="1500" dirty="0">
                <a:solidFill>
                  <a:srgbClr val="4D4D4D"/>
                </a:solidFill>
                <a:latin typeface="微软雅黑" panose="020B0503020204020204" pitchFamily="34" charset="-122"/>
                <a:ea typeface="微软雅黑" panose="020B0503020204020204" pitchFamily="34" charset="-122"/>
              </a:rPr>
              <a:t>；</a:t>
            </a:r>
          </a:p>
          <a:p>
            <a:r>
              <a:rPr lang="zh-CN" altLang="en-US" sz="1500" dirty="0">
                <a:solidFill>
                  <a:srgbClr val="4D4D4D"/>
                </a:solidFill>
                <a:latin typeface="微软雅黑" panose="020B0503020204020204" pitchFamily="34" charset="-122"/>
                <a:ea typeface="微软雅黑" panose="020B0503020204020204" pitchFamily="34" charset="-122"/>
              </a:rPr>
              <a:t>这样各个校验码也被分到各个组里面去了，而且，每个组只有一个校验码。</a:t>
            </a:r>
            <a:endParaRPr lang="en-US" altLang="zh-CN" sz="1500" dirty="0">
              <a:solidFill>
                <a:srgbClr val="4D4D4D"/>
              </a:solidFill>
              <a:latin typeface="微软雅黑" panose="020B0503020204020204" pitchFamily="34" charset="-122"/>
              <a:ea typeface="微软雅黑" panose="020B0503020204020204" pitchFamily="34" charset="-122"/>
            </a:endParaRPr>
          </a:p>
          <a:p>
            <a:endParaRPr lang="en-US" altLang="zh-CN" sz="1500" dirty="0">
              <a:solidFill>
                <a:srgbClr val="4D4D4D"/>
              </a:solidFill>
              <a:latin typeface="微软雅黑" panose="020B0503020204020204" pitchFamily="34" charset="-122"/>
              <a:ea typeface="微软雅黑" panose="020B0503020204020204" pitchFamily="34" charset="-122"/>
            </a:endParaRPr>
          </a:p>
          <a:p>
            <a:r>
              <a:rPr lang="zh-CN" altLang="en-US" sz="1500" dirty="0">
                <a:solidFill>
                  <a:srgbClr val="4D4D4D"/>
                </a:solidFill>
                <a:latin typeface="微软雅黑" panose="020B0503020204020204" pitchFamily="34" charset="-122"/>
                <a:ea typeface="微软雅黑" panose="020B0503020204020204" pitchFamily="34" charset="-122"/>
              </a:rPr>
              <a:t>组分好了，校验码的值也就确定下来了（确保组内偶数个</a:t>
            </a:r>
            <a:r>
              <a:rPr lang="en-US" altLang="zh-CN" sz="1500" dirty="0">
                <a:solidFill>
                  <a:srgbClr val="4D4D4D"/>
                </a:solidFill>
                <a:latin typeface="微软雅黑" panose="020B0503020204020204" pitchFamily="34" charset="-122"/>
                <a:ea typeface="微软雅黑" panose="020B0503020204020204" pitchFamily="34" charset="-122"/>
              </a:rPr>
              <a:t>1</a:t>
            </a:r>
            <a:r>
              <a:rPr lang="zh-CN" altLang="en-US" sz="1500" dirty="0">
                <a:solidFill>
                  <a:srgbClr val="4D4D4D"/>
                </a:solidFill>
                <a:latin typeface="微软雅黑" panose="020B0503020204020204" pitchFamily="34" charset="-122"/>
                <a:ea typeface="微软雅黑" panose="020B0503020204020204" pitchFamily="34" charset="-122"/>
              </a:rPr>
              <a:t>）。这样整个串的码就确定下来了。</a:t>
            </a:r>
            <a:endParaRPr lang="en-US" altLang="zh-CN" sz="1500" dirty="0">
              <a:solidFill>
                <a:srgbClr val="4D4D4D"/>
              </a:solidFill>
              <a:latin typeface="微软雅黑" panose="020B0503020204020204" pitchFamily="34" charset="-122"/>
              <a:ea typeface="微软雅黑" panose="020B0503020204020204" pitchFamily="34" charset="-122"/>
            </a:endParaRPr>
          </a:p>
          <a:p>
            <a:endParaRPr lang="en-US" altLang="zh-CN" sz="1500" dirty="0">
              <a:solidFill>
                <a:srgbClr val="4D4D4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7930" y="1106954"/>
                <a:ext cx="10386952" cy="5032587"/>
              </a:xfrm>
            </p:spPr>
            <p:txBody>
              <a:bodyPr>
                <a:normAutofit fontScale="92500"/>
              </a:bodyPr>
              <a:lstStyle/>
              <a:p>
                <a:pPr marL="457200" indent="-457200">
                  <a:buFont typeface="Arial" panose="020B0604020202020204" pitchFamily="34" charset="0"/>
                  <a:buChar char="•"/>
                </a:pPr>
                <a:r>
                  <a:rPr lang="en-US" altLang="zh-CN" dirty="0"/>
                  <a:t>To design a </a:t>
                </a:r>
                <a:r>
                  <a:rPr lang="en-US" altLang="zh-CN" i="1" dirty="0">
                    <a:solidFill>
                      <a:srgbClr val="0000FF"/>
                    </a:solidFill>
                  </a:rPr>
                  <a:t>n</a:t>
                </a:r>
                <a:r>
                  <a:rPr lang="en-US" altLang="zh-CN" dirty="0"/>
                  <a:t>-bit code with </a:t>
                </a:r>
                <a:r>
                  <a:rPr lang="en-US" altLang="zh-CN" i="1" dirty="0">
                    <a:solidFill>
                      <a:srgbClr val="0000FF"/>
                    </a:solidFill>
                  </a:rPr>
                  <a:t>m</a:t>
                </a:r>
                <a:r>
                  <a:rPr lang="en-US" altLang="zh-CN" dirty="0"/>
                  <a:t> message bits and </a:t>
                </a:r>
                <a:r>
                  <a:rPr lang="en-US" altLang="zh-CN" i="1" dirty="0">
                    <a:solidFill>
                      <a:srgbClr val="0000FF"/>
                    </a:solidFill>
                  </a:rPr>
                  <a:t>r</a:t>
                </a:r>
                <a:r>
                  <a:rPr lang="en-US" altLang="zh-CN" dirty="0"/>
                  <a:t> check bits that will allow all single errors to be corrected, we must have </a:t>
                </a: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m:oMathPara>
                </a14:m>
                <a:endParaRPr lang="en-US" altLang="zh-CN" dirty="0"/>
              </a:p>
              <a:p>
                <a:pPr marL="457200" indent="-457200">
                  <a:buFont typeface="Arial" panose="020B0604020202020204" pitchFamily="34" charset="0"/>
                  <a:buChar char="•"/>
                </a:pPr>
                <a:r>
                  <a:rPr lang="en-US" altLang="zh-CN" dirty="0"/>
                  <a:t>Each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has n illegal codewords at a distance of 1 from it. These are formed by systematically inverting each of n bits in a n-bit codeword formed from it. </a:t>
                </a:r>
              </a:p>
              <a:p>
                <a:pPr marL="457200" indent="-457200">
                  <a:buFont typeface="Arial" panose="020B0604020202020204" pitchFamily="34" charset="0"/>
                  <a:buChar char="•"/>
                </a:pPr>
                <a:r>
                  <a:rPr lang="en-US" altLang="zh-CN" dirty="0"/>
                  <a:t>Each of the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requires </a:t>
                </a:r>
                <a:r>
                  <a:rPr lang="en-US" altLang="zh-CN" i="1" dirty="0"/>
                  <a:t>n+1</a:t>
                </a:r>
                <a:r>
                  <a:rPr lang="en-US" altLang="zh-CN" dirty="0"/>
                  <a:t> bit patterns dedicated to it. Since the total number of bit pattern is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oMath>
                </a14:m>
                <a:r>
                  <a:rPr lang="en-US" altLang="zh-CN" dirty="0"/>
                  <a:t>, we mush have:</a:t>
                </a:r>
              </a:p>
              <a:p>
                <a:pPr algn="ct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𝑛</m:t>
                        </m:r>
                      </m:sup>
                    </m:sSup>
                  </m:oMath>
                </a14:m>
                <a:endParaRPr lang="en-US" altLang="zh-CN" dirty="0"/>
              </a:p>
              <a:p>
                <a:pPr marL="457200" indent="-457200">
                  <a:buFont typeface="Arial" panose="020B0604020202020204" pitchFamily="34" charset="0"/>
                  <a:buChar char="•"/>
                </a:pPr>
                <a:r>
                  <a:rPr lang="en-US" altLang="zh-CN" dirty="0"/>
                  <a:t>Using n=</a:t>
                </a:r>
                <a:r>
                  <a:rPr lang="en-US" altLang="zh-CN" dirty="0" err="1"/>
                  <a:t>m+r</a:t>
                </a:r>
                <a:r>
                  <a:rPr lang="en-US" altLang="zh-CN" dirty="0"/>
                  <a:t>, this requirement becomes: </a:t>
                </a:r>
                <a14:m>
                  <m:oMath xmlns:m="http://schemas.openxmlformats.org/officeDocument/2006/math">
                    <m:r>
                      <a:rPr lang="en-US" altLang="zh-CN" i="1" smtClean="0">
                        <a:latin typeface="Cambria Math" panose="02040503050406030204" pitchFamily="18" charset="0"/>
                      </a:rPr>
                      <m:t>(</m:t>
                    </m:r>
                    <m:r>
                      <a:rPr lang="en-US" altLang="zh-CN" i="1" smtClean="0">
                        <a:latin typeface="Cambria Math" panose="02040503050406030204" pitchFamily="18" charset="0"/>
                      </a:rPr>
                      <m:t>𝑚</m:t>
                    </m:r>
                    <m:r>
                      <a:rPr lang="en-US" altLang="zh-CN" i="1" smtClean="0">
                        <a:latin typeface="Cambria Math" panose="02040503050406030204" pitchFamily="18" charset="0"/>
                      </a:rPr>
                      <m:t>+</m:t>
                    </m:r>
                    <m:r>
                      <a:rPr lang="en-US" altLang="zh-CN" i="1" smtClean="0">
                        <a:latin typeface="Cambria Math" panose="02040503050406030204" pitchFamily="18" charset="0"/>
                      </a:rPr>
                      <m:t>𝑟</m:t>
                    </m:r>
                    <m:r>
                      <a:rPr lang="en-US" altLang="zh-CN" i="1" smtClean="0">
                        <a:latin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a14:m>
                <a:endParaRPr lang="en-US" altLang="zh-CN" dirty="0"/>
              </a:p>
              <a:p>
                <a:pPr marL="457200" indent="-457200">
                  <a:buFont typeface="Arial" panose="020B0604020202020204" pitchFamily="34" charset="0"/>
                  <a:buChar char="•"/>
                </a:pPr>
                <a:r>
                  <a:rPr lang="en-US" altLang="zh-CN" dirty="0"/>
                  <a:t>Given m, this puts a lower limit on the number of check bits needed to correct single errors.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7930" y="1106954"/>
                <a:ext cx="10386952" cy="5032587"/>
              </a:xfrm>
              <a:blipFill>
                <a:blip r:embed="rId3"/>
                <a:stretch>
                  <a:fillRect l="-940" t="-1939" r="-1820" b="-2667"/>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26D5E9B7-5166-4836-8E7F-6055F4E7B48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Single Error Correction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FC36C310-BE88-41DD-AA37-136F9C4A9FD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Functions of 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9" name="Rectangle 3">
            <a:extLst>
              <a:ext uri="{FF2B5EF4-FFF2-40B4-BE49-F238E27FC236}">
                <a16:creationId xmlns:a16="http://schemas.microsoft.com/office/drawing/2014/main" id="{DBFC17D1-4AA7-4A37-8839-B82035733BF3}"/>
              </a:ext>
            </a:extLst>
          </p:cNvPr>
          <p:cNvSpPr txBox="1">
            <a:spLocks noChangeArrowheads="1"/>
          </p:cNvSpPr>
          <p:nvPr/>
        </p:nvSpPr>
        <p:spPr>
          <a:xfrm>
            <a:off x="721026" y="1187136"/>
            <a:ext cx="11047840" cy="461983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400"/>
              </a:spcBef>
              <a:buFontTx/>
              <a:buChar char="•"/>
            </a:pPr>
            <a:r>
              <a:rPr lang="zh-CN" altLang="en-US" sz="3200" dirty="0">
                <a:latin typeface="微软雅黑" panose="020B0503020204020204" pitchFamily="34" charset="-122"/>
                <a:ea typeface="微软雅黑" panose="020B0503020204020204" pitchFamily="34" charset="-122"/>
              </a:rPr>
              <a:t>将物理层的无结构原始比特流划分成一定长度的结构数据单元</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帧（</a:t>
            </a:r>
            <a:r>
              <a:rPr lang="en-US" altLang="zh-CN" sz="3200" dirty="0">
                <a:latin typeface="微软雅黑" panose="020B0503020204020204" pitchFamily="34" charset="-122"/>
                <a:ea typeface="微软雅黑" panose="020B0503020204020204" pitchFamily="34" charset="-122"/>
              </a:rPr>
              <a:t>Frame</a:t>
            </a:r>
            <a:r>
              <a:rPr lang="zh-CN" altLang="en-US" sz="3200" dirty="0">
                <a:latin typeface="微软雅黑" panose="020B0503020204020204" pitchFamily="34" charset="-122"/>
                <a:ea typeface="微软雅黑" panose="020B0503020204020204" pitchFamily="34" charset="-122"/>
              </a:rPr>
              <a:t>），即</a:t>
            </a:r>
            <a:r>
              <a:rPr lang="zh-CN" altLang="en-US" sz="3200" dirty="0">
                <a:solidFill>
                  <a:srgbClr val="C00000"/>
                </a:solidFill>
                <a:latin typeface="微软雅黑" panose="020B0503020204020204" pitchFamily="34" charset="-122"/>
                <a:ea typeface="微软雅黑" panose="020B0503020204020204" pitchFamily="34" charset="-122"/>
              </a:rPr>
              <a:t>组帧（</a:t>
            </a:r>
            <a:r>
              <a:rPr lang="en-US" altLang="zh-CN" sz="3200" dirty="0">
                <a:solidFill>
                  <a:srgbClr val="C00000"/>
                </a:solidFill>
                <a:latin typeface="微软雅黑" panose="020B0503020204020204" pitchFamily="34" charset="-122"/>
                <a:ea typeface="微软雅黑" panose="020B0503020204020204" pitchFamily="34" charset="-122"/>
              </a:rPr>
              <a:t>Framing</a:t>
            </a:r>
            <a:r>
              <a:rPr lang="zh-CN" altLang="en-US" sz="3200" dirty="0">
                <a:solidFill>
                  <a:srgbClr val="C00000"/>
                </a:solidFill>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20000"/>
              </a:lnSpc>
              <a:spcBef>
                <a:spcPts val="2400"/>
              </a:spcBef>
              <a:buFontTx/>
              <a:buChar char="•"/>
            </a:pPr>
            <a:r>
              <a:rPr lang="en-US" altLang="zh-CN" sz="3200" dirty="0">
                <a:latin typeface="微软雅黑" panose="020B0503020204020204" pitchFamily="34" charset="-122"/>
                <a:ea typeface="微软雅黑" panose="020B0503020204020204" pitchFamily="34" charset="-122"/>
              </a:rPr>
              <a:t>Provide service interface to the network layer</a:t>
            </a:r>
            <a:r>
              <a:rPr lang="zh-CN" altLang="en-US" sz="3100" dirty="0">
                <a:latin typeface="微软雅黑" panose="020B0503020204020204" pitchFamily="34" charset="-122"/>
                <a:ea typeface="微软雅黑" panose="020B0503020204020204" pitchFamily="34" charset="-122"/>
              </a:rPr>
              <a:t>向网络层提供一个定义良好的接口</a:t>
            </a:r>
            <a:endParaRPr lang="en-US" altLang="zh-CN" sz="3100" dirty="0">
              <a:latin typeface="微软雅黑" panose="020B0503020204020204" pitchFamily="34" charset="-122"/>
              <a:ea typeface="微软雅黑" panose="020B0503020204020204" pitchFamily="34" charset="-122"/>
            </a:endParaRPr>
          </a:p>
          <a:p>
            <a:pPr>
              <a:lnSpc>
                <a:spcPct val="120000"/>
              </a:lnSpc>
              <a:spcBef>
                <a:spcPts val="2400"/>
              </a:spcBef>
              <a:buFontTx/>
              <a:buChar char="•"/>
            </a:pPr>
            <a:r>
              <a:rPr lang="en-US" altLang="zh-CN" sz="3200" dirty="0">
                <a:latin typeface="微软雅黑" panose="020B0503020204020204" pitchFamily="34" charset="-122"/>
                <a:ea typeface="微软雅黑" panose="020B0503020204020204" pitchFamily="34" charset="-122"/>
              </a:rPr>
              <a:t>Dealing with transmission errors</a:t>
            </a:r>
            <a:r>
              <a:rPr lang="zh-CN" altLang="en-US" sz="3200" dirty="0">
                <a:latin typeface="微软雅黑" panose="020B0503020204020204" pitchFamily="34" charset="-122"/>
                <a:ea typeface="微软雅黑" panose="020B0503020204020204" pitchFamily="34" charset="-122"/>
              </a:rPr>
              <a:t>处理传输错误</a:t>
            </a:r>
            <a:endParaRPr lang="en-US" altLang="zh-CN" sz="3200" dirty="0">
              <a:latin typeface="微软雅黑" panose="020B0503020204020204" pitchFamily="34" charset="-122"/>
              <a:ea typeface="微软雅黑" panose="020B0503020204020204" pitchFamily="34" charset="-122"/>
            </a:endParaRPr>
          </a:p>
          <a:p>
            <a:pPr lvl="1">
              <a:lnSpc>
                <a:spcPct val="120000"/>
              </a:lnSpc>
              <a:spcBef>
                <a:spcPts val="1200"/>
              </a:spcBef>
              <a:buFontTx/>
              <a:buChar char="•"/>
            </a:pPr>
            <a:r>
              <a:rPr lang="zh-CN" altLang="en-US" sz="2900" dirty="0">
                <a:latin typeface="微软雅黑" panose="020B0503020204020204" pitchFamily="34" charset="-122"/>
                <a:ea typeface="微软雅黑" panose="020B0503020204020204" pitchFamily="34" charset="-122"/>
              </a:rPr>
              <a:t>对帧进行</a:t>
            </a:r>
            <a:r>
              <a:rPr lang="zh-CN" altLang="en-US" sz="2900" dirty="0">
                <a:solidFill>
                  <a:srgbClr val="C00000"/>
                </a:solidFill>
                <a:latin typeface="微软雅黑" panose="020B0503020204020204" pitchFamily="34" charset="-122"/>
                <a:ea typeface="微软雅黑" panose="020B0503020204020204" pitchFamily="34" charset="-122"/>
              </a:rPr>
              <a:t>差错控制（</a:t>
            </a:r>
            <a:r>
              <a:rPr lang="en-US" altLang="zh-CN" sz="2900" dirty="0">
                <a:solidFill>
                  <a:srgbClr val="C00000"/>
                </a:solidFill>
                <a:latin typeface="微软雅黑" panose="020B0503020204020204" pitchFamily="34" charset="-122"/>
                <a:ea typeface="微软雅黑" panose="020B0503020204020204" pitchFamily="34" charset="-122"/>
              </a:rPr>
              <a:t>error control</a:t>
            </a:r>
            <a:r>
              <a:rPr lang="zh-CN" altLang="en-US" sz="2900" dirty="0">
                <a:solidFill>
                  <a:srgbClr val="C00000"/>
                </a:solidFill>
                <a:latin typeface="微软雅黑" panose="020B0503020204020204" pitchFamily="34" charset="-122"/>
                <a:ea typeface="微软雅黑" panose="020B0503020204020204" pitchFamily="34" charset="-122"/>
              </a:rPr>
              <a:t>）</a:t>
            </a:r>
            <a:r>
              <a:rPr lang="zh-CN" altLang="en-US" sz="2900" dirty="0">
                <a:latin typeface="微软雅黑" panose="020B0503020204020204" pitchFamily="34" charset="-122"/>
                <a:ea typeface="微软雅黑" panose="020B0503020204020204" pitchFamily="34" charset="-122"/>
              </a:rPr>
              <a:t>，实现检错</a:t>
            </a:r>
            <a:r>
              <a:rPr lang="en-US" altLang="zh-CN" sz="2900" dirty="0">
                <a:latin typeface="微软雅黑" panose="020B0503020204020204" pitchFamily="34" charset="-122"/>
                <a:ea typeface="微软雅黑" panose="020B0503020204020204" pitchFamily="34" charset="-122"/>
              </a:rPr>
              <a:t>/</a:t>
            </a:r>
            <a:r>
              <a:rPr lang="zh-CN" altLang="en-US" sz="2900" dirty="0">
                <a:latin typeface="微软雅黑" panose="020B0503020204020204" pitchFamily="34" charset="-122"/>
                <a:ea typeface="微软雅黑" panose="020B0503020204020204" pitchFamily="34" charset="-122"/>
              </a:rPr>
              <a:t>纠错功能</a:t>
            </a:r>
            <a:endParaRPr lang="en-US" altLang="zh-CN" sz="2900" dirty="0">
              <a:latin typeface="微软雅黑" panose="020B0503020204020204" pitchFamily="34" charset="-122"/>
              <a:ea typeface="微软雅黑" panose="020B0503020204020204" pitchFamily="34" charset="-122"/>
            </a:endParaRPr>
          </a:p>
          <a:p>
            <a:pPr>
              <a:lnSpc>
                <a:spcPct val="120000"/>
              </a:lnSpc>
              <a:spcBef>
                <a:spcPts val="2400"/>
              </a:spcBef>
              <a:buFontTx/>
              <a:buChar char="•"/>
            </a:pPr>
            <a:r>
              <a:rPr lang="en-US" altLang="zh-CN" sz="3200" dirty="0">
                <a:latin typeface="微软雅黑" panose="020B0503020204020204" pitchFamily="34" charset="-122"/>
                <a:ea typeface="微软雅黑" panose="020B0503020204020204" pitchFamily="34" charset="-122"/>
              </a:rPr>
              <a:t>Regulating data flow</a:t>
            </a:r>
            <a:r>
              <a:rPr lang="zh-CN" altLang="en-US" sz="3200" dirty="0">
                <a:latin typeface="微软雅黑" panose="020B0503020204020204" pitchFamily="34" charset="-122"/>
                <a:ea typeface="微软雅黑" panose="020B0503020204020204" pitchFamily="34" charset="-122"/>
              </a:rPr>
              <a:t>调节数据流</a:t>
            </a:r>
            <a:endParaRPr lang="en-US" altLang="zh-CN" sz="3200" dirty="0">
              <a:latin typeface="微软雅黑" panose="020B0503020204020204" pitchFamily="34" charset="-122"/>
              <a:ea typeface="微软雅黑" panose="020B0503020204020204" pitchFamily="34" charset="-122"/>
            </a:endParaRPr>
          </a:p>
          <a:p>
            <a:pPr lvl="1">
              <a:lnSpc>
                <a:spcPct val="120000"/>
              </a:lnSpc>
              <a:spcBef>
                <a:spcPts val="1200"/>
              </a:spcBef>
              <a:buFontTx/>
              <a:buChar char="•"/>
            </a:pPr>
            <a:r>
              <a:rPr lang="zh-CN" altLang="en-US" sz="2800" dirty="0">
                <a:latin typeface="微软雅黑" panose="020B0503020204020204" pitchFamily="34" charset="-122"/>
                <a:ea typeface="微软雅黑" panose="020B0503020204020204" pitchFamily="34" charset="-122"/>
              </a:rPr>
              <a:t>通过合适的</a:t>
            </a:r>
            <a:r>
              <a:rPr lang="zh-CN" altLang="en-US" sz="2800" dirty="0">
                <a:solidFill>
                  <a:srgbClr val="C00000"/>
                </a:solidFill>
                <a:latin typeface="微软雅黑" panose="020B0503020204020204" pitchFamily="34" charset="-122"/>
                <a:ea typeface="微软雅黑" panose="020B0503020204020204" pitchFamily="34" charset="-122"/>
              </a:rPr>
              <a:t>流量控制（</a:t>
            </a:r>
            <a:r>
              <a:rPr lang="en-US" altLang="zh-CN" sz="2800" dirty="0">
                <a:solidFill>
                  <a:srgbClr val="C00000"/>
                </a:solidFill>
                <a:latin typeface="微软雅黑" panose="020B0503020204020204" pitchFamily="34" charset="-122"/>
                <a:ea typeface="微软雅黑" panose="020B0503020204020204" pitchFamily="34" charset="-122"/>
              </a:rPr>
              <a:t>flow control</a:t>
            </a:r>
            <a:r>
              <a:rPr lang="zh-CN" altLang="en-US" sz="2800" dirty="0">
                <a:solidFill>
                  <a:srgbClr val="C00000"/>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协议保证收发双方的传输同步。</a:t>
            </a:r>
            <a:endParaRPr lang="en-US" altLang="zh-CN" sz="2800" dirty="0">
              <a:latin typeface="微软雅黑" panose="020B0503020204020204" pitchFamily="34" charset="-122"/>
              <a:ea typeface="微软雅黑" panose="020B0503020204020204" pitchFamily="34" charset="-122"/>
            </a:endParaRPr>
          </a:p>
          <a:p>
            <a:pPr lvl="1">
              <a:lnSpc>
                <a:spcPct val="120000"/>
              </a:lnSpc>
              <a:spcBef>
                <a:spcPts val="1200"/>
              </a:spcBef>
              <a:buFontTx/>
              <a:buChar char="•"/>
            </a:pPr>
            <a:r>
              <a:rPr lang="en-US" altLang="zh-CN" sz="2800" dirty="0">
                <a:latin typeface="微软雅黑" panose="020B0503020204020204" pitchFamily="34" charset="-122"/>
                <a:ea typeface="微软雅黑" panose="020B0503020204020204" pitchFamily="34" charset="-122"/>
              </a:rPr>
              <a:t>Slow receivers not swamped by fast senders</a:t>
            </a:r>
            <a:r>
              <a:rPr lang="zh-CN" altLang="en-US" sz="2800" dirty="0">
                <a:latin typeface="微软雅黑" panose="020B0503020204020204" pitchFamily="34" charset="-122"/>
                <a:ea typeface="微软雅黑" panose="020B0503020204020204" pitchFamily="34" charset="-122"/>
              </a:rPr>
              <a:t>确保慢速的接收方不会被快速的发送方淹没</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7138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56710" y="1325737"/>
                <a:ext cx="10386952" cy="2746989"/>
              </a:xfrm>
            </p:spPr>
            <p:txBody>
              <a:bodyPr>
                <a:normAutofit/>
              </a:bodyPr>
              <a:lstStyle/>
              <a:p>
                <a:pPr marL="457200" indent="-457200">
                  <a:lnSpc>
                    <a:spcPct val="100000"/>
                  </a:lnSpc>
                  <a:spcBef>
                    <a:spcPts val="1200"/>
                  </a:spcBef>
                  <a:buFont typeface="Arial" panose="020B0604020202020204" pitchFamily="34" charset="0"/>
                  <a:buChar char="•"/>
                </a:pPr>
                <a:r>
                  <a:rPr lang="en-US" altLang="zh-CN" b="0" i="0" dirty="0">
                    <a:solidFill>
                      <a:srgbClr val="333333"/>
                    </a:solidFill>
                    <a:effectLst/>
                    <a:latin typeface="Tahoma" panose="020B0604030504040204" pitchFamily="34" charset="0"/>
                  </a:rPr>
                  <a:t>As you can see, if you have r parity bits, it can cover bits from 1 up to </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a14:m>
                <a:r>
                  <a:rPr lang="en-US" altLang="zh-CN" i="1" dirty="0">
                    <a:latin typeface="Cambria Math" panose="02040503050406030204" pitchFamily="18" charset="0"/>
                  </a:rPr>
                  <a:t>-1</a:t>
                </a:r>
              </a:p>
              <a:p>
                <a:pPr marL="457200" indent="-457200">
                  <a:lnSpc>
                    <a:spcPct val="100000"/>
                  </a:lnSpc>
                  <a:spcBef>
                    <a:spcPts val="1200"/>
                  </a:spcBef>
                  <a:buFont typeface="Arial" panose="020B0604020202020204" pitchFamily="34" charset="0"/>
                  <a:buChar char="•"/>
                </a:pPr>
                <a:r>
                  <a:rPr lang="en-US" altLang="zh-CN" b="0" i="0" dirty="0">
                    <a:solidFill>
                      <a:srgbClr val="333333"/>
                    </a:solidFill>
                    <a:effectLst/>
                    <a:latin typeface="Tahoma" panose="020B0604030504040204" pitchFamily="34" charset="0"/>
                  </a:rPr>
                  <a:t>If we subtract out the parity bits, we are left with </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a14:m>
                <a:r>
                  <a:rPr lang="en-US" altLang="zh-CN" i="1" dirty="0">
                    <a:latin typeface="Cambria Math" panose="02040503050406030204" pitchFamily="18" charset="0"/>
                  </a:rPr>
                  <a:t>-r-1</a:t>
                </a:r>
              </a:p>
              <a:p>
                <a:pPr marL="457200" indent="-457200">
                  <a:lnSpc>
                    <a:spcPct val="100000"/>
                  </a:lnSpc>
                  <a:spcBef>
                    <a:spcPts val="1200"/>
                  </a:spcBef>
                  <a:buFont typeface="Arial" panose="020B0604020202020204" pitchFamily="34" charset="0"/>
                  <a:buChar char="•"/>
                </a:pPr>
                <a:r>
                  <a:rPr lang="en-US" altLang="zh-CN" dirty="0">
                    <a:solidFill>
                      <a:srgbClr val="333333"/>
                    </a:solidFill>
                    <a:latin typeface="Tahoma" panose="020B0604030504040204" pitchFamily="34" charset="0"/>
                  </a:rPr>
                  <a:t>So, we must have:  </a:t>
                </a:r>
                <a:r>
                  <a:rPr lang="en-US" altLang="zh-CN" i="1" dirty="0">
                    <a:latin typeface="Cambria Math" panose="02040503050406030204" pitchFamily="18" charset="0"/>
                  </a:rPr>
                  <a:t>m</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a14:m>
                <a:r>
                  <a:rPr lang="en-US" altLang="zh-CN" i="1" dirty="0">
                    <a:latin typeface="Cambria Math" panose="02040503050406030204" pitchFamily="18" charset="0"/>
                  </a:rPr>
                  <a:t>-r-1  or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a14:m>
                <a:endParaRPr lang="en-US" altLang="zh-CN" i="1"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56710" y="1325737"/>
                <a:ext cx="10386952" cy="2746989"/>
              </a:xfrm>
              <a:blipFill>
                <a:blip r:embed="rId3"/>
                <a:stretch>
                  <a:fillRect l="-1056" t="-2217"/>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6" name="矩形 5">
            <a:extLst>
              <a:ext uri="{FF2B5EF4-FFF2-40B4-BE49-F238E27FC236}">
                <a16:creationId xmlns:a16="http://schemas.microsoft.com/office/drawing/2014/main" id="{26D5E9B7-5166-4836-8E7F-6055F4E7B48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Single Error Correction –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从另一个角度来思考</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BE8C046-02D9-489A-B44A-D9A05186BE8E}"/>
              </a:ext>
            </a:extLst>
          </p:cNvPr>
          <p:cNvSpPr txBox="1"/>
          <p:nvPr/>
        </p:nvSpPr>
        <p:spPr>
          <a:xfrm>
            <a:off x="572790" y="4152037"/>
            <a:ext cx="10470872" cy="1323439"/>
          </a:xfrm>
          <a:prstGeom prst="rect">
            <a:avLst/>
          </a:prstGeom>
          <a:noFill/>
        </p:spPr>
        <p:txBody>
          <a:bodyPr wrap="square">
            <a:spAutoFit/>
          </a:bodyPr>
          <a:lstStyle/>
          <a:p>
            <a:pPr marL="342900" indent="-342900" algn="l">
              <a:buFont typeface="Arial" panose="020B0604020202020204" pitchFamily="34" charset="0"/>
              <a:buChar char="•"/>
            </a:pPr>
            <a:r>
              <a:rPr lang="zh-CN" altLang="en-US" sz="2000" b="0" i="0" dirty="0">
                <a:solidFill>
                  <a:srgbClr val="4D4D4D"/>
                </a:solidFill>
                <a:effectLst/>
                <a:latin typeface="微软雅黑" panose="020B0503020204020204" pitchFamily="34" charset="-122"/>
                <a:ea typeface="微软雅黑" panose="020B0503020204020204" pitchFamily="34" charset="-122"/>
              </a:rPr>
              <a:t>首先我们考虑我们到底要发多少位。假设校验码一共</a:t>
            </a:r>
            <a:r>
              <a:rPr lang="en-US" altLang="zh-CN" sz="2000" b="0" i="0" dirty="0">
                <a:solidFill>
                  <a:srgbClr val="4D4D4D"/>
                </a:solidFill>
                <a:effectLst/>
                <a:latin typeface="微软雅黑" panose="020B0503020204020204" pitchFamily="34" charset="-122"/>
                <a:ea typeface="微软雅黑" panose="020B0503020204020204" pitchFamily="34" charset="-122"/>
              </a:rPr>
              <a:t>r</a:t>
            </a:r>
            <a:r>
              <a:rPr lang="zh-CN" altLang="en-US" sz="2000" b="0" i="0" dirty="0">
                <a:solidFill>
                  <a:srgbClr val="4D4D4D"/>
                </a:solidFill>
                <a:effectLst/>
                <a:latin typeface="微软雅黑" panose="020B0503020204020204" pitchFamily="34" charset="-122"/>
                <a:ea typeface="微软雅黑" panose="020B0503020204020204" pitchFamily="34" charset="-122"/>
              </a:rPr>
              <a:t>位，我们想发的原始数据一共</a:t>
            </a:r>
            <a:r>
              <a:rPr lang="en-US" altLang="zh-CN" sz="2000" b="0" i="0" dirty="0">
                <a:solidFill>
                  <a:srgbClr val="4D4D4D"/>
                </a:solidFill>
                <a:effectLst/>
                <a:latin typeface="微软雅黑" panose="020B0503020204020204" pitchFamily="34" charset="-122"/>
                <a:ea typeface="微软雅黑" panose="020B0503020204020204" pitchFamily="34" charset="-122"/>
              </a:rPr>
              <a:t>m</a:t>
            </a:r>
            <a:r>
              <a:rPr lang="zh-CN" altLang="en-US" sz="2000" b="0" i="0" dirty="0">
                <a:solidFill>
                  <a:srgbClr val="4D4D4D"/>
                </a:solidFill>
                <a:effectLst/>
                <a:latin typeface="微软雅黑" panose="020B0503020204020204" pitchFamily="34" charset="-122"/>
                <a:ea typeface="微软雅黑" panose="020B0503020204020204" pitchFamily="34" charset="-122"/>
              </a:rPr>
              <a:t>位，要注意我们的校验码也要校验校验码错没错，所以，要校验的一共有</a:t>
            </a:r>
            <a:r>
              <a:rPr lang="en-US" altLang="zh-CN" sz="2000" b="0" i="0" dirty="0" err="1">
                <a:solidFill>
                  <a:srgbClr val="4D4D4D"/>
                </a:solidFill>
                <a:effectLst/>
                <a:latin typeface="微软雅黑" panose="020B0503020204020204" pitchFamily="34" charset="-122"/>
                <a:ea typeface="微软雅黑" panose="020B0503020204020204" pitchFamily="34" charset="-122"/>
              </a:rPr>
              <a:t>m+r</a:t>
            </a:r>
            <a:r>
              <a:rPr lang="zh-CN" altLang="en-US" sz="2000" b="0" i="0" dirty="0">
                <a:solidFill>
                  <a:srgbClr val="4D4D4D"/>
                </a:solidFill>
                <a:effectLst/>
                <a:latin typeface="微软雅黑" panose="020B0503020204020204" pitchFamily="34" charset="-122"/>
                <a:ea typeface="微软雅黑" panose="020B0503020204020204" pitchFamily="34" charset="-122"/>
              </a:rPr>
              <a:t>位，</a:t>
            </a:r>
            <a:r>
              <a:rPr lang="en-US" altLang="zh-CN" sz="2000" b="0" i="0" dirty="0">
                <a:solidFill>
                  <a:srgbClr val="4D4D4D"/>
                </a:solidFill>
                <a:effectLst/>
                <a:latin typeface="微软雅黑" panose="020B0503020204020204" pitchFamily="34" charset="-122"/>
                <a:ea typeface="微软雅黑" panose="020B0503020204020204" pitchFamily="34" charset="-122"/>
              </a:rPr>
              <a:t>r</a:t>
            </a:r>
            <a:r>
              <a:rPr lang="zh-CN" altLang="en-US" sz="2000" b="0" i="0" dirty="0">
                <a:solidFill>
                  <a:srgbClr val="4D4D4D"/>
                </a:solidFill>
                <a:effectLst/>
                <a:latin typeface="微软雅黑" panose="020B0503020204020204" pitchFamily="34" charset="-122"/>
                <a:ea typeface="微软雅黑" panose="020B0503020204020204" pitchFamily="34" charset="-122"/>
              </a:rPr>
              <a:t>位校验码可以检测</a:t>
            </a:r>
            <a:r>
              <a:rPr lang="en-US" altLang="zh-CN" sz="2000" b="0" i="0" dirty="0">
                <a:solidFill>
                  <a:srgbClr val="4D4D4D"/>
                </a:solidFill>
                <a:effectLst/>
                <a:latin typeface="微软雅黑" panose="020B0503020204020204" pitchFamily="34" charset="-122"/>
                <a:ea typeface="微软雅黑" panose="020B0503020204020204" pitchFamily="34" charset="-122"/>
              </a:rPr>
              <a:t>2^r-1</a:t>
            </a:r>
            <a:r>
              <a:rPr lang="zh-CN" altLang="en-US" sz="2000" b="0" i="0" dirty="0">
                <a:solidFill>
                  <a:srgbClr val="4D4D4D"/>
                </a:solidFill>
                <a:effectLst/>
                <a:latin typeface="微软雅黑" panose="020B0503020204020204" pitchFamily="34" charset="-122"/>
                <a:ea typeface="微软雅黑" panose="020B0503020204020204" pitchFamily="34" charset="-122"/>
              </a:rPr>
              <a:t>位的码，所以，校验码的位数要满足这个公式 </a:t>
            </a:r>
            <a:r>
              <a:rPr lang="en-US" altLang="zh-CN" sz="2000" b="0" i="0" dirty="0">
                <a:solidFill>
                  <a:srgbClr val="4D4D4D"/>
                </a:solidFill>
                <a:effectLst/>
                <a:latin typeface="微软雅黑" panose="020B0503020204020204" pitchFamily="34" charset="-122"/>
                <a:ea typeface="微软雅黑" panose="020B0503020204020204" pitchFamily="34" charset="-122"/>
              </a:rPr>
              <a:t>2^r -1 &gt;= </a:t>
            </a:r>
            <a:r>
              <a:rPr lang="en-US" altLang="zh-CN" sz="2000" b="0" i="0" dirty="0" err="1">
                <a:solidFill>
                  <a:srgbClr val="4D4D4D"/>
                </a:solidFill>
                <a:effectLst/>
                <a:latin typeface="微软雅黑" panose="020B0503020204020204" pitchFamily="34" charset="-122"/>
                <a:ea typeface="微软雅黑" panose="020B0503020204020204" pitchFamily="34" charset="-122"/>
              </a:rPr>
              <a:t>m+r</a:t>
            </a: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marL="342900" indent="-342900" algn="l">
              <a:buFont typeface="Arial" panose="020B0604020202020204" pitchFamily="34" charset="0"/>
              <a:buChar char="•"/>
            </a:pPr>
            <a:r>
              <a:rPr lang="zh-CN" altLang="en-US" sz="2000" b="0" i="0" dirty="0">
                <a:solidFill>
                  <a:srgbClr val="4D4D4D"/>
                </a:solidFill>
                <a:effectLst/>
                <a:latin typeface="微软雅黑" panose="020B0503020204020204" pitchFamily="34" charset="-122"/>
                <a:ea typeface="微软雅黑" panose="020B0503020204020204" pitchFamily="34" charset="-122"/>
              </a:rPr>
              <a:t>这样我们就能算出来要用多少校验码了。</a:t>
            </a:r>
          </a:p>
        </p:txBody>
      </p:sp>
    </p:spTree>
    <p:extLst>
      <p:ext uri="{BB962C8B-B14F-4D97-AF65-F5344CB8AC3E}">
        <p14:creationId xmlns:p14="http://schemas.microsoft.com/office/powerpoint/2010/main" val="349775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graphicFrame>
        <p:nvGraphicFramePr>
          <p:cNvPr id="5" name="Group 3"/>
          <p:cNvGraphicFramePr>
            <a:graphicFrameLocks noGrp="1"/>
          </p:cNvGraphicFramePr>
          <p:nvPr>
            <p:extLst>
              <p:ext uri="{D42A27DB-BD31-4B8C-83A1-F6EECF244321}">
                <p14:modId xmlns:p14="http://schemas.microsoft.com/office/powerpoint/2010/main" val="694577966"/>
              </p:ext>
            </p:extLst>
          </p:nvPr>
        </p:nvGraphicFramePr>
        <p:xfrm>
          <a:off x="1543648" y="1860506"/>
          <a:ext cx="8122865" cy="4203754"/>
        </p:xfrm>
        <a:graphic>
          <a:graphicData uri="http://schemas.openxmlformats.org/drawingml/2006/table">
            <a:tbl>
              <a:tblPr>
                <a:tableStyleId>{08FB837D-C827-4EFA-A057-4D05807E0F7C}</a:tableStyleId>
              </a:tblPr>
              <a:tblGrid>
                <a:gridCol w="2363619">
                  <a:extLst>
                    <a:ext uri="{9D8B030D-6E8A-4147-A177-3AD203B41FA5}">
                      <a16:colId xmlns:a16="http://schemas.microsoft.com/office/drawing/2014/main" val="20000"/>
                    </a:ext>
                  </a:extLst>
                </a:gridCol>
                <a:gridCol w="3486676">
                  <a:extLst>
                    <a:ext uri="{9D8B030D-6E8A-4147-A177-3AD203B41FA5}">
                      <a16:colId xmlns:a16="http://schemas.microsoft.com/office/drawing/2014/main" val="20001"/>
                    </a:ext>
                  </a:extLst>
                </a:gridCol>
                <a:gridCol w="2272570">
                  <a:extLst>
                    <a:ext uri="{9D8B030D-6E8A-4147-A177-3AD203B41FA5}">
                      <a16:colId xmlns:a16="http://schemas.microsoft.com/office/drawing/2014/main" val="20002"/>
                    </a:ext>
                  </a:extLst>
                </a:gridCol>
              </a:tblGrid>
              <a:tr h="111874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Number of</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data bits</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m</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Number of </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redundancy bits</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r</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Total bits</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m + r</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0"/>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outerShdw blurRad="38100" dist="38100" dir="2700000" algn="tl">
                              <a:srgbClr val="C0C0C0"/>
                            </a:outerShdw>
                          </a:effectLst>
                        </a:rPr>
                        <a:t>1</a:t>
                      </a:r>
                      <a:endParaRPr kumimoji="0" lang="en-US" altLang="zh-CN" sz="2000" b="1" i="0" u="none" strike="noStrike" cap="none" normalizeH="0" baseline="0" dirty="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2</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1"/>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2</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5</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2"/>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3</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6</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3"/>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outerShdw blurRad="38100" dist="38100" dir="2700000" algn="tl">
                              <a:srgbClr val="C0C0C0"/>
                            </a:outerShdw>
                          </a:effectLst>
                        </a:rPr>
                        <a:t>4</a:t>
                      </a:r>
                      <a:endParaRPr kumimoji="0" lang="en-US" altLang="zh-CN" sz="2000" b="1" i="0" u="none" strike="noStrike" cap="none" normalizeH="0" baseline="0" dirty="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7</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4"/>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5</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5"/>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6</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10</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6"/>
                  </a:ext>
                </a:extLst>
              </a:tr>
              <a:tr h="44071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outerShdw blurRad="38100" dist="38100" dir="2700000" algn="tl">
                              <a:srgbClr val="C0C0C0"/>
                            </a:outerShdw>
                          </a:effectLst>
                        </a:rPr>
                        <a:t>7</a:t>
                      </a:r>
                      <a:endParaRPr kumimoji="0" lang="en-US" altLang="zh-CN" sz="2000" b="1" i="0" u="none" strike="noStrike" cap="none" normalizeH="0" baseline="0" dirty="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11</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7"/>
                  </a:ext>
                </a:extLst>
              </a:tr>
            </a:tbl>
          </a:graphicData>
        </a:graphic>
      </p:graphicFrame>
      <p:sp>
        <p:nvSpPr>
          <p:cNvPr id="7" name="矩形 6">
            <a:extLst>
              <a:ext uri="{FF2B5EF4-FFF2-40B4-BE49-F238E27FC236}">
                <a16:creationId xmlns:a16="http://schemas.microsoft.com/office/drawing/2014/main" id="{5958AA42-A7C2-4EFD-A3AC-CF9EBF0D026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and redundancy bits of Hamming Codes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1419371-6525-4087-A8C2-4105261844BA}"/>
                  </a:ext>
                </a:extLst>
              </p:cNvPr>
              <p:cNvSpPr txBox="1"/>
              <p:nvPr/>
            </p:nvSpPr>
            <p:spPr>
              <a:xfrm>
                <a:off x="1443627" y="1188786"/>
                <a:ext cx="4161453"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需要满足：</a:t>
                </a:r>
                <a14:m>
                  <m:oMath xmlns:m="http://schemas.openxmlformats.org/officeDocument/2006/math">
                    <m:r>
                      <a:rPr lang="en-US" altLang="zh-CN" sz="2400" i="1" smtClean="0">
                        <a:latin typeface="Cambria Math" panose="02040503050406030204" pitchFamily="18" charset="0"/>
                      </a:rPr>
                      <m:t>(</m:t>
                    </m:r>
                    <m:r>
                      <a:rPr lang="en-US" altLang="zh-CN" sz="2400" i="1" smtClean="0">
                        <a:latin typeface="Cambria Math" panose="02040503050406030204" pitchFamily="18" charset="0"/>
                      </a:rPr>
                      <m:t>𝑚</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𝑟</m:t>
                    </m:r>
                    <m:r>
                      <a:rPr lang="en-US" altLang="zh-CN" sz="2400" i="1" smtClean="0">
                        <a:latin typeface="Cambria Math" panose="02040503050406030204" pitchFamily="18" charset="0"/>
                      </a:rPr>
                      <m:t>+1)≤</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𝑟</m:t>
                        </m:r>
                      </m:sup>
                    </m:sSup>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71419371-6525-4087-A8C2-4105261844BA}"/>
                  </a:ext>
                </a:extLst>
              </p:cNvPr>
              <p:cNvSpPr txBox="1">
                <a:spLocks noRot="1" noChangeAspect="1" noMove="1" noResize="1" noEditPoints="1" noAdjustHandles="1" noChangeArrowheads="1" noChangeShapeType="1" noTextEdit="1"/>
              </p:cNvSpPr>
              <p:nvPr/>
            </p:nvSpPr>
            <p:spPr>
              <a:xfrm>
                <a:off x="1443627" y="1188786"/>
                <a:ext cx="4161453" cy="461665"/>
              </a:xfrm>
              <a:prstGeom prst="rect">
                <a:avLst/>
              </a:prstGeom>
              <a:blipFill>
                <a:blip r:embed="rId2"/>
                <a:stretch>
                  <a:fillRect l="-2346" t="-10526" b="-28947"/>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7" name="矩形 6">
            <a:extLst>
              <a:ext uri="{FF2B5EF4-FFF2-40B4-BE49-F238E27FC236}">
                <a16:creationId xmlns:a16="http://schemas.microsoft.com/office/drawing/2014/main" id="{5958AA42-A7C2-4EFD-A3AC-CF9EBF0D026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Hamming Code 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2BF38E80-41AB-46A3-9DBD-4432C249E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596" y="947238"/>
            <a:ext cx="5963770" cy="328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5B6A352C-E62B-4CD7-ABB8-8C26DE399B20}"/>
              </a:ext>
            </a:extLst>
          </p:cNvPr>
          <p:cNvSpPr>
            <a:spLocks noChangeArrowheads="1"/>
          </p:cNvSpPr>
          <p:nvPr/>
        </p:nvSpPr>
        <p:spPr bwMode="auto">
          <a:xfrm>
            <a:off x="368626" y="3786318"/>
            <a:ext cx="7481888" cy="279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buClr>
                <a:srgbClr val="3333CC"/>
              </a:buClr>
              <a:buFontTx/>
              <a:buChar char="•"/>
            </a:pPr>
            <a:r>
              <a:rPr lang="en-US" altLang="zh-CN" sz="2000" b="1" dirty="0">
                <a:solidFill>
                  <a:srgbClr val="000000"/>
                </a:solidFill>
                <a:latin typeface="Times New Roman" pitchFamily="18" charset="0"/>
                <a:ea typeface="宋体" charset="-122"/>
              </a:rPr>
              <a:t>Example</a:t>
            </a:r>
            <a:r>
              <a:rPr lang="en-US" altLang="zh-CN" sz="1600" b="1" dirty="0">
                <a:solidFill>
                  <a:srgbClr val="000000"/>
                </a:solidFill>
                <a:latin typeface="Times New Roman" pitchFamily="18" charset="0"/>
                <a:ea typeface="宋体" charset="-122"/>
              </a:rPr>
              <a:t> </a:t>
            </a:r>
          </a:p>
          <a:p>
            <a:pPr marL="990600" lvl="1" indent="-533400" fontAlgn="base">
              <a:spcBef>
                <a:spcPct val="20000"/>
              </a:spcBef>
              <a:spcAft>
                <a:spcPct val="0"/>
              </a:spcAft>
              <a:buClr>
                <a:srgbClr val="3333CC"/>
              </a:buClr>
              <a:buFontTx/>
              <a:buChar char="–"/>
            </a:pPr>
            <a:r>
              <a:rPr lang="en-US" altLang="zh-CN" b="1" dirty="0">
                <a:solidFill>
                  <a:srgbClr val="000000"/>
                </a:solidFill>
                <a:latin typeface="Times New Roman" pitchFamily="18" charset="0"/>
                <a:ea typeface="宋体" charset="-122"/>
              </a:rPr>
              <a:t>“H”=1001000</a:t>
            </a:r>
          </a:p>
          <a:p>
            <a:pPr marL="990600" lvl="1" indent="-533400" fontAlgn="base">
              <a:spcBef>
                <a:spcPct val="20000"/>
              </a:spcBef>
              <a:spcAft>
                <a:spcPct val="0"/>
              </a:spcAft>
              <a:buClr>
                <a:srgbClr val="3333CC"/>
              </a:buClr>
              <a:buFontTx/>
              <a:buChar char="–"/>
            </a:pPr>
            <a:r>
              <a:rPr lang="en-US" altLang="zh-CN" b="1" dirty="0">
                <a:solidFill>
                  <a:srgbClr val="000000"/>
                </a:solidFill>
                <a:latin typeface="Times New Roman" pitchFamily="18" charset="0"/>
                <a:ea typeface="宋体" charset="-122"/>
              </a:rPr>
              <a:t>P</a:t>
            </a:r>
            <a:r>
              <a:rPr lang="en-US" altLang="zh-CN" b="1" baseline="-18000" dirty="0">
                <a:solidFill>
                  <a:srgbClr val="000000"/>
                </a:solidFill>
                <a:latin typeface="Times New Roman" pitchFamily="18" charset="0"/>
                <a:ea typeface="宋体" charset="-122"/>
              </a:rPr>
              <a:t>1</a:t>
            </a:r>
            <a:r>
              <a:rPr lang="en-US" altLang="zh-CN" b="1" dirty="0">
                <a:solidFill>
                  <a:srgbClr val="000000"/>
                </a:solidFill>
                <a:latin typeface="Times New Roman" pitchFamily="18" charset="0"/>
                <a:ea typeface="宋体" charset="-122"/>
              </a:rPr>
              <a:t>=M</a:t>
            </a:r>
            <a:r>
              <a:rPr lang="en-US" altLang="zh-CN" b="1" baseline="-18000" dirty="0">
                <a:solidFill>
                  <a:srgbClr val="000000"/>
                </a:solidFill>
                <a:latin typeface="Times New Roman" pitchFamily="18" charset="0"/>
                <a:ea typeface="宋体" charset="-122"/>
              </a:rPr>
              <a:t>1</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cs typeface="Tahoma" pitchFamily="34" charset="0"/>
              </a:rPr>
              <a:t>M</a:t>
            </a:r>
            <a:r>
              <a:rPr lang="en-US" altLang="zh-CN" b="1" baseline="-18000" dirty="0">
                <a:solidFill>
                  <a:srgbClr val="000000"/>
                </a:solidFill>
                <a:latin typeface="Times New Roman" pitchFamily="18" charset="0"/>
                <a:ea typeface="宋体" charset="-122"/>
                <a:cs typeface="Tahoma" pitchFamily="34" charset="0"/>
              </a:rPr>
              <a:t>2 </a:t>
            </a:r>
            <a:r>
              <a:rPr lang="en-US" altLang="zh-CN" sz="1600" b="1" dirty="0">
                <a:solidFill>
                  <a:srgbClr val="000000"/>
                </a:solidFill>
                <a:latin typeface="Times New Roman" pitchFamily="18" charset="0"/>
                <a:ea typeface="宋体" charset="-122"/>
                <a:cs typeface="Tahoma" pitchFamily="34" charset="0"/>
              </a:rPr>
              <a:t>⊕</a:t>
            </a:r>
            <a:r>
              <a:rPr lang="en-US" altLang="zh-CN" b="1" dirty="0">
                <a:solidFill>
                  <a:srgbClr val="000000"/>
                </a:solidFill>
                <a:latin typeface="Times New Roman" pitchFamily="18" charset="0"/>
                <a:ea typeface="宋体" charset="-122"/>
                <a:cs typeface="Tahoma" pitchFamily="34" charset="0"/>
              </a:rPr>
              <a:t> M</a:t>
            </a:r>
            <a:r>
              <a:rPr lang="en-US" altLang="zh-CN" b="1" baseline="-18000" dirty="0">
                <a:solidFill>
                  <a:srgbClr val="000000"/>
                </a:solidFill>
                <a:latin typeface="Times New Roman" pitchFamily="18" charset="0"/>
                <a:ea typeface="宋体" charset="-122"/>
                <a:cs typeface="Tahoma" pitchFamily="34" charset="0"/>
              </a:rPr>
              <a:t>4 </a:t>
            </a:r>
            <a:r>
              <a:rPr lang="en-US" altLang="zh-CN" sz="1600" b="1" dirty="0">
                <a:solidFill>
                  <a:srgbClr val="000000"/>
                </a:solidFill>
                <a:latin typeface="Times New Roman" pitchFamily="18" charset="0"/>
                <a:ea typeface="宋体" charset="-122"/>
                <a:cs typeface="Tahoma" pitchFamily="34" charset="0"/>
              </a:rPr>
              <a:t>⊕</a:t>
            </a:r>
            <a:r>
              <a:rPr lang="en-US" altLang="zh-CN" b="1" dirty="0">
                <a:solidFill>
                  <a:srgbClr val="000000"/>
                </a:solidFill>
                <a:latin typeface="Times New Roman" pitchFamily="18" charset="0"/>
                <a:ea typeface="宋体" charset="-122"/>
                <a:cs typeface="Tahoma" pitchFamily="34" charset="0"/>
              </a:rPr>
              <a:t> M</a:t>
            </a:r>
            <a:r>
              <a:rPr lang="en-US" altLang="zh-CN" b="1" baseline="-18000" dirty="0">
                <a:solidFill>
                  <a:srgbClr val="000000"/>
                </a:solidFill>
                <a:latin typeface="Times New Roman" pitchFamily="18" charset="0"/>
                <a:ea typeface="宋体" charset="-122"/>
                <a:cs typeface="Tahoma" pitchFamily="34" charset="0"/>
              </a:rPr>
              <a:t>5 </a:t>
            </a:r>
            <a:r>
              <a:rPr lang="en-US" altLang="zh-CN" sz="1600" b="1" dirty="0">
                <a:solidFill>
                  <a:srgbClr val="000000"/>
                </a:solidFill>
                <a:latin typeface="Times New Roman" pitchFamily="18" charset="0"/>
                <a:ea typeface="宋体" charset="-122"/>
                <a:cs typeface="Tahoma" pitchFamily="34" charset="0"/>
              </a:rPr>
              <a:t>⊕</a:t>
            </a:r>
            <a:r>
              <a:rPr lang="en-US" altLang="zh-CN" b="1" dirty="0">
                <a:solidFill>
                  <a:srgbClr val="000000"/>
                </a:solidFill>
                <a:latin typeface="Times New Roman" pitchFamily="18" charset="0"/>
                <a:ea typeface="宋体" charset="-122"/>
                <a:cs typeface="Tahoma" pitchFamily="34" charset="0"/>
              </a:rPr>
              <a:t> M</a:t>
            </a:r>
            <a:r>
              <a:rPr lang="en-US" altLang="zh-CN" b="1" baseline="-18000" dirty="0">
                <a:solidFill>
                  <a:srgbClr val="000000"/>
                </a:solidFill>
                <a:latin typeface="Times New Roman" pitchFamily="18" charset="0"/>
                <a:ea typeface="宋体" charset="-122"/>
                <a:cs typeface="Tahoma" pitchFamily="34" charset="0"/>
              </a:rPr>
              <a:t>7</a:t>
            </a:r>
            <a:r>
              <a:rPr lang="en-US" altLang="zh-CN" b="1" dirty="0">
                <a:solidFill>
                  <a:srgbClr val="000000"/>
                </a:solidFill>
                <a:latin typeface="Times New Roman" pitchFamily="18" charset="0"/>
                <a:ea typeface="宋体" charset="-122"/>
              </a:rPr>
              <a:t>=1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1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0=0</a:t>
            </a:r>
          </a:p>
          <a:p>
            <a:pPr marL="990600" lvl="1" indent="-533400" fontAlgn="base">
              <a:spcBef>
                <a:spcPct val="20000"/>
              </a:spcBef>
              <a:spcAft>
                <a:spcPct val="0"/>
              </a:spcAft>
              <a:buClr>
                <a:srgbClr val="3333CC"/>
              </a:buClr>
              <a:buFontTx/>
              <a:buChar char="–"/>
            </a:pPr>
            <a:r>
              <a:rPr lang="en-US" altLang="zh-CN" b="1" dirty="0">
                <a:solidFill>
                  <a:srgbClr val="000000"/>
                </a:solidFill>
                <a:latin typeface="Times New Roman" pitchFamily="18" charset="0"/>
                <a:ea typeface="宋体" charset="-122"/>
              </a:rPr>
              <a:t>P</a:t>
            </a:r>
            <a:r>
              <a:rPr lang="en-US" altLang="zh-CN" b="1" baseline="-18000" dirty="0">
                <a:solidFill>
                  <a:srgbClr val="000000"/>
                </a:solidFill>
                <a:latin typeface="Times New Roman" pitchFamily="18" charset="0"/>
                <a:ea typeface="宋体" charset="-122"/>
              </a:rPr>
              <a:t>2</a:t>
            </a:r>
            <a:r>
              <a:rPr lang="en-US" altLang="zh-CN" b="1" dirty="0">
                <a:solidFill>
                  <a:srgbClr val="000000"/>
                </a:solidFill>
                <a:latin typeface="Times New Roman" pitchFamily="18" charset="0"/>
                <a:ea typeface="宋体" charset="-122"/>
              </a:rPr>
              <a:t>=M</a:t>
            </a:r>
            <a:r>
              <a:rPr lang="en-US" altLang="zh-CN" b="1" baseline="-18000" dirty="0">
                <a:solidFill>
                  <a:srgbClr val="000000"/>
                </a:solidFill>
                <a:latin typeface="Times New Roman" pitchFamily="18" charset="0"/>
                <a:ea typeface="宋体" charset="-122"/>
              </a:rPr>
              <a:t>1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3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4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6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7</a:t>
            </a:r>
            <a:r>
              <a:rPr lang="en-US" altLang="zh-CN" b="1" dirty="0">
                <a:solidFill>
                  <a:srgbClr val="000000"/>
                </a:solidFill>
                <a:latin typeface="Times New Roman" pitchFamily="18" charset="0"/>
                <a:ea typeface="宋体" charset="-122"/>
              </a:rPr>
              <a:t>=1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1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0=0</a:t>
            </a:r>
          </a:p>
          <a:p>
            <a:pPr marL="990600" lvl="1" indent="-533400" fontAlgn="base">
              <a:spcBef>
                <a:spcPct val="20000"/>
              </a:spcBef>
              <a:spcAft>
                <a:spcPct val="0"/>
              </a:spcAft>
              <a:buClr>
                <a:srgbClr val="3333CC"/>
              </a:buClr>
              <a:buFontTx/>
              <a:buChar char="–"/>
            </a:pPr>
            <a:r>
              <a:rPr lang="en-US" altLang="zh-CN" b="1" dirty="0">
                <a:solidFill>
                  <a:srgbClr val="000000"/>
                </a:solidFill>
                <a:latin typeface="Times New Roman" pitchFamily="18" charset="0"/>
                <a:ea typeface="宋体" charset="-122"/>
              </a:rPr>
              <a:t>P</a:t>
            </a:r>
            <a:r>
              <a:rPr lang="en-US" altLang="zh-CN" b="1" baseline="-18000" dirty="0">
                <a:solidFill>
                  <a:srgbClr val="000000"/>
                </a:solidFill>
                <a:latin typeface="Times New Roman" pitchFamily="18" charset="0"/>
                <a:ea typeface="宋体" charset="-122"/>
              </a:rPr>
              <a:t>3</a:t>
            </a:r>
            <a:r>
              <a:rPr lang="en-US" altLang="zh-CN" b="1" dirty="0">
                <a:solidFill>
                  <a:srgbClr val="000000"/>
                </a:solidFill>
                <a:latin typeface="Times New Roman" pitchFamily="18" charset="0"/>
                <a:ea typeface="宋体" charset="-122"/>
              </a:rPr>
              <a:t>=M</a:t>
            </a:r>
            <a:r>
              <a:rPr lang="en-US" altLang="zh-CN" b="1" baseline="-18000" dirty="0">
                <a:solidFill>
                  <a:srgbClr val="000000"/>
                </a:solidFill>
                <a:latin typeface="Times New Roman" pitchFamily="18" charset="0"/>
                <a:ea typeface="宋体" charset="-122"/>
              </a:rPr>
              <a:t>2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3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4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8</a:t>
            </a:r>
            <a:r>
              <a:rPr lang="en-US" altLang="zh-CN" b="1" dirty="0">
                <a:solidFill>
                  <a:srgbClr val="000000"/>
                </a:solidFill>
                <a:latin typeface="Times New Roman" pitchFamily="18" charset="0"/>
                <a:ea typeface="宋体" charset="-122"/>
              </a:rPr>
              <a:t>=0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1 </a:t>
            </a:r>
            <a:r>
              <a:rPr lang="en-US" altLang="zh-CN" sz="1600" b="1" dirty="0">
                <a:solidFill>
                  <a:srgbClr val="000000"/>
                </a:solidFill>
                <a:latin typeface="Times New Roman" pitchFamily="18" charset="0"/>
                <a:ea typeface="宋体" charset="-122"/>
              </a:rPr>
              <a:t>⊕0</a:t>
            </a:r>
            <a:r>
              <a:rPr lang="en-US" altLang="zh-CN" b="1" dirty="0">
                <a:solidFill>
                  <a:srgbClr val="000000"/>
                </a:solidFill>
                <a:latin typeface="Times New Roman" pitchFamily="18" charset="0"/>
                <a:ea typeface="宋体" charset="-122"/>
              </a:rPr>
              <a:t> =1</a:t>
            </a:r>
          </a:p>
          <a:p>
            <a:pPr marL="990600" lvl="1" indent="-533400" fontAlgn="base">
              <a:spcBef>
                <a:spcPct val="20000"/>
              </a:spcBef>
              <a:spcAft>
                <a:spcPct val="0"/>
              </a:spcAft>
              <a:buClr>
                <a:srgbClr val="3333CC"/>
              </a:buClr>
              <a:buFontTx/>
              <a:buChar char="–"/>
            </a:pPr>
            <a:r>
              <a:rPr lang="en-US" altLang="zh-CN" b="1" dirty="0">
                <a:solidFill>
                  <a:srgbClr val="000000"/>
                </a:solidFill>
                <a:latin typeface="Times New Roman" pitchFamily="18" charset="0"/>
                <a:ea typeface="宋体" charset="-122"/>
              </a:rPr>
              <a:t>P</a:t>
            </a:r>
            <a:r>
              <a:rPr lang="en-US" altLang="zh-CN" b="1" baseline="-18000" dirty="0">
                <a:solidFill>
                  <a:srgbClr val="000000"/>
                </a:solidFill>
                <a:latin typeface="Times New Roman" pitchFamily="18" charset="0"/>
                <a:ea typeface="宋体" charset="-122"/>
              </a:rPr>
              <a:t>4</a:t>
            </a:r>
            <a:r>
              <a:rPr lang="en-US" altLang="zh-CN" b="1" dirty="0">
                <a:solidFill>
                  <a:srgbClr val="000000"/>
                </a:solidFill>
                <a:latin typeface="Times New Roman" pitchFamily="18" charset="0"/>
                <a:ea typeface="宋体" charset="-122"/>
              </a:rPr>
              <a:t>=M</a:t>
            </a:r>
            <a:r>
              <a:rPr lang="en-US" altLang="zh-CN" b="1" baseline="-18000" dirty="0">
                <a:solidFill>
                  <a:srgbClr val="000000"/>
                </a:solidFill>
                <a:latin typeface="Times New Roman" pitchFamily="18" charset="0"/>
                <a:ea typeface="宋体" charset="-122"/>
              </a:rPr>
              <a:t>5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6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7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M</a:t>
            </a:r>
            <a:r>
              <a:rPr lang="en-US" altLang="zh-CN" b="1" baseline="-18000" dirty="0">
                <a:solidFill>
                  <a:srgbClr val="000000"/>
                </a:solidFill>
                <a:latin typeface="Times New Roman" pitchFamily="18" charset="0"/>
                <a:ea typeface="宋体" charset="-122"/>
              </a:rPr>
              <a:t>8</a:t>
            </a:r>
            <a:r>
              <a:rPr lang="en-US" altLang="zh-CN" b="1" dirty="0">
                <a:solidFill>
                  <a:srgbClr val="000000"/>
                </a:solidFill>
                <a:latin typeface="Times New Roman" pitchFamily="18" charset="0"/>
                <a:ea typeface="宋体" charset="-122"/>
              </a:rPr>
              <a:t>=0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 </a:t>
            </a:r>
            <a:r>
              <a:rPr lang="en-US" altLang="zh-CN" sz="1600" b="1" dirty="0">
                <a:solidFill>
                  <a:srgbClr val="000000"/>
                </a:solidFill>
                <a:latin typeface="Times New Roman" pitchFamily="18" charset="0"/>
                <a:ea typeface="宋体" charset="-122"/>
              </a:rPr>
              <a:t>⊕</a:t>
            </a:r>
            <a:r>
              <a:rPr lang="en-US" altLang="zh-CN" b="1" dirty="0">
                <a:solidFill>
                  <a:srgbClr val="000000"/>
                </a:solidFill>
                <a:latin typeface="Times New Roman" pitchFamily="18" charset="0"/>
                <a:ea typeface="宋体" charset="-122"/>
              </a:rPr>
              <a:t> 0=0</a:t>
            </a:r>
          </a:p>
          <a:p>
            <a:pPr marL="990600" lvl="1" indent="-533400" fontAlgn="base">
              <a:spcBef>
                <a:spcPct val="20000"/>
              </a:spcBef>
              <a:spcAft>
                <a:spcPct val="0"/>
              </a:spcAft>
              <a:buClr>
                <a:srgbClr val="3333CC"/>
              </a:buClr>
              <a:buFontTx/>
              <a:buChar char="–"/>
            </a:pPr>
            <a:r>
              <a:rPr lang="en-US" altLang="zh-CN" b="1" dirty="0" err="1">
                <a:solidFill>
                  <a:srgbClr val="000000"/>
                </a:solidFill>
                <a:latin typeface="Times New Roman" pitchFamily="18" charset="0"/>
                <a:ea typeface="宋体" charset="-122"/>
              </a:rPr>
              <a:t>Codeword</a:t>
            </a:r>
            <a:r>
              <a:rPr lang="en-US" altLang="zh-CN" b="1" dirty="0">
                <a:solidFill>
                  <a:srgbClr val="000000"/>
                </a:solidFill>
                <a:latin typeface="Times New Roman" pitchFamily="18" charset="0"/>
                <a:ea typeface="宋体" charset="-122"/>
              </a:rPr>
              <a:t>=</a:t>
            </a:r>
            <a:r>
              <a:rPr lang="en-US" altLang="zh-CN" b="1" dirty="0">
                <a:solidFill>
                  <a:srgbClr val="3333FF"/>
                </a:solidFill>
                <a:latin typeface="Times New Roman" pitchFamily="18" charset="0"/>
                <a:ea typeface="宋体" charset="-122"/>
              </a:rPr>
              <a:t>00</a:t>
            </a:r>
            <a:r>
              <a:rPr lang="en-US" altLang="zh-CN" b="1" dirty="0">
                <a:solidFill>
                  <a:srgbClr val="000000"/>
                </a:solidFill>
                <a:latin typeface="Times New Roman" pitchFamily="18" charset="0"/>
                <a:ea typeface="宋体" charset="-122"/>
              </a:rPr>
              <a:t>1</a:t>
            </a:r>
            <a:r>
              <a:rPr lang="en-US" altLang="zh-CN" b="1" dirty="0">
                <a:solidFill>
                  <a:srgbClr val="3333FF"/>
                </a:solidFill>
                <a:latin typeface="Times New Roman" pitchFamily="18" charset="0"/>
                <a:ea typeface="宋体" charset="-122"/>
              </a:rPr>
              <a:t>1</a:t>
            </a:r>
            <a:r>
              <a:rPr lang="en-US" altLang="zh-CN" b="1" dirty="0">
                <a:solidFill>
                  <a:srgbClr val="000000"/>
                </a:solidFill>
                <a:latin typeface="Times New Roman" pitchFamily="18" charset="0"/>
                <a:ea typeface="宋体" charset="-122"/>
              </a:rPr>
              <a:t>001</a:t>
            </a:r>
            <a:r>
              <a:rPr lang="en-US" altLang="zh-CN" b="1" dirty="0">
                <a:solidFill>
                  <a:srgbClr val="3333FF"/>
                </a:solidFill>
                <a:latin typeface="Times New Roman" pitchFamily="18" charset="0"/>
                <a:ea typeface="宋体" charset="-122"/>
              </a:rPr>
              <a:t>0</a:t>
            </a:r>
            <a:r>
              <a:rPr lang="en-US" altLang="zh-CN" b="1" dirty="0">
                <a:solidFill>
                  <a:srgbClr val="000000"/>
                </a:solidFill>
                <a:latin typeface="Times New Roman" pitchFamily="18" charset="0"/>
                <a:ea typeface="宋体" charset="-122"/>
              </a:rPr>
              <a:t>000</a:t>
            </a:r>
          </a:p>
        </p:txBody>
      </p:sp>
    </p:spTree>
    <p:extLst>
      <p:ext uri="{BB962C8B-B14F-4D97-AF65-F5344CB8AC3E}">
        <p14:creationId xmlns:p14="http://schemas.microsoft.com/office/powerpoint/2010/main" val="333514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wipe(down)">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652" y="1495918"/>
            <a:ext cx="8967788"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3" name="矩形 2">
            <a:extLst>
              <a:ext uri="{FF2B5EF4-FFF2-40B4-BE49-F238E27FC236}">
                <a16:creationId xmlns:a16="http://schemas.microsoft.com/office/drawing/2014/main" id="{B2157A77-796E-4D45-863F-A5E3D4A7167B}"/>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 </a:t>
            </a:r>
            <a:r>
              <a:rPr lang="en-US" altLang="zh-CN" sz="2800" b="1" kern="0" dirty="0">
                <a:solidFill>
                  <a:srgbClr val="C00000"/>
                </a:solidFill>
                <a:latin typeface="微软雅黑" panose="020B0503020204020204" pitchFamily="34" charset="-122"/>
                <a:ea typeface="微软雅黑" panose="020B0503020204020204" pitchFamily="34" charset="-122"/>
              </a:rPr>
              <a:t>Encoding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A4AC02E-996B-4A8D-AE0C-AB200F9129F6}"/>
              </a:ext>
            </a:extLst>
          </p:cNvPr>
          <p:cNvSpPr txBox="1"/>
          <p:nvPr/>
        </p:nvSpPr>
        <p:spPr>
          <a:xfrm>
            <a:off x="9300578" y="2760029"/>
            <a:ext cx="2457724" cy="1200329"/>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r1</a:t>
            </a:r>
            <a:r>
              <a:rPr lang="zh-CN" altLang="en-US" dirty="0">
                <a:latin typeface="微软雅黑" panose="020B0503020204020204" pitchFamily="34" charset="-122"/>
                <a:ea typeface="微软雅黑" panose="020B0503020204020204" pitchFamily="34" charset="-122"/>
              </a:rPr>
              <a:t>负责：</a:t>
            </a:r>
            <a:r>
              <a:rPr lang="en-US" altLang="zh-CN" dirty="0">
                <a:latin typeface="微软雅黑" panose="020B0503020204020204" pitchFamily="34" charset="-122"/>
                <a:ea typeface="微软雅黑" panose="020B0503020204020204" pitchFamily="34" charset="-122"/>
              </a:rPr>
              <a:t>1,3,5,7,9,11</a:t>
            </a:r>
          </a:p>
          <a:p>
            <a:r>
              <a:rPr lang="en-US" altLang="zh-CN" dirty="0">
                <a:latin typeface="微软雅黑" panose="020B0503020204020204" pitchFamily="34" charset="-122"/>
                <a:ea typeface="微软雅黑" panose="020B0503020204020204" pitchFamily="34" charset="-122"/>
              </a:rPr>
              <a:t>r2</a:t>
            </a:r>
            <a:r>
              <a:rPr lang="zh-CN" altLang="en-US" dirty="0">
                <a:latin typeface="微软雅黑" panose="020B0503020204020204" pitchFamily="34" charset="-122"/>
                <a:ea typeface="微软雅黑" panose="020B0503020204020204" pitchFamily="34" charset="-122"/>
              </a:rPr>
              <a:t>负责：</a:t>
            </a:r>
            <a:r>
              <a:rPr lang="en-US" altLang="zh-CN" dirty="0">
                <a:latin typeface="微软雅黑" panose="020B0503020204020204" pitchFamily="34" charset="-122"/>
                <a:ea typeface="微软雅黑" panose="020B0503020204020204" pitchFamily="34" charset="-122"/>
              </a:rPr>
              <a:t>2,3,6,7,10,11</a:t>
            </a:r>
          </a:p>
          <a:p>
            <a:r>
              <a:rPr lang="en-US" altLang="zh-CN" dirty="0">
                <a:latin typeface="微软雅黑" panose="020B0503020204020204" pitchFamily="34" charset="-122"/>
                <a:ea typeface="微软雅黑" panose="020B0503020204020204" pitchFamily="34" charset="-122"/>
              </a:rPr>
              <a:t>r4</a:t>
            </a:r>
            <a:r>
              <a:rPr lang="zh-CN" altLang="en-US" dirty="0">
                <a:latin typeface="微软雅黑" panose="020B0503020204020204" pitchFamily="34" charset="-122"/>
                <a:ea typeface="微软雅黑" panose="020B0503020204020204" pitchFamily="34" charset="-122"/>
              </a:rPr>
              <a:t>负责：</a:t>
            </a:r>
            <a:r>
              <a:rPr lang="en-US" altLang="zh-CN" dirty="0">
                <a:latin typeface="微软雅黑" panose="020B0503020204020204" pitchFamily="34" charset="-122"/>
                <a:ea typeface="微软雅黑" panose="020B0503020204020204" pitchFamily="34" charset="-122"/>
              </a:rPr>
              <a:t>4,5,6,7</a:t>
            </a:r>
          </a:p>
          <a:p>
            <a:r>
              <a:rPr lang="en-US" altLang="zh-CN" dirty="0">
                <a:latin typeface="微软雅黑" panose="020B0503020204020204" pitchFamily="34" charset="-122"/>
                <a:ea typeface="微软雅黑" panose="020B0503020204020204" pitchFamily="34" charset="-122"/>
              </a:rPr>
              <a:t>r8</a:t>
            </a:r>
            <a:r>
              <a:rPr lang="zh-CN" altLang="en-US" dirty="0">
                <a:latin typeface="微软雅黑" panose="020B0503020204020204" pitchFamily="34" charset="-122"/>
                <a:ea typeface="微软雅黑" panose="020B0503020204020204" pitchFamily="34" charset="-122"/>
              </a:rPr>
              <a:t>负责：</a:t>
            </a:r>
            <a:r>
              <a:rPr lang="en-US" altLang="zh-CN" dirty="0">
                <a:latin typeface="微软雅黑" panose="020B0503020204020204" pitchFamily="34" charset="-122"/>
                <a:ea typeface="微软雅黑" panose="020B0503020204020204" pitchFamily="34" charset="-122"/>
              </a:rPr>
              <a:t>8,9,10,11</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3" name="矩形 2">
            <a:extLst>
              <a:ext uri="{FF2B5EF4-FFF2-40B4-BE49-F238E27FC236}">
                <a16:creationId xmlns:a16="http://schemas.microsoft.com/office/drawing/2014/main" id="{B2157A77-796E-4D45-863F-A5E3D4A7167B}"/>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Transmission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Rectangle 2">
            <a:extLst>
              <a:ext uri="{FF2B5EF4-FFF2-40B4-BE49-F238E27FC236}">
                <a16:creationId xmlns:a16="http://schemas.microsoft.com/office/drawing/2014/main" id="{5AAD9082-27CB-4C1D-AD66-2E20816BE7EE}"/>
              </a:ext>
            </a:extLst>
          </p:cNvPr>
          <p:cNvSpPr txBox="1">
            <a:spLocks noChangeArrowheads="1"/>
          </p:cNvSpPr>
          <p:nvPr/>
        </p:nvSpPr>
        <p:spPr bwMode="auto">
          <a:xfrm>
            <a:off x="3392068" y="1590236"/>
            <a:ext cx="4981517" cy="6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Times New Roman" pitchFamily="18" charset="0"/>
              </a:defRPr>
            </a:lvl2pPr>
            <a:lvl3pPr algn="ctr" rtl="0" eaLnBrk="0" fontAlgn="base" hangingPunct="0">
              <a:spcBef>
                <a:spcPct val="0"/>
              </a:spcBef>
              <a:spcAft>
                <a:spcPct val="0"/>
              </a:spcAft>
              <a:defRPr sz="4400">
                <a:solidFill>
                  <a:srgbClr val="FF0000"/>
                </a:solidFill>
                <a:latin typeface="Times New Roman" pitchFamily="18" charset="0"/>
              </a:defRPr>
            </a:lvl3pPr>
            <a:lvl4pPr algn="ctr" rtl="0" eaLnBrk="0" fontAlgn="base" hangingPunct="0">
              <a:spcBef>
                <a:spcPct val="0"/>
              </a:spcBef>
              <a:spcAft>
                <a:spcPct val="0"/>
              </a:spcAft>
              <a:defRPr sz="4400">
                <a:solidFill>
                  <a:srgbClr val="FF0000"/>
                </a:solidFill>
                <a:latin typeface="Times New Roman" pitchFamily="18" charset="0"/>
              </a:defRPr>
            </a:lvl4pPr>
            <a:lvl5pPr algn="ctr" rtl="0" eaLnBrk="0" fontAlgn="base" hangingPunct="0">
              <a:spcBef>
                <a:spcPct val="0"/>
              </a:spcBef>
              <a:spcAft>
                <a:spcPct val="0"/>
              </a:spcAft>
              <a:defRPr sz="4400">
                <a:solidFill>
                  <a:srgbClr val="FF0000"/>
                </a:solidFill>
                <a:latin typeface="Times New Roman" pitchFamily="18" charset="0"/>
              </a:defRPr>
            </a:lvl5pPr>
            <a:lvl6pPr marL="457200" algn="ctr" rtl="0" fontAlgn="base">
              <a:spcBef>
                <a:spcPct val="0"/>
              </a:spcBef>
              <a:spcAft>
                <a:spcPct val="0"/>
              </a:spcAft>
              <a:defRPr sz="4400">
                <a:solidFill>
                  <a:srgbClr val="FF0000"/>
                </a:solidFill>
                <a:latin typeface="Times New Roman" pitchFamily="18" charset="0"/>
              </a:defRPr>
            </a:lvl6pPr>
            <a:lvl7pPr marL="914400" algn="ctr" rtl="0" fontAlgn="base">
              <a:spcBef>
                <a:spcPct val="0"/>
              </a:spcBef>
              <a:spcAft>
                <a:spcPct val="0"/>
              </a:spcAft>
              <a:defRPr sz="4400">
                <a:solidFill>
                  <a:srgbClr val="FF0000"/>
                </a:solidFill>
                <a:latin typeface="Times New Roman" pitchFamily="18" charset="0"/>
              </a:defRPr>
            </a:lvl7pPr>
            <a:lvl8pPr marL="1371600" algn="ctr" rtl="0" fontAlgn="base">
              <a:spcBef>
                <a:spcPct val="0"/>
              </a:spcBef>
              <a:spcAft>
                <a:spcPct val="0"/>
              </a:spcAft>
              <a:defRPr sz="4400">
                <a:solidFill>
                  <a:srgbClr val="FF0000"/>
                </a:solidFill>
                <a:latin typeface="Times New Roman" pitchFamily="18" charset="0"/>
              </a:defRPr>
            </a:lvl8pPr>
            <a:lvl9pPr marL="1828800" algn="ctr" rtl="0" fontAlgn="base">
              <a:spcBef>
                <a:spcPct val="0"/>
              </a:spcBef>
              <a:spcAft>
                <a:spcPct val="0"/>
              </a:spcAft>
              <a:defRPr sz="4400">
                <a:solidFill>
                  <a:srgbClr val="FF0000"/>
                </a:solidFill>
                <a:latin typeface="Times New Roman" pitchFamily="18" charset="0"/>
              </a:defRPr>
            </a:lvl9pPr>
          </a:lstStyle>
          <a:p>
            <a:r>
              <a:rPr lang="en-US" altLang="ko-KR" sz="2800" kern="0" dirty="0">
                <a:solidFill>
                  <a:srgbClr val="000000"/>
                </a:solidFill>
                <a:latin typeface="Arial" panose="020B0604020202020204" pitchFamily="34" charset="0"/>
                <a:ea typeface="Gulim" pitchFamily="34" charset="-127"/>
                <a:cs typeface="Arial" panose="020B0604020202020204" pitchFamily="34" charset="0"/>
              </a:rPr>
              <a:t>Error </a:t>
            </a:r>
            <a:r>
              <a:rPr lang="en-US" altLang="zh-CN" sz="2800" kern="0" dirty="0">
                <a:solidFill>
                  <a:srgbClr val="000000"/>
                </a:solidFill>
                <a:latin typeface="Arial" panose="020B0604020202020204" pitchFamily="34" charset="0"/>
                <a:ea typeface="宋体" charset="-122"/>
                <a:cs typeface="Arial" panose="020B0604020202020204" pitchFamily="34" charset="0"/>
              </a:rPr>
              <a:t> Happens...</a:t>
            </a:r>
            <a:endParaRPr lang="en-US" altLang="ko-KR" sz="2800" kern="0" dirty="0">
              <a:solidFill>
                <a:srgbClr val="000000"/>
              </a:solidFill>
              <a:latin typeface="Arial" panose="020B0604020202020204" pitchFamily="34" charset="0"/>
              <a:ea typeface="Gulim" pitchFamily="34" charset="-127"/>
              <a:cs typeface="Arial" panose="020B0604020202020204" pitchFamily="34" charset="0"/>
            </a:endParaRPr>
          </a:p>
        </p:txBody>
      </p:sp>
      <p:pic>
        <p:nvPicPr>
          <p:cNvPr id="10" name="Picture 4">
            <a:extLst>
              <a:ext uri="{FF2B5EF4-FFF2-40B4-BE49-F238E27FC236}">
                <a16:creationId xmlns:a16="http://schemas.microsoft.com/office/drawing/2014/main" id="{CD88D9CC-DCD8-4D69-80BC-E2FB3C3AD6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9326" y="2644521"/>
            <a:ext cx="8941318" cy="171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905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7D2F00C-8678-4798-B57A-93067028B72A}"/>
              </a:ext>
            </a:extLst>
          </p:cNvPr>
          <p:cNvGraphicFramePr>
            <a:graphicFrameLocks noGrp="1"/>
          </p:cNvGraphicFramePr>
          <p:nvPr>
            <p:extLst>
              <p:ext uri="{D42A27DB-BD31-4B8C-83A1-F6EECF244321}">
                <p14:modId xmlns:p14="http://schemas.microsoft.com/office/powerpoint/2010/main" val="656790779"/>
              </p:ext>
            </p:extLst>
          </p:nvPr>
        </p:nvGraphicFramePr>
        <p:xfrm>
          <a:off x="1651856" y="977713"/>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7" name="文本框 6">
            <a:extLst>
              <a:ext uri="{FF2B5EF4-FFF2-40B4-BE49-F238E27FC236}">
                <a16:creationId xmlns:a16="http://schemas.microsoft.com/office/drawing/2014/main" id="{05053BF7-3F09-4622-871B-E7299125BC53}"/>
              </a:ext>
            </a:extLst>
          </p:cNvPr>
          <p:cNvSpPr txBox="1"/>
          <p:nvPr/>
        </p:nvSpPr>
        <p:spPr>
          <a:xfrm>
            <a:off x="9323797" y="1361081"/>
            <a:ext cx="308225" cy="369332"/>
          </a:xfrm>
          <a:prstGeom prst="rect">
            <a:avLst/>
          </a:prstGeom>
          <a:noFill/>
        </p:spPr>
        <p:txBody>
          <a:bodyPr wrap="square" rtlCol="0">
            <a:spAutoFit/>
          </a:bodyPr>
          <a:lstStyle>
            <a:defPPr>
              <a:defRPr lang="zh-CN"/>
            </a:defPPr>
          </a:lstStyle>
          <a:p>
            <a:r>
              <a:rPr lang="en-US" altLang="zh-CN" b="1" dirty="0"/>
              <a:t>1</a:t>
            </a:r>
            <a:endParaRPr lang="zh-CN" altLang="en-US" b="1" dirty="0"/>
          </a:p>
        </p:txBody>
      </p:sp>
      <p:sp>
        <p:nvSpPr>
          <p:cNvPr id="9" name="文本框 8">
            <a:extLst>
              <a:ext uri="{FF2B5EF4-FFF2-40B4-BE49-F238E27FC236}">
                <a16:creationId xmlns:a16="http://schemas.microsoft.com/office/drawing/2014/main" id="{D64F7090-4185-4977-BB49-D10B674B34D4}"/>
              </a:ext>
            </a:extLst>
          </p:cNvPr>
          <p:cNvSpPr txBox="1"/>
          <p:nvPr/>
        </p:nvSpPr>
        <p:spPr>
          <a:xfrm>
            <a:off x="8630291" y="1361081"/>
            <a:ext cx="308225" cy="369332"/>
          </a:xfrm>
          <a:prstGeom prst="rect">
            <a:avLst/>
          </a:prstGeom>
          <a:noFill/>
        </p:spPr>
        <p:txBody>
          <a:bodyPr wrap="square" rtlCol="0">
            <a:spAutoFit/>
          </a:bodyPr>
          <a:lstStyle>
            <a:defPPr>
              <a:defRPr lang="zh-CN"/>
            </a:defPPr>
          </a:lstStyle>
          <a:p>
            <a:r>
              <a:rPr lang="en-US" altLang="zh-CN" b="1" dirty="0"/>
              <a:t>2</a:t>
            </a:r>
            <a:endParaRPr lang="zh-CN" altLang="en-US" b="1" dirty="0"/>
          </a:p>
        </p:txBody>
      </p:sp>
      <p:sp>
        <p:nvSpPr>
          <p:cNvPr id="11" name="文本框 10">
            <a:extLst>
              <a:ext uri="{FF2B5EF4-FFF2-40B4-BE49-F238E27FC236}">
                <a16:creationId xmlns:a16="http://schemas.microsoft.com/office/drawing/2014/main" id="{42B016C3-290D-4058-BA1C-ECD7361C101A}"/>
              </a:ext>
            </a:extLst>
          </p:cNvPr>
          <p:cNvSpPr txBox="1"/>
          <p:nvPr/>
        </p:nvSpPr>
        <p:spPr>
          <a:xfrm>
            <a:off x="7289514" y="1361081"/>
            <a:ext cx="308225" cy="369332"/>
          </a:xfrm>
          <a:prstGeom prst="rect">
            <a:avLst/>
          </a:prstGeom>
          <a:noFill/>
        </p:spPr>
        <p:txBody>
          <a:bodyPr wrap="square" rtlCol="0">
            <a:spAutoFit/>
          </a:bodyPr>
          <a:lstStyle>
            <a:defPPr>
              <a:defRPr lang="zh-CN"/>
            </a:defPPr>
          </a:lstStyle>
          <a:p>
            <a:r>
              <a:rPr lang="en-US" altLang="zh-CN" b="1" dirty="0"/>
              <a:t>4</a:t>
            </a:r>
            <a:endParaRPr lang="zh-CN" altLang="en-US" b="1" dirty="0"/>
          </a:p>
        </p:txBody>
      </p:sp>
      <p:sp>
        <p:nvSpPr>
          <p:cNvPr id="13" name="文本框 12">
            <a:extLst>
              <a:ext uri="{FF2B5EF4-FFF2-40B4-BE49-F238E27FC236}">
                <a16:creationId xmlns:a16="http://schemas.microsoft.com/office/drawing/2014/main" id="{3858360E-000D-4EB1-BEB7-F564B626739B}"/>
              </a:ext>
            </a:extLst>
          </p:cNvPr>
          <p:cNvSpPr txBox="1"/>
          <p:nvPr/>
        </p:nvSpPr>
        <p:spPr>
          <a:xfrm>
            <a:off x="4556588" y="1361081"/>
            <a:ext cx="308225" cy="369332"/>
          </a:xfrm>
          <a:prstGeom prst="rect">
            <a:avLst/>
          </a:prstGeom>
          <a:noFill/>
        </p:spPr>
        <p:txBody>
          <a:bodyPr wrap="square" rtlCol="0">
            <a:spAutoFit/>
          </a:bodyPr>
          <a:lstStyle>
            <a:defPPr>
              <a:defRPr lang="zh-CN"/>
            </a:defPPr>
          </a:lstStyle>
          <a:p>
            <a:r>
              <a:rPr lang="en-US" altLang="zh-CN" b="1" dirty="0"/>
              <a:t>8</a:t>
            </a:r>
            <a:endParaRPr lang="zh-CN" altLang="en-US" b="1" dirty="0"/>
          </a:p>
        </p:txBody>
      </p:sp>
      <p:sp>
        <p:nvSpPr>
          <p:cNvPr id="15" name="文本框 14">
            <a:extLst>
              <a:ext uri="{FF2B5EF4-FFF2-40B4-BE49-F238E27FC236}">
                <a16:creationId xmlns:a16="http://schemas.microsoft.com/office/drawing/2014/main" id="{A3FFACC0-611B-478F-A5FD-F52E73EE6238}"/>
              </a:ext>
            </a:extLst>
          </p:cNvPr>
          <p:cNvSpPr txBox="1"/>
          <p:nvPr/>
        </p:nvSpPr>
        <p:spPr>
          <a:xfrm>
            <a:off x="1782566" y="1361081"/>
            <a:ext cx="488022" cy="369332"/>
          </a:xfrm>
          <a:prstGeom prst="rect">
            <a:avLst/>
          </a:prstGeom>
          <a:noFill/>
        </p:spPr>
        <p:txBody>
          <a:bodyPr wrap="square" rtlCol="0">
            <a:spAutoFit/>
          </a:bodyPr>
          <a:lstStyle/>
          <a:p>
            <a:r>
              <a:rPr lang="en-US" altLang="zh-CN" dirty="0"/>
              <a:t>12</a:t>
            </a:r>
            <a:endParaRPr lang="zh-CN" altLang="en-US" dirty="0"/>
          </a:p>
        </p:txBody>
      </p:sp>
      <p:sp>
        <p:nvSpPr>
          <p:cNvPr id="17" name="文本框 16">
            <a:extLst>
              <a:ext uri="{FF2B5EF4-FFF2-40B4-BE49-F238E27FC236}">
                <a16:creationId xmlns:a16="http://schemas.microsoft.com/office/drawing/2014/main" id="{7F68F4E3-EF84-477B-BF92-B5EBCD4CBB12}"/>
              </a:ext>
            </a:extLst>
          </p:cNvPr>
          <p:cNvSpPr txBox="1"/>
          <p:nvPr/>
        </p:nvSpPr>
        <p:spPr>
          <a:xfrm>
            <a:off x="2481208" y="1361081"/>
            <a:ext cx="488022" cy="369332"/>
          </a:xfrm>
          <a:prstGeom prst="rect">
            <a:avLst/>
          </a:prstGeom>
          <a:noFill/>
        </p:spPr>
        <p:txBody>
          <a:bodyPr wrap="square" rtlCol="0">
            <a:spAutoFit/>
          </a:bodyPr>
          <a:lstStyle/>
          <a:p>
            <a:r>
              <a:rPr lang="en-US" altLang="zh-CN" dirty="0"/>
              <a:t>11</a:t>
            </a:r>
            <a:endParaRPr lang="zh-CN" altLang="en-US" dirty="0"/>
          </a:p>
        </p:txBody>
      </p:sp>
      <p:sp>
        <p:nvSpPr>
          <p:cNvPr id="19" name="文本框 18">
            <a:extLst>
              <a:ext uri="{FF2B5EF4-FFF2-40B4-BE49-F238E27FC236}">
                <a16:creationId xmlns:a16="http://schemas.microsoft.com/office/drawing/2014/main" id="{06BD5486-AB07-4026-9346-3C4CF6CA2F4E}"/>
              </a:ext>
            </a:extLst>
          </p:cNvPr>
          <p:cNvSpPr txBox="1"/>
          <p:nvPr/>
        </p:nvSpPr>
        <p:spPr>
          <a:xfrm>
            <a:off x="3147599" y="1361081"/>
            <a:ext cx="488022" cy="369332"/>
          </a:xfrm>
          <a:prstGeom prst="rect">
            <a:avLst/>
          </a:prstGeom>
          <a:noFill/>
        </p:spPr>
        <p:txBody>
          <a:bodyPr wrap="square" rtlCol="0">
            <a:spAutoFit/>
          </a:bodyPr>
          <a:lstStyle/>
          <a:p>
            <a:r>
              <a:rPr lang="en-US" altLang="zh-CN" dirty="0"/>
              <a:t>10</a:t>
            </a:r>
            <a:endParaRPr lang="zh-CN" altLang="en-US" dirty="0"/>
          </a:p>
        </p:txBody>
      </p:sp>
      <p:sp>
        <p:nvSpPr>
          <p:cNvPr id="21" name="文本框 20">
            <a:extLst>
              <a:ext uri="{FF2B5EF4-FFF2-40B4-BE49-F238E27FC236}">
                <a16:creationId xmlns:a16="http://schemas.microsoft.com/office/drawing/2014/main" id="{896AAACE-E374-4888-843D-C4E88672E070}"/>
              </a:ext>
            </a:extLst>
          </p:cNvPr>
          <p:cNvSpPr txBox="1"/>
          <p:nvPr/>
        </p:nvSpPr>
        <p:spPr>
          <a:xfrm>
            <a:off x="3883057" y="1361081"/>
            <a:ext cx="308225" cy="369332"/>
          </a:xfrm>
          <a:prstGeom prst="rect">
            <a:avLst/>
          </a:prstGeom>
          <a:noFill/>
        </p:spPr>
        <p:txBody>
          <a:bodyPr wrap="square" rtlCol="0">
            <a:spAutoFit/>
          </a:bodyPr>
          <a:lstStyle/>
          <a:p>
            <a:r>
              <a:rPr lang="en-US" altLang="zh-CN" dirty="0"/>
              <a:t>9</a:t>
            </a:r>
            <a:endParaRPr lang="zh-CN" altLang="en-US" dirty="0"/>
          </a:p>
        </p:txBody>
      </p:sp>
      <p:sp>
        <p:nvSpPr>
          <p:cNvPr id="23" name="文本框 22">
            <a:extLst>
              <a:ext uri="{FF2B5EF4-FFF2-40B4-BE49-F238E27FC236}">
                <a16:creationId xmlns:a16="http://schemas.microsoft.com/office/drawing/2014/main" id="{CB27674B-C77F-4C44-86F9-B0B4AA94E65D}"/>
              </a:ext>
            </a:extLst>
          </p:cNvPr>
          <p:cNvSpPr txBox="1"/>
          <p:nvPr/>
        </p:nvSpPr>
        <p:spPr>
          <a:xfrm>
            <a:off x="5249520" y="1361081"/>
            <a:ext cx="308225" cy="369332"/>
          </a:xfrm>
          <a:prstGeom prst="rect">
            <a:avLst/>
          </a:prstGeom>
          <a:noFill/>
        </p:spPr>
        <p:txBody>
          <a:bodyPr wrap="square" rtlCol="0">
            <a:spAutoFit/>
          </a:bodyPr>
          <a:lstStyle/>
          <a:p>
            <a:r>
              <a:rPr lang="en-US" altLang="zh-CN" dirty="0"/>
              <a:t>7</a:t>
            </a:r>
            <a:endParaRPr lang="zh-CN" altLang="en-US" dirty="0"/>
          </a:p>
        </p:txBody>
      </p:sp>
      <p:sp>
        <p:nvSpPr>
          <p:cNvPr id="25" name="文本框 24">
            <a:extLst>
              <a:ext uri="{FF2B5EF4-FFF2-40B4-BE49-F238E27FC236}">
                <a16:creationId xmlns:a16="http://schemas.microsoft.com/office/drawing/2014/main" id="{EE10BCFD-5442-42CA-A43F-735D2A8E3B2C}"/>
              </a:ext>
            </a:extLst>
          </p:cNvPr>
          <p:cNvSpPr txBox="1"/>
          <p:nvPr/>
        </p:nvSpPr>
        <p:spPr>
          <a:xfrm>
            <a:off x="5899950" y="1361081"/>
            <a:ext cx="308225" cy="369332"/>
          </a:xfrm>
          <a:prstGeom prst="rect">
            <a:avLst/>
          </a:prstGeom>
          <a:noFill/>
        </p:spPr>
        <p:txBody>
          <a:bodyPr wrap="square" rtlCol="0">
            <a:spAutoFit/>
          </a:bodyPr>
          <a:lstStyle/>
          <a:p>
            <a:r>
              <a:rPr lang="en-US" altLang="zh-CN" dirty="0"/>
              <a:t>6</a:t>
            </a:r>
            <a:endParaRPr lang="zh-CN" altLang="en-US" dirty="0"/>
          </a:p>
        </p:txBody>
      </p:sp>
      <p:sp>
        <p:nvSpPr>
          <p:cNvPr id="27" name="文本框 26">
            <a:extLst>
              <a:ext uri="{FF2B5EF4-FFF2-40B4-BE49-F238E27FC236}">
                <a16:creationId xmlns:a16="http://schemas.microsoft.com/office/drawing/2014/main" id="{0514B95D-7DC0-4CB1-A969-026BA51364D7}"/>
              </a:ext>
            </a:extLst>
          </p:cNvPr>
          <p:cNvSpPr txBox="1"/>
          <p:nvPr/>
        </p:nvSpPr>
        <p:spPr>
          <a:xfrm>
            <a:off x="6582575" y="1361081"/>
            <a:ext cx="308225" cy="369332"/>
          </a:xfrm>
          <a:prstGeom prst="rect">
            <a:avLst/>
          </a:prstGeom>
          <a:noFill/>
        </p:spPr>
        <p:txBody>
          <a:bodyPr wrap="square" rtlCol="0">
            <a:spAutoFit/>
          </a:bodyPr>
          <a:lstStyle/>
          <a:p>
            <a:r>
              <a:rPr lang="en-US" altLang="zh-CN" dirty="0"/>
              <a:t>5</a:t>
            </a:r>
            <a:endParaRPr lang="zh-CN" altLang="en-US" dirty="0"/>
          </a:p>
        </p:txBody>
      </p:sp>
      <p:sp>
        <p:nvSpPr>
          <p:cNvPr id="29" name="文本框 28">
            <a:extLst>
              <a:ext uri="{FF2B5EF4-FFF2-40B4-BE49-F238E27FC236}">
                <a16:creationId xmlns:a16="http://schemas.microsoft.com/office/drawing/2014/main" id="{55207ECC-A4B9-4786-BBA5-65AC538BC1A2}"/>
              </a:ext>
            </a:extLst>
          </p:cNvPr>
          <p:cNvSpPr txBox="1"/>
          <p:nvPr/>
        </p:nvSpPr>
        <p:spPr>
          <a:xfrm>
            <a:off x="7995288" y="1361081"/>
            <a:ext cx="308225" cy="369332"/>
          </a:xfrm>
          <a:prstGeom prst="rect">
            <a:avLst/>
          </a:prstGeom>
          <a:noFill/>
        </p:spPr>
        <p:txBody>
          <a:bodyPr wrap="square" rtlCol="0">
            <a:spAutoFit/>
          </a:bodyPr>
          <a:lstStyle/>
          <a:p>
            <a:r>
              <a:rPr lang="en-US" altLang="zh-CN" dirty="0"/>
              <a:t>3</a:t>
            </a:r>
            <a:endParaRPr lang="zh-CN" altLang="en-US" dirty="0"/>
          </a:p>
        </p:txBody>
      </p:sp>
      <p:graphicFrame>
        <p:nvGraphicFramePr>
          <p:cNvPr id="30" name="表格 29">
            <a:extLst>
              <a:ext uri="{FF2B5EF4-FFF2-40B4-BE49-F238E27FC236}">
                <a16:creationId xmlns:a16="http://schemas.microsoft.com/office/drawing/2014/main" id="{3EEF6486-D5D1-4A75-90EA-AA44649F9BE2}"/>
              </a:ext>
            </a:extLst>
          </p:cNvPr>
          <p:cNvGraphicFramePr>
            <a:graphicFrameLocks noGrp="1"/>
          </p:cNvGraphicFramePr>
          <p:nvPr>
            <p:extLst>
              <p:ext uri="{D42A27DB-BD31-4B8C-83A1-F6EECF244321}">
                <p14:modId xmlns:p14="http://schemas.microsoft.com/office/powerpoint/2010/main" val="2357561641"/>
              </p:ext>
            </p:extLst>
          </p:nvPr>
        </p:nvGraphicFramePr>
        <p:xfrm>
          <a:off x="1651856" y="22348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31" name="文本框 30">
            <a:extLst>
              <a:ext uri="{FF2B5EF4-FFF2-40B4-BE49-F238E27FC236}">
                <a16:creationId xmlns:a16="http://schemas.microsoft.com/office/drawing/2014/main" id="{8FD872B4-E82A-4EEF-BFE5-110EFF8204D1}"/>
              </a:ext>
            </a:extLst>
          </p:cNvPr>
          <p:cNvSpPr txBox="1"/>
          <p:nvPr/>
        </p:nvSpPr>
        <p:spPr>
          <a:xfrm>
            <a:off x="9298111" y="259749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32" name="文本框 31">
            <a:extLst>
              <a:ext uri="{FF2B5EF4-FFF2-40B4-BE49-F238E27FC236}">
                <a16:creationId xmlns:a16="http://schemas.microsoft.com/office/drawing/2014/main" id="{57D0A732-B63F-4C14-9ABC-A4CAD36BCC0B}"/>
              </a:ext>
            </a:extLst>
          </p:cNvPr>
          <p:cNvSpPr txBox="1"/>
          <p:nvPr/>
        </p:nvSpPr>
        <p:spPr>
          <a:xfrm>
            <a:off x="8604605" y="259749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33" name="文本框 32">
            <a:extLst>
              <a:ext uri="{FF2B5EF4-FFF2-40B4-BE49-F238E27FC236}">
                <a16:creationId xmlns:a16="http://schemas.microsoft.com/office/drawing/2014/main" id="{047CC703-765C-431E-B57C-AB7BBA86C93F}"/>
              </a:ext>
            </a:extLst>
          </p:cNvPr>
          <p:cNvSpPr txBox="1"/>
          <p:nvPr/>
        </p:nvSpPr>
        <p:spPr>
          <a:xfrm>
            <a:off x="7263828" y="259749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34" name="文本框 33">
            <a:extLst>
              <a:ext uri="{FF2B5EF4-FFF2-40B4-BE49-F238E27FC236}">
                <a16:creationId xmlns:a16="http://schemas.microsoft.com/office/drawing/2014/main" id="{57DE4BD6-6FD2-4017-A946-7ACAC389B838}"/>
              </a:ext>
            </a:extLst>
          </p:cNvPr>
          <p:cNvSpPr txBox="1"/>
          <p:nvPr/>
        </p:nvSpPr>
        <p:spPr>
          <a:xfrm>
            <a:off x="4530902" y="259749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35" name="文本框 34">
            <a:extLst>
              <a:ext uri="{FF2B5EF4-FFF2-40B4-BE49-F238E27FC236}">
                <a16:creationId xmlns:a16="http://schemas.microsoft.com/office/drawing/2014/main" id="{62B75948-75C5-4316-B338-C07E82ADEB71}"/>
              </a:ext>
            </a:extLst>
          </p:cNvPr>
          <p:cNvSpPr txBox="1"/>
          <p:nvPr/>
        </p:nvSpPr>
        <p:spPr>
          <a:xfrm>
            <a:off x="1756880" y="2597496"/>
            <a:ext cx="488022" cy="369332"/>
          </a:xfrm>
          <a:prstGeom prst="rect">
            <a:avLst/>
          </a:prstGeom>
          <a:noFill/>
        </p:spPr>
        <p:txBody>
          <a:bodyPr wrap="square" rtlCol="0">
            <a:spAutoFit/>
          </a:bodyPr>
          <a:lstStyle/>
          <a:p>
            <a:r>
              <a:rPr lang="en-US" altLang="zh-CN" dirty="0"/>
              <a:t>12</a:t>
            </a:r>
            <a:endParaRPr lang="zh-CN" altLang="en-US" dirty="0"/>
          </a:p>
        </p:txBody>
      </p:sp>
      <p:sp>
        <p:nvSpPr>
          <p:cNvPr id="36" name="文本框 35">
            <a:extLst>
              <a:ext uri="{FF2B5EF4-FFF2-40B4-BE49-F238E27FC236}">
                <a16:creationId xmlns:a16="http://schemas.microsoft.com/office/drawing/2014/main" id="{ECBC8C33-D4BB-468B-B270-DE7AD747632C}"/>
              </a:ext>
            </a:extLst>
          </p:cNvPr>
          <p:cNvSpPr txBox="1"/>
          <p:nvPr/>
        </p:nvSpPr>
        <p:spPr>
          <a:xfrm>
            <a:off x="2455522" y="2597496"/>
            <a:ext cx="488022" cy="369332"/>
          </a:xfrm>
          <a:prstGeom prst="rect">
            <a:avLst/>
          </a:prstGeom>
          <a:noFill/>
        </p:spPr>
        <p:txBody>
          <a:bodyPr wrap="square" rtlCol="0">
            <a:spAutoFit/>
          </a:bodyPr>
          <a:lstStyle/>
          <a:p>
            <a:r>
              <a:rPr lang="en-US" altLang="zh-CN" dirty="0"/>
              <a:t>11</a:t>
            </a:r>
            <a:endParaRPr lang="zh-CN" altLang="en-US" dirty="0"/>
          </a:p>
        </p:txBody>
      </p:sp>
      <p:sp>
        <p:nvSpPr>
          <p:cNvPr id="37" name="文本框 36">
            <a:extLst>
              <a:ext uri="{FF2B5EF4-FFF2-40B4-BE49-F238E27FC236}">
                <a16:creationId xmlns:a16="http://schemas.microsoft.com/office/drawing/2014/main" id="{4B7B7B51-062E-443C-86E2-DD5DABE974BA}"/>
              </a:ext>
            </a:extLst>
          </p:cNvPr>
          <p:cNvSpPr txBox="1"/>
          <p:nvPr/>
        </p:nvSpPr>
        <p:spPr>
          <a:xfrm>
            <a:off x="3121913" y="2597496"/>
            <a:ext cx="488022" cy="369332"/>
          </a:xfrm>
          <a:prstGeom prst="rect">
            <a:avLst/>
          </a:prstGeom>
          <a:noFill/>
        </p:spPr>
        <p:txBody>
          <a:bodyPr wrap="square" rtlCol="0">
            <a:spAutoFit/>
          </a:bodyPr>
          <a:lstStyle/>
          <a:p>
            <a:r>
              <a:rPr lang="en-US" altLang="zh-CN" dirty="0"/>
              <a:t>10</a:t>
            </a:r>
            <a:endParaRPr lang="zh-CN" altLang="en-US" dirty="0"/>
          </a:p>
        </p:txBody>
      </p:sp>
      <p:sp>
        <p:nvSpPr>
          <p:cNvPr id="38" name="文本框 37">
            <a:extLst>
              <a:ext uri="{FF2B5EF4-FFF2-40B4-BE49-F238E27FC236}">
                <a16:creationId xmlns:a16="http://schemas.microsoft.com/office/drawing/2014/main" id="{F313E6A2-114C-4CF9-B512-B834B0BF18B1}"/>
              </a:ext>
            </a:extLst>
          </p:cNvPr>
          <p:cNvSpPr txBox="1"/>
          <p:nvPr/>
        </p:nvSpPr>
        <p:spPr>
          <a:xfrm>
            <a:off x="3857371" y="2597496"/>
            <a:ext cx="308225" cy="369332"/>
          </a:xfrm>
          <a:prstGeom prst="rect">
            <a:avLst/>
          </a:prstGeom>
          <a:noFill/>
        </p:spPr>
        <p:txBody>
          <a:bodyPr wrap="square" rtlCol="0">
            <a:spAutoFit/>
          </a:bodyPr>
          <a:lstStyle/>
          <a:p>
            <a:r>
              <a:rPr lang="en-US" altLang="zh-CN" dirty="0"/>
              <a:t>9</a:t>
            </a:r>
            <a:endParaRPr lang="zh-CN" altLang="en-US" dirty="0"/>
          </a:p>
        </p:txBody>
      </p:sp>
      <p:sp>
        <p:nvSpPr>
          <p:cNvPr id="39" name="文本框 38">
            <a:extLst>
              <a:ext uri="{FF2B5EF4-FFF2-40B4-BE49-F238E27FC236}">
                <a16:creationId xmlns:a16="http://schemas.microsoft.com/office/drawing/2014/main" id="{82665728-2A79-4448-A606-9A20F99AFF5E}"/>
              </a:ext>
            </a:extLst>
          </p:cNvPr>
          <p:cNvSpPr txBox="1"/>
          <p:nvPr/>
        </p:nvSpPr>
        <p:spPr>
          <a:xfrm>
            <a:off x="5223834" y="2597496"/>
            <a:ext cx="308225" cy="369332"/>
          </a:xfrm>
          <a:prstGeom prst="rect">
            <a:avLst/>
          </a:prstGeom>
          <a:noFill/>
        </p:spPr>
        <p:txBody>
          <a:bodyPr wrap="square" rtlCol="0">
            <a:spAutoFit/>
          </a:bodyPr>
          <a:lstStyle/>
          <a:p>
            <a:r>
              <a:rPr lang="en-US" altLang="zh-CN" dirty="0"/>
              <a:t>7</a:t>
            </a:r>
            <a:endParaRPr lang="zh-CN" altLang="en-US" dirty="0"/>
          </a:p>
        </p:txBody>
      </p:sp>
      <p:sp>
        <p:nvSpPr>
          <p:cNvPr id="40" name="文本框 39">
            <a:extLst>
              <a:ext uri="{FF2B5EF4-FFF2-40B4-BE49-F238E27FC236}">
                <a16:creationId xmlns:a16="http://schemas.microsoft.com/office/drawing/2014/main" id="{FDBCE269-5A66-4D5A-ACC7-0E7B179DE628}"/>
              </a:ext>
            </a:extLst>
          </p:cNvPr>
          <p:cNvSpPr txBox="1"/>
          <p:nvPr/>
        </p:nvSpPr>
        <p:spPr>
          <a:xfrm>
            <a:off x="5874264" y="2597496"/>
            <a:ext cx="308225" cy="369332"/>
          </a:xfrm>
          <a:prstGeom prst="rect">
            <a:avLst/>
          </a:prstGeom>
          <a:noFill/>
        </p:spPr>
        <p:txBody>
          <a:bodyPr wrap="square" rtlCol="0">
            <a:spAutoFit/>
          </a:bodyPr>
          <a:lstStyle/>
          <a:p>
            <a:r>
              <a:rPr lang="en-US" altLang="zh-CN" dirty="0"/>
              <a:t>6</a:t>
            </a:r>
            <a:endParaRPr lang="zh-CN" altLang="en-US" dirty="0"/>
          </a:p>
        </p:txBody>
      </p:sp>
      <p:sp>
        <p:nvSpPr>
          <p:cNvPr id="41" name="文本框 40">
            <a:extLst>
              <a:ext uri="{FF2B5EF4-FFF2-40B4-BE49-F238E27FC236}">
                <a16:creationId xmlns:a16="http://schemas.microsoft.com/office/drawing/2014/main" id="{72D3447F-0BD2-406A-B854-9700881CEDBE}"/>
              </a:ext>
            </a:extLst>
          </p:cNvPr>
          <p:cNvSpPr txBox="1"/>
          <p:nvPr/>
        </p:nvSpPr>
        <p:spPr>
          <a:xfrm>
            <a:off x="6556889" y="2597496"/>
            <a:ext cx="308225" cy="369332"/>
          </a:xfrm>
          <a:prstGeom prst="rect">
            <a:avLst/>
          </a:prstGeom>
          <a:noFill/>
        </p:spPr>
        <p:txBody>
          <a:bodyPr wrap="square" rtlCol="0">
            <a:spAutoFit/>
          </a:bodyPr>
          <a:lstStyle/>
          <a:p>
            <a:r>
              <a:rPr lang="en-US" altLang="zh-CN" dirty="0"/>
              <a:t>5</a:t>
            </a:r>
            <a:endParaRPr lang="zh-CN" altLang="en-US" dirty="0"/>
          </a:p>
        </p:txBody>
      </p:sp>
      <p:sp>
        <p:nvSpPr>
          <p:cNvPr id="42" name="文本框 41">
            <a:extLst>
              <a:ext uri="{FF2B5EF4-FFF2-40B4-BE49-F238E27FC236}">
                <a16:creationId xmlns:a16="http://schemas.microsoft.com/office/drawing/2014/main" id="{35549BB7-A15C-437B-8E16-EA378947681E}"/>
              </a:ext>
            </a:extLst>
          </p:cNvPr>
          <p:cNvSpPr txBox="1"/>
          <p:nvPr/>
        </p:nvSpPr>
        <p:spPr>
          <a:xfrm>
            <a:off x="7969602" y="2597496"/>
            <a:ext cx="308225" cy="369332"/>
          </a:xfrm>
          <a:prstGeom prst="rect">
            <a:avLst/>
          </a:prstGeom>
          <a:noFill/>
        </p:spPr>
        <p:txBody>
          <a:bodyPr wrap="square" rtlCol="0">
            <a:spAutoFit/>
          </a:bodyPr>
          <a:lstStyle/>
          <a:p>
            <a:r>
              <a:rPr lang="en-US" altLang="zh-CN" dirty="0"/>
              <a:t>3</a:t>
            </a:r>
            <a:endParaRPr lang="zh-CN" altLang="en-US" dirty="0"/>
          </a:p>
        </p:txBody>
      </p:sp>
      <p:cxnSp>
        <p:nvCxnSpPr>
          <p:cNvPr id="52" name="直接连接符 51">
            <a:extLst>
              <a:ext uri="{FF2B5EF4-FFF2-40B4-BE49-F238E27FC236}">
                <a16:creationId xmlns:a16="http://schemas.microsoft.com/office/drawing/2014/main" id="{13CF87E1-601F-42BD-8F74-7FFD8F5D803C}"/>
              </a:ext>
            </a:extLst>
          </p:cNvPr>
          <p:cNvCxnSpPr/>
          <p:nvPr/>
        </p:nvCxnSpPr>
        <p:spPr>
          <a:xfrm flipV="1">
            <a:off x="9421402" y="1982627"/>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9B0602F-8747-46C3-B471-D0237873DD7C}"/>
              </a:ext>
            </a:extLst>
          </p:cNvPr>
          <p:cNvCxnSpPr/>
          <p:nvPr/>
        </p:nvCxnSpPr>
        <p:spPr>
          <a:xfrm flipH="1">
            <a:off x="2630184" y="1967216"/>
            <a:ext cx="678608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03A805-96D4-4DDF-B1BC-E7F7D86BCF8E}"/>
              </a:ext>
            </a:extLst>
          </p:cNvPr>
          <p:cNvCxnSpPr>
            <a:cxnSpLocks/>
          </p:cNvCxnSpPr>
          <p:nvPr/>
        </p:nvCxnSpPr>
        <p:spPr>
          <a:xfrm>
            <a:off x="2630184" y="19672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692EA10-1FCE-4CCA-8BE5-5695059A3951}"/>
              </a:ext>
            </a:extLst>
          </p:cNvPr>
          <p:cNvCxnSpPr>
            <a:cxnSpLocks/>
          </p:cNvCxnSpPr>
          <p:nvPr/>
        </p:nvCxnSpPr>
        <p:spPr>
          <a:xfrm>
            <a:off x="4030359" y="1971970"/>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685784C-D7C4-4B0E-943E-945C41639517}"/>
              </a:ext>
            </a:extLst>
          </p:cNvPr>
          <p:cNvCxnSpPr>
            <a:cxnSpLocks/>
          </p:cNvCxnSpPr>
          <p:nvPr/>
        </p:nvCxnSpPr>
        <p:spPr>
          <a:xfrm>
            <a:off x="5357509" y="19672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6E34B6E-FF89-4CC5-9AB2-078F35C9117C}"/>
              </a:ext>
            </a:extLst>
          </p:cNvPr>
          <p:cNvCxnSpPr>
            <a:cxnSpLocks/>
          </p:cNvCxnSpPr>
          <p:nvPr/>
        </p:nvCxnSpPr>
        <p:spPr>
          <a:xfrm>
            <a:off x="6732284" y="19672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CA1BDBC-0D87-4838-A46F-EE20B59C4A98}"/>
              </a:ext>
            </a:extLst>
          </p:cNvPr>
          <p:cNvCxnSpPr>
            <a:cxnSpLocks/>
          </p:cNvCxnSpPr>
          <p:nvPr/>
        </p:nvCxnSpPr>
        <p:spPr>
          <a:xfrm>
            <a:off x="8056259" y="198262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01" name="表格 100">
            <a:extLst>
              <a:ext uri="{FF2B5EF4-FFF2-40B4-BE49-F238E27FC236}">
                <a16:creationId xmlns:a16="http://schemas.microsoft.com/office/drawing/2014/main" id="{26666825-C165-471E-B105-14A2F0735D1A}"/>
              </a:ext>
            </a:extLst>
          </p:cNvPr>
          <p:cNvGraphicFramePr>
            <a:graphicFrameLocks noGrp="1"/>
          </p:cNvGraphicFramePr>
          <p:nvPr>
            <p:extLst>
              <p:ext uri="{D42A27DB-BD31-4B8C-83A1-F6EECF244321}">
                <p14:modId xmlns:p14="http://schemas.microsoft.com/office/powerpoint/2010/main" val="1388398652"/>
              </p:ext>
            </p:extLst>
          </p:nvPr>
        </p:nvGraphicFramePr>
        <p:xfrm>
          <a:off x="1651856" y="34794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102" name="文本框 101">
            <a:extLst>
              <a:ext uri="{FF2B5EF4-FFF2-40B4-BE49-F238E27FC236}">
                <a16:creationId xmlns:a16="http://schemas.microsoft.com/office/drawing/2014/main" id="{9225C6D3-70CB-46F8-8B7F-7521C06B32F6}"/>
              </a:ext>
            </a:extLst>
          </p:cNvPr>
          <p:cNvSpPr txBox="1"/>
          <p:nvPr/>
        </p:nvSpPr>
        <p:spPr>
          <a:xfrm>
            <a:off x="9298111" y="384209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03" name="文本框 102">
            <a:extLst>
              <a:ext uri="{FF2B5EF4-FFF2-40B4-BE49-F238E27FC236}">
                <a16:creationId xmlns:a16="http://schemas.microsoft.com/office/drawing/2014/main" id="{48CD1A91-340B-4BDC-9E7C-2252C0399F88}"/>
              </a:ext>
            </a:extLst>
          </p:cNvPr>
          <p:cNvSpPr txBox="1"/>
          <p:nvPr/>
        </p:nvSpPr>
        <p:spPr>
          <a:xfrm>
            <a:off x="8604605" y="384209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04" name="文本框 103">
            <a:extLst>
              <a:ext uri="{FF2B5EF4-FFF2-40B4-BE49-F238E27FC236}">
                <a16:creationId xmlns:a16="http://schemas.microsoft.com/office/drawing/2014/main" id="{F8248F79-E4B6-4634-8F04-416BF38B48C9}"/>
              </a:ext>
            </a:extLst>
          </p:cNvPr>
          <p:cNvSpPr txBox="1"/>
          <p:nvPr/>
        </p:nvSpPr>
        <p:spPr>
          <a:xfrm>
            <a:off x="7263828" y="384209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05" name="文本框 104">
            <a:extLst>
              <a:ext uri="{FF2B5EF4-FFF2-40B4-BE49-F238E27FC236}">
                <a16:creationId xmlns:a16="http://schemas.microsoft.com/office/drawing/2014/main" id="{C2045D03-36F7-471D-BF4F-3CB66F12FAAE}"/>
              </a:ext>
            </a:extLst>
          </p:cNvPr>
          <p:cNvSpPr txBox="1"/>
          <p:nvPr/>
        </p:nvSpPr>
        <p:spPr>
          <a:xfrm>
            <a:off x="4530902" y="384209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06" name="文本框 105">
            <a:extLst>
              <a:ext uri="{FF2B5EF4-FFF2-40B4-BE49-F238E27FC236}">
                <a16:creationId xmlns:a16="http://schemas.microsoft.com/office/drawing/2014/main" id="{6D342C2D-1D21-47FC-936A-48E8072D7AC5}"/>
              </a:ext>
            </a:extLst>
          </p:cNvPr>
          <p:cNvSpPr txBox="1"/>
          <p:nvPr/>
        </p:nvSpPr>
        <p:spPr>
          <a:xfrm>
            <a:off x="1756880" y="3842096"/>
            <a:ext cx="488022" cy="369332"/>
          </a:xfrm>
          <a:prstGeom prst="rect">
            <a:avLst/>
          </a:prstGeom>
          <a:noFill/>
        </p:spPr>
        <p:txBody>
          <a:bodyPr wrap="square" rtlCol="0">
            <a:spAutoFit/>
          </a:bodyPr>
          <a:lstStyle/>
          <a:p>
            <a:r>
              <a:rPr lang="en-US" altLang="zh-CN" dirty="0"/>
              <a:t>12</a:t>
            </a:r>
            <a:endParaRPr lang="zh-CN" altLang="en-US" dirty="0"/>
          </a:p>
        </p:txBody>
      </p:sp>
      <p:sp>
        <p:nvSpPr>
          <p:cNvPr id="107" name="文本框 106">
            <a:extLst>
              <a:ext uri="{FF2B5EF4-FFF2-40B4-BE49-F238E27FC236}">
                <a16:creationId xmlns:a16="http://schemas.microsoft.com/office/drawing/2014/main" id="{2A3806C7-53B6-4CC7-B502-0F1C7AA6FCCC}"/>
              </a:ext>
            </a:extLst>
          </p:cNvPr>
          <p:cNvSpPr txBox="1"/>
          <p:nvPr/>
        </p:nvSpPr>
        <p:spPr>
          <a:xfrm>
            <a:off x="2455522" y="3842096"/>
            <a:ext cx="488022" cy="369332"/>
          </a:xfrm>
          <a:prstGeom prst="rect">
            <a:avLst/>
          </a:prstGeom>
          <a:noFill/>
        </p:spPr>
        <p:txBody>
          <a:bodyPr wrap="square" rtlCol="0">
            <a:spAutoFit/>
          </a:bodyPr>
          <a:lstStyle/>
          <a:p>
            <a:r>
              <a:rPr lang="en-US" altLang="zh-CN" dirty="0"/>
              <a:t>11</a:t>
            </a:r>
            <a:endParaRPr lang="zh-CN" altLang="en-US" dirty="0"/>
          </a:p>
        </p:txBody>
      </p:sp>
      <p:sp>
        <p:nvSpPr>
          <p:cNvPr id="108" name="文本框 107">
            <a:extLst>
              <a:ext uri="{FF2B5EF4-FFF2-40B4-BE49-F238E27FC236}">
                <a16:creationId xmlns:a16="http://schemas.microsoft.com/office/drawing/2014/main" id="{529EAA6D-C1A5-4C54-88DC-3B91CDD7343A}"/>
              </a:ext>
            </a:extLst>
          </p:cNvPr>
          <p:cNvSpPr txBox="1"/>
          <p:nvPr/>
        </p:nvSpPr>
        <p:spPr>
          <a:xfrm>
            <a:off x="3121913" y="3842096"/>
            <a:ext cx="488022" cy="369332"/>
          </a:xfrm>
          <a:prstGeom prst="rect">
            <a:avLst/>
          </a:prstGeom>
          <a:noFill/>
        </p:spPr>
        <p:txBody>
          <a:bodyPr wrap="square" rtlCol="0">
            <a:spAutoFit/>
          </a:bodyPr>
          <a:lstStyle/>
          <a:p>
            <a:r>
              <a:rPr lang="en-US" altLang="zh-CN" dirty="0"/>
              <a:t>10</a:t>
            </a:r>
            <a:endParaRPr lang="zh-CN" altLang="en-US" dirty="0"/>
          </a:p>
        </p:txBody>
      </p:sp>
      <p:sp>
        <p:nvSpPr>
          <p:cNvPr id="109" name="文本框 108">
            <a:extLst>
              <a:ext uri="{FF2B5EF4-FFF2-40B4-BE49-F238E27FC236}">
                <a16:creationId xmlns:a16="http://schemas.microsoft.com/office/drawing/2014/main" id="{777F8E06-78F4-44EC-BF77-39A949F6D25C}"/>
              </a:ext>
            </a:extLst>
          </p:cNvPr>
          <p:cNvSpPr txBox="1"/>
          <p:nvPr/>
        </p:nvSpPr>
        <p:spPr>
          <a:xfrm>
            <a:off x="3857371" y="3842096"/>
            <a:ext cx="308225" cy="369332"/>
          </a:xfrm>
          <a:prstGeom prst="rect">
            <a:avLst/>
          </a:prstGeom>
          <a:noFill/>
        </p:spPr>
        <p:txBody>
          <a:bodyPr wrap="square" rtlCol="0">
            <a:spAutoFit/>
          </a:bodyPr>
          <a:lstStyle/>
          <a:p>
            <a:r>
              <a:rPr lang="en-US" altLang="zh-CN" dirty="0"/>
              <a:t>9</a:t>
            </a:r>
            <a:endParaRPr lang="zh-CN" altLang="en-US" dirty="0"/>
          </a:p>
        </p:txBody>
      </p:sp>
      <p:sp>
        <p:nvSpPr>
          <p:cNvPr id="110" name="文本框 109">
            <a:extLst>
              <a:ext uri="{FF2B5EF4-FFF2-40B4-BE49-F238E27FC236}">
                <a16:creationId xmlns:a16="http://schemas.microsoft.com/office/drawing/2014/main" id="{890F09FF-BD02-45AB-A704-2EEF09567E0C}"/>
              </a:ext>
            </a:extLst>
          </p:cNvPr>
          <p:cNvSpPr txBox="1"/>
          <p:nvPr/>
        </p:nvSpPr>
        <p:spPr>
          <a:xfrm>
            <a:off x="5223834" y="3842096"/>
            <a:ext cx="308225" cy="369332"/>
          </a:xfrm>
          <a:prstGeom prst="rect">
            <a:avLst/>
          </a:prstGeom>
          <a:noFill/>
        </p:spPr>
        <p:txBody>
          <a:bodyPr wrap="square" rtlCol="0">
            <a:spAutoFit/>
          </a:bodyPr>
          <a:lstStyle/>
          <a:p>
            <a:r>
              <a:rPr lang="en-US" altLang="zh-CN" dirty="0"/>
              <a:t>7</a:t>
            </a:r>
            <a:endParaRPr lang="zh-CN" altLang="en-US" dirty="0"/>
          </a:p>
        </p:txBody>
      </p:sp>
      <p:sp>
        <p:nvSpPr>
          <p:cNvPr id="111" name="文本框 110">
            <a:extLst>
              <a:ext uri="{FF2B5EF4-FFF2-40B4-BE49-F238E27FC236}">
                <a16:creationId xmlns:a16="http://schemas.microsoft.com/office/drawing/2014/main" id="{60F46E30-7061-4364-A0FC-3EC0A2941317}"/>
              </a:ext>
            </a:extLst>
          </p:cNvPr>
          <p:cNvSpPr txBox="1"/>
          <p:nvPr/>
        </p:nvSpPr>
        <p:spPr>
          <a:xfrm>
            <a:off x="5874264" y="3842096"/>
            <a:ext cx="308225" cy="369332"/>
          </a:xfrm>
          <a:prstGeom prst="rect">
            <a:avLst/>
          </a:prstGeom>
          <a:noFill/>
        </p:spPr>
        <p:txBody>
          <a:bodyPr wrap="square" rtlCol="0">
            <a:spAutoFit/>
          </a:bodyPr>
          <a:lstStyle/>
          <a:p>
            <a:r>
              <a:rPr lang="en-US" altLang="zh-CN" dirty="0"/>
              <a:t>6</a:t>
            </a:r>
            <a:endParaRPr lang="zh-CN" altLang="en-US" dirty="0"/>
          </a:p>
        </p:txBody>
      </p:sp>
      <p:sp>
        <p:nvSpPr>
          <p:cNvPr id="112" name="文本框 111">
            <a:extLst>
              <a:ext uri="{FF2B5EF4-FFF2-40B4-BE49-F238E27FC236}">
                <a16:creationId xmlns:a16="http://schemas.microsoft.com/office/drawing/2014/main" id="{F172EEB9-8AE0-44D0-89EF-90B6025C5BBC}"/>
              </a:ext>
            </a:extLst>
          </p:cNvPr>
          <p:cNvSpPr txBox="1"/>
          <p:nvPr/>
        </p:nvSpPr>
        <p:spPr>
          <a:xfrm>
            <a:off x="6556889" y="3842096"/>
            <a:ext cx="308225" cy="369332"/>
          </a:xfrm>
          <a:prstGeom prst="rect">
            <a:avLst/>
          </a:prstGeom>
          <a:noFill/>
        </p:spPr>
        <p:txBody>
          <a:bodyPr wrap="square" rtlCol="0">
            <a:spAutoFit/>
          </a:bodyPr>
          <a:lstStyle/>
          <a:p>
            <a:r>
              <a:rPr lang="en-US" altLang="zh-CN" dirty="0"/>
              <a:t>5</a:t>
            </a:r>
            <a:endParaRPr lang="zh-CN" altLang="en-US" dirty="0"/>
          </a:p>
        </p:txBody>
      </p:sp>
      <p:sp>
        <p:nvSpPr>
          <p:cNvPr id="113" name="文本框 112">
            <a:extLst>
              <a:ext uri="{FF2B5EF4-FFF2-40B4-BE49-F238E27FC236}">
                <a16:creationId xmlns:a16="http://schemas.microsoft.com/office/drawing/2014/main" id="{ACAB88E6-0AA1-4DB6-AF99-E97A667FD6A5}"/>
              </a:ext>
            </a:extLst>
          </p:cNvPr>
          <p:cNvSpPr txBox="1"/>
          <p:nvPr/>
        </p:nvSpPr>
        <p:spPr>
          <a:xfrm>
            <a:off x="7969602" y="3842096"/>
            <a:ext cx="308225" cy="369332"/>
          </a:xfrm>
          <a:prstGeom prst="rect">
            <a:avLst/>
          </a:prstGeom>
          <a:noFill/>
        </p:spPr>
        <p:txBody>
          <a:bodyPr wrap="square" rtlCol="0">
            <a:spAutoFit/>
          </a:bodyPr>
          <a:lstStyle/>
          <a:p>
            <a:r>
              <a:rPr lang="en-US" altLang="zh-CN" dirty="0"/>
              <a:t>3</a:t>
            </a:r>
            <a:endParaRPr lang="zh-CN" altLang="en-US" dirty="0"/>
          </a:p>
        </p:txBody>
      </p:sp>
      <p:cxnSp>
        <p:nvCxnSpPr>
          <p:cNvPr id="114" name="直接连接符 113">
            <a:extLst>
              <a:ext uri="{FF2B5EF4-FFF2-40B4-BE49-F238E27FC236}">
                <a16:creationId xmlns:a16="http://schemas.microsoft.com/office/drawing/2014/main" id="{E07BAB6F-9A25-45B1-9B54-9A326CC0C502}"/>
              </a:ext>
            </a:extLst>
          </p:cNvPr>
          <p:cNvCxnSpPr/>
          <p:nvPr/>
        </p:nvCxnSpPr>
        <p:spPr>
          <a:xfrm flipV="1">
            <a:off x="8786402" y="3211816"/>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C686A6B-1470-42A8-9811-2E5F6E4E8F9F}"/>
              </a:ext>
            </a:extLst>
          </p:cNvPr>
          <p:cNvCxnSpPr>
            <a:cxnSpLocks/>
          </p:cNvCxnSpPr>
          <p:nvPr/>
        </p:nvCxnSpPr>
        <p:spPr>
          <a:xfrm flipH="1">
            <a:off x="2630185" y="3211816"/>
            <a:ext cx="615621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847D40F-AE63-4D5E-8CEE-4450A516D431}"/>
              </a:ext>
            </a:extLst>
          </p:cNvPr>
          <p:cNvCxnSpPr>
            <a:cxnSpLocks/>
          </p:cNvCxnSpPr>
          <p:nvPr/>
        </p:nvCxnSpPr>
        <p:spPr>
          <a:xfrm>
            <a:off x="2630184" y="32118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0283B92-42F6-4088-89B9-9E78DB73756F}"/>
              </a:ext>
            </a:extLst>
          </p:cNvPr>
          <p:cNvCxnSpPr>
            <a:cxnSpLocks/>
          </p:cNvCxnSpPr>
          <p:nvPr/>
        </p:nvCxnSpPr>
        <p:spPr>
          <a:xfrm>
            <a:off x="6043309" y="322722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67559D7B-E1F5-4467-A6AF-08C1EA632913}"/>
              </a:ext>
            </a:extLst>
          </p:cNvPr>
          <p:cNvCxnSpPr>
            <a:cxnSpLocks/>
          </p:cNvCxnSpPr>
          <p:nvPr/>
        </p:nvCxnSpPr>
        <p:spPr>
          <a:xfrm>
            <a:off x="5357509" y="32118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5F710FC-427E-46E2-8799-A109BB3501E5}"/>
              </a:ext>
            </a:extLst>
          </p:cNvPr>
          <p:cNvCxnSpPr>
            <a:cxnSpLocks/>
          </p:cNvCxnSpPr>
          <p:nvPr/>
        </p:nvCxnSpPr>
        <p:spPr>
          <a:xfrm>
            <a:off x="3354084" y="32118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226A4FC-037F-4C40-8EC0-7D17968154AC}"/>
              </a:ext>
            </a:extLst>
          </p:cNvPr>
          <p:cNvCxnSpPr>
            <a:cxnSpLocks/>
          </p:cNvCxnSpPr>
          <p:nvPr/>
        </p:nvCxnSpPr>
        <p:spPr>
          <a:xfrm>
            <a:off x="8056259" y="322722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22" name="表格 121">
            <a:extLst>
              <a:ext uri="{FF2B5EF4-FFF2-40B4-BE49-F238E27FC236}">
                <a16:creationId xmlns:a16="http://schemas.microsoft.com/office/drawing/2014/main" id="{1972D88E-BECE-469A-B3A4-51614B4A32CE}"/>
              </a:ext>
            </a:extLst>
          </p:cNvPr>
          <p:cNvGraphicFramePr>
            <a:graphicFrameLocks noGrp="1"/>
          </p:cNvGraphicFramePr>
          <p:nvPr>
            <p:extLst>
              <p:ext uri="{D42A27DB-BD31-4B8C-83A1-F6EECF244321}">
                <p14:modId xmlns:p14="http://schemas.microsoft.com/office/powerpoint/2010/main" val="724736912"/>
              </p:ext>
            </p:extLst>
          </p:nvPr>
        </p:nvGraphicFramePr>
        <p:xfrm>
          <a:off x="1651856" y="473036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123" name="文本框 122">
            <a:extLst>
              <a:ext uri="{FF2B5EF4-FFF2-40B4-BE49-F238E27FC236}">
                <a16:creationId xmlns:a16="http://schemas.microsoft.com/office/drawing/2014/main" id="{BDF441A3-B393-4CB6-A9DE-455BDF5359C3}"/>
              </a:ext>
            </a:extLst>
          </p:cNvPr>
          <p:cNvSpPr txBox="1"/>
          <p:nvPr/>
        </p:nvSpPr>
        <p:spPr>
          <a:xfrm>
            <a:off x="9298111" y="509304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24" name="文本框 123">
            <a:extLst>
              <a:ext uri="{FF2B5EF4-FFF2-40B4-BE49-F238E27FC236}">
                <a16:creationId xmlns:a16="http://schemas.microsoft.com/office/drawing/2014/main" id="{EBE0EE23-0F3A-4F09-8B47-EB71EE52E915}"/>
              </a:ext>
            </a:extLst>
          </p:cNvPr>
          <p:cNvSpPr txBox="1"/>
          <p:nvPr/>
        </p:nvSpPr>
        <p:spPr>
          <a:xfrm>
            <a:off x="8604605" y="509304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25" name="文本框 124">
            <a:extLst>
              <a:ext uri="{FF2B5EF4-FFF2-40B4-BE49-F238E27FC236}">
                <a16:creationId xmlns:a16="http://schemas.microsoft.com/office/drawing/2014/main" id="{7E223AC2-32E8-446E-B3A8-F2654E1B93D9}"/>
              </a:ext>
            </a:extLst>
          </p:cNvPr>
          <p:cNvSpPr txBox="1"/>
          <p:nvPr/>
        </p:nvSpPr>
        <p:spPr>
          <a:xfrm>
            <a:off x="7263828" y="509304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26" name="文本框 125">
            <a:extLst>
              <a:ext uri="{FF2B5EF4-FFF2-40B4-BE49-F238E27FC236}">
                <a16:creationId xmlns:a16="http://schemas.microsoft.com/office/drawing/2014/main" id="{79BDE0E8-8545-46CC-91CF-E83986BB83D1}"/>
              </a:ext>
            </a:extLst>
          </p:cNvPr>
          <p:cNvSpPr txBox="1"/>
          <p:nvPr/>
        </p:nvSpPr>
        <p:spPr>
          <a:xfrm>
            <a:off x="4530902" y="509304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27" name="文本框 126">
            <a:extLst>
              <a:ext uri="{FF2B5EF4-FFF2-40B4-BE49-F238E27FC236}">
                <a16:creationId xmlns:a16="http://schemas.microsoft.com/office/drawing/2014/main" id="{E0E7E401-5DF2-4363-B5A6-CB8B184779C6}"/>
              </a:ext>
            </a:extLst>
          </p:cNvPr>
          <p:cNvSpPr txBox="1"/>
          <p:nvPr/>
        </p:nvSpPr>
        <p:spPr>
          <a:xfrm>
            <a:off x="1756880" y="5093046"/>
            <a:ext cx="488022" cy="369332"/>
          </a:xfrm>
          <a:prstGeom prst="rect">
            <a:avLst/>
          </a:prstGeom>
          <a:noFill/>
        </p:spPr>
        <p:txBody>
          <a:bodyPr wrap="square" rtlCol="0">
            <a:spAutoFit/>
          </a:bodyPr>
          <a:lstStyle/>
          <a:p>
            <a:r>
              <a:rPr lang="en-US" altLang="zh-CN" dirty="0"/>
              <a:t>12</a:t>
            </a:r>
            <a:endParaRPr lang="zh-CN" altLang="en-US" dirty="0"/>
          </a:p>
        </p:txBody>
      </p:sp>
      <p:sp>
        <p:nvSpPr>
          <p:cNvPr id="128" name="文本框 127">
            <a:extLst>
              <a:ext uri="{FF2B5EF4-FFF2-40B4-BE49-F238E27FC236}">
                <a16:creationId xmlns:a16="http://schemas.microsoft.com/office/drawing/2014/main" id="{5C70BD35-0092-40E5-AEE2-6E19EEA3EF7B}"/>
              </a:ext>
            </a:extLst>
          </p:cNvPr>
          <p:cNvSpPr txBox="1"/>
          <p:nvPr/>
        </p:nvSpPr>
        <p:spPr>
          <a:xfrm>
            <a:off x="2455522" y="5093046"/>
            <a:ext cx="488022" cy="369332"/>
          </a:xfrm>
          <a:prstGeom prst="rect">
            <a:avLst/>
          </a:prstGeom>
          <a:noFill/>
        </p:spPr>
        <p:txBody>
          <a:bodyPr wrap="square" rtlCol="0">
            <a:spAutoFit/>
          </a:bodyPr>
          <a:lstStyle/>
          <a:p>
            <a:r>
              <a:rPr lang="en-US" altLang="zh-CN" dirty="0"/>
              <a:t>11</a:t>
            </a:r>
            <a:endParaRPr lang="zh-CN" altLang="en-US" dirty="0"/>
          </a:p>
        </p:txBody>
      </p:sp>
      <p:sp>
        <p:nvSpPr>
          <p:cNvPr id="129" name="文本框 128">
            <a:extLst>
              <a:ext uri="{FF2B5EF4-FFF2-40B4-BE49-F238E27FC236}">
                <a16:creationId xmlns:a16="http://schemas.microsoft.com/office/drawing/2014/main" id="{C91611D1-3CD1-4F7B-AC29-34DB06FF9B5F}"/>
              </a:ext>
            </a:extLst>
          </p:cNvPr>
          <p:cNvSpPr txBox="1"/>
          <p:nvPr/>
        </p:nvSpPr>
        <p:spPr>
          <a:xfrm>
            <a:off x="3121913" y="5093046"/>
            <a:ext cx="488022" cy="369332"/>
          </a:xfrm>
          <a:prstGeom prst="rect">
            <a:avLst/>
          </a:prstGeom>
          <a:noFill/>
        </p:spPr>
        <p:txBody>
          <a:bodyPr wrap="square" rtlCol="0">
            <a:spAutoFit/>
          </a:bodyPr>
          <a:lstStyle/>
          <a:p>
            <a:r>
              <a:rPr lang="en-US" altLang="zh-CN" dirty="0"/>
              <a:t>10</a:t>
            </a:r>
            <a:endParaRPr lang="zh-CN" altLang="en-US" dirty="0"/>
          </a:p>
        </p:txBody>
      </p:sp>
      <p:sp>
        <p:nvSpPr>
          <p:cNvPr id="130" name="文本框 129">
            <a:extLst>
              <a:ext uri="{FF2B5EF4-FFF2-40B4-BE49-F238E27FC236}">
                <a16:creationId xmlns:a16="http://schemas.microsoft.com/office/drawing/2014/main" id="{8FCB0DA9-785B-45EE-8AE3-63A1C2A05CA2}"/>
              </a:ext>
            </a:extLst>
          </p:cNvPr>
          <p:cNvSpPr txBox="1"/>
          <p:nvPr/>
        </p:nvSpPr>
        <p:spPr>
          <a:xfrm>
            <a:off x="3857371" y="5093046"/>
            <a:ext cx="308225" cy="369332"/>
          </a:xfrm>
          <a:prstGeom prst="rect">
            <a:avLst/>
          </a:prstGeom>
          <a:noFill/>
        </p:spPr>
        <p:txBody>
          <a:bodyPr wrap="square" rtlCol="0">
            <a:spAutoFit/>
          </a:bodyPr>
          <a:lstStyle/>
          <a:p>
            <a:r>
              <a:rPr lang="en-US" altLang="zh-CN" dirty="0"/>
              <a:t>9</a:t>
            </a:r>
            <a:endParaRPr lang="zh-CN" altLang="en-US" dirty="0"/>
          </a:p>
        </p:txBody>
      </p:sp>
      <p:sp>
        <p:nvSpPr>
          <p:cNvPr id="131" name="文本框 130">
            <a:extLst>
              <a:ext uri="{FF2B5EF4-FFF2-40B4-BE49-F238E27FC236}">
                <a16:creationId xmlns:a16="http://schemas.microsoft.com/office/drawing/2014/main" id="{A56F07A9-FB3A-4B62-9019-E47936F6AF38}"/>
              </a:ext>
            </a:extLst>
          </p:cNvPr>
          <p:cNvSpPr txBox="1"/>
          <p:nvPr/>
        </p:nvSpPr>
        <p:spPr>
          <a:xfrm>
            <a:off x="5223834" y="5093046"/>
            <a:ext cx="308225" cy="369332"/>
          </a:xfrm>
          <a:prstGeom prst="rect">
            <a:avLst/>
          </a:prstGeom>
          <a:noFill/>
        </p:spPr>
        <p:txBody>
          <a:bodyPr wrap="square" rtlCol="0">
            <a:spAutoFit/>
          </a:bodyPr>
          <a:lstStyle/>
          <a:p>
            <a:r>
              <a:rPr lang="en-US" altLang="zh-CN" dirty="0"/>
              <a:t>7</a:t>
            </a:r>
            <a:endParaRPr lang="zh-CN" altLang="en-US" dirty="0"/>
          </a:p>
        </p:txBody>
      </p:sp>
      <p:sp>
        <p:nvSpPr>
          <p:cNvPr id="132" name="文本框 131">
            <a:extLst>
              <a:ext uri="{FF2B5EF4-FFF2-40B4-BE49-F238E27FC236}">
                <a16:creationId xmlns:a16="http://schemas.microsoft.com/office/drawing/2014/main" id="{A4961A97-8668-42D8-8711-5F5838137069}"/>
              </a:ext>
            </a:extLst>
          </p:cNvPr>
          <p:cNvSpPr txBox="1"/>
          <p:nvPr/>
        </p:nvSpPr>
        <p:spPr>
          <a:xfrm>
            <a:off x="5874264" y="5093046"/>
            <a:ext cx="308225" cy="369332"/>
          </a:xfrm>
          <a:prstGeom prst="rect">
            <a:avLst/>
          </a:prstGeom>
          <a:noFill/>
        </p:spPr>
        <p:txBody>
          <a:bodyPr wrap="square" rtlCol="0">
            <a:spAutoFit/>
          </a:bodyPr>
          <a:lstStyle/>
          <a:p>
            <a:r>
              <a:rPr lang="en-US" altLang="zh-CN" dirty="0"/>
              <a:t>6</a:t>
            </a:r>
            <a:endParaRPr lang="zh-CN" altLang="en-US" dirty="0"/>
          </a:p>
        </p:txBody>
      </p:sp>
      <p:sp>
        <p:nvSpPr>
          <p:cNvPr id="133" name="文本框 132">
            <a:extLst>
              <a:ext uri="{FF2B5EF4-FFF2-40B4-BE49-F238E27FC236}">
                <a16:creationId xmlns:a16="http://schemas.microsoft.com/office/drawing/2014/main" id="{3044CEEE-9A77-4F41-B55B-187DD5AE436E}"/>
              </a:ext>
            </a:extLst>
          </p:cNvPr>
          <p:cNvSpPr txBox="1"/>
          <p:nvPr/>
        </p:nvSpPr>
        <p:spPr>
          <a:xfrm>
            <a:off x="6556889" y="5093046"/>
            <a:ext cx="308225" cy="369332"/>
          </a:xfrm>
          <a:prstGeom prst="rect">
            <a:avLst/>
          </a:prstGeom>
          <a:noFill/>
        </p:spPr>
        <p:txBody>
          <a:bodyPr wrap="square" rtlCol="0">
            <a:spAutoFit/>
          </a:bodyPr>
          <a:lstStyle/>
          <a:p>
            <a:r>
              <a:rPr lang="en-US" altLang="zh-CN" dirty="0"/>
              <a:t>5</a:t>
            </a:r>
            <a:endParaRPr lang="zh-CN" altLang="en-US" dirty="0"/>
          </a:p>
        </p:txBody>
      </p:sp>
      <p:sp>
        <p:nvSpPr>
          <p:cNvPr id="134" name="文本框 133">
            <a:extLst>
              <a:ext uri="{FF2B5EF4-FFF2-40B4-BE49-F238E27FC236}">
                <a16:creationId xmlns:a16="http://schemas.microsoft.com/office/drawing/2014/main" id="{76E2EC05-D33F-4296-85D8-192CBC16C84E}"/>
              </a:ext>
            </a:extLst>
          </p:cNvPr>
          <p:cNvSpPr txBox="1"/>
          <p:nvPr/>
        </p:nvSpPr>
        <p:spPr>
          <a:xfrm>
            <a:off x="7969602" y="5093046"/>
            <a:ext cx="308225" cy="369332"/>
          </a:xfrm>
          <a:prstGeom prst="rect">
            <a:avLst/>
          </a:prstGeom>
          <a:noFill/>
        </p:spPr>
        <p:txBody>
          <a:bodyPr wrap="square" rtlCol="0">
            <a:spAutoFit/>
          </a:bodyPr>
          <a:lstStyle/>
          <a:p>
            <a:r>
              <a:rPr lang="en-US" altLang="zh-CN" dirty="0"/>
              <a:t>3</a:t>
            </a:r>
            <a:endParaRPr lang="zh-CN" altLang="en-US" dirty="0"/>
          </a:p>
        </p:txBody>
      </p:sp>
      <p:cxnSp>
        <p:nvCxnSpPr>
          <p:cNvPr id="135" name="直接连接符 134">
            <a:extLst>
              <a:ext uri="{FF2B5EF4-FFF2-40B4-BE49-F238E27FC236}">
                <a16:creationId xmlns:a16="http://schemas.microsoft.com/office/drawing/2014/main" id="{B730D936-0DFB-4AEF-BC7E-7ECA2D6F9959}"/>
              </a:ext>
            </a:extLst>
          </p:cNvPr>
          <p:cNvCxnSpPr/>
          <p:nvPr/>
        </p:nvCxnSpPr>
        <p:spPr>
          <a:xfrm flipV="1">
            <a:off x="6732284" y="4473423"/>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60CAD2E0-B165-4840-96F2-5A7F6854D8CC}"/>
              </a:ext>
            </a:extLst>
          </p:cNvPr>
          <p:cNvCxnSpPr>
            <a:cxnSpLocks/>
          </p:cNvCxnSpPr>
          <p:nvPr/>
        </p:nvCxnSpPr>
        <p:spPr>
          <a:xfrm flipH="1">
            <a:off x="1968500" y="4462766"/>
            <a:ext cx="54146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7DCCF02E-C9C1-4C5B-85C8-EC23DED3941C}"/>
              </a:ext>
            </a:extLst>
          </p:cNvPr>
          <p:cNvCxnSpPr>
            <a:cxnSpLocks/>
          </p:cNvCxnSpPr>
          <p:nvPr/>
        </p:nvCxnSpPr>
        <p:spPr>
          <a:xfrm>
            <a:off x="1968500" y="44627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2BEF739-B54C-4C71-8E3F-04A9AD1C501F}"/>
              </a:ext>
            </a:extLst>
          </p:cNvPr>
          <p:cNvCxnSpPr>
            <a:cxnSpLocks/>
          </p:cNvCxnSpPr>
          <p:nvPr/>
        </p:nvCxnSpPr>
        <p:spPr>
          <a:xfrm>
            <a:off x="6043309" y="447817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893525FF-365A-436E-BF96-708F6A846E52}"/>
              </a:ext>
            </a:extLst>
          </p:cNvPr>
          <p:cNvCxnSpPr>
            <a:cxnSpLocks/>
          </p:cNvCxnSpPr>
          <p:nvPr/>
        </p:nvCxnSpPr>
        <p:spPr>
          <a:xfrm>
            <a:off x="5357509" y="44627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0D9D708E-613B-4163-8C9E-FC5BA0F3BC2E}"/>
              </a:ext>
            </a:extLst>
          </p:cNvPr>
          <p:cNvCxnSpPr>
            <a:cxnSpLocks/>
          </p:cNvCxnSpPr>
          <p:nvPr/>
        </p:nvCxnSpPr>
        <p:spPr>
          <a:xfrm>
            <a:off x="7383159" y="447817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44" name="表格 143">
            <a:extLst>
              <a:ext uri="{FF2B5EF4-FFF2-40B4-BE49-F238E27FC236}">
                <a16:creationId xmlns:a16="http://schemas.microsoft.com/office/drawing/2014/main" id="{1F56E21D-6021-4D16-921A-9D828829DB7A}"/>
              </a:ext>
            </a:extLst>
          </p:cNvPr>
          <p:cNvGraphicFramePr>
            <a:graphicFrameLocks noGrp="1"/>
          </p:cNvGraphicFramePr>
          <p:nvPr>
            <p:extLst>
              <p:ext uri="{D42A27DB-BD31-4B8C-83A1-F6EECF244321}">
                <p14:modId xmlns:p14="http://schemas.microsoft.com/office/powerpoint/2010/main" val="2320729635"/>
              </p:ext>
            </p:extLst>
          </p:nvPr>
        </p:nvGraphicFramePr>
        <p:xfrm>
          <a:off x="1651856" y="583937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145" name="文本框 144">
            <a:extLst>
              <a:ext uri="{FF2B5EF4-FFF2-40B4-BE49-F238E27FC236}">
                <a16:creationId xmlns:a16="http://schemas.microsoft.com/office/drawing/2014/main" id="{BEE72C1C-0896-44FB-8A55-DC2336C7CEE7}"/>
              </a:ext>
            </a:extLst>
          </p:cNvPr>
          <p:cNvSpPr txBox="1"/>
          <p:nvPr/>
        </p:nvSpPr>
        <p:spPr>
          <a:xfrm>
            <a:off x="9298111" y="620205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46" name="文本框 145">
            <a:extLst>
              <a:ext uri="{FF2B5EF4-FFF2-40B4-BE49-F238E27FC236}">
                <a16:creationId xmlns:a16="http://schemas.microsoft.com/office/drawing/2014/main" id="{F3D796D3-3F5D-409B-A142-8D3C753F1A54}"/>
              </a:ext>
            </a:extLst>
          </p:cNvPr>
          <p:cNvSpPr txBox="1"/>
          <p:nvPr/>
        </p:nvSpPr>
        <p:spPr>
          <a:xfrm>
            <a:off x="8604605" y="620205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47" name="文本框 146">
            <a:extLst>
              <a:ext uri="{FF2B5EF4-FFF2-40B4-BE49-F238E27FC236}">
                <a16:creationId xmlns:a16="http://schemas.microsoft.com/office/drawing/2014/main" id="{28332A5E-D5F1-49AB-A075-45DED7BA8952}"/>
              </a:ext>
            </a:extLst>
          </p:cNvPr>
          <p:cNvSpPr txBox="1"/>
          <p:nvPr/>
        </p:nvSpPr>
        <p:spPr>
          <a:xfrm>
            <a:off x="7263828" y="620205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48" name="文本框 147">
            <a:extLst>
              <a:ext uri="{FF2B5EF4-FFF2-40B4-BE49-F238E27FC236}">
                <a16:creationId xmlns:a16="http://schemas.microsoft.com/office/drawing/2014/main" id="{6B521DA1-B166-4C11-A635-0B941C38E95A}"/>
              </a:ext>
            </a:extLst>
          </p:cNvPr>
          <p:cNvSpPr txBox="1"/>
          <p:nvPr/>
        </p:nvSpPr>
        <p:spPr>
          <a:xfrm>
            <a:off x="4530902" y="620205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49" name="文本框 148">
            <a:extLst>
              <a:ext uri="{FF2B5EF4-FFF2-40B4-BE49-F238E27FC236}">
                <a16:creationId xmlns:a16="http://schemas.microsoft.com/office/drawing/2014/main" id="{4744987C-1659-4705-BF66-699934508986}"/>
              </a:ext>
            </a:extLst>
          </p:cNvPr>
          <p:cNvSpPr txBox="1"/>
          <p:nvPr/>
        </p:nvSpPr>
        <p:spPr>
          <a:xfrm>
            <a:off x="1756880" y="6202056"/>
            <a:ext cx="488022" cy="369332"/>
          </a:xfrm>
          <a:prstGeom prst="rect">
            <a:avLst/>
          </a:prstGeom>
          <a:noFill/>
        </p:spPr>
        <p:txBody>
          <a:bodyPr wrap="square" rtlCol="0">
            <a:spAutoFit/>
          </a:bodyPr>
          <a:lstStyle/>
          <a:p>
            <a:r>
              <a:rPr lang="en-US" altLang="zh-CN" dirty="0"/>
              <a:t>12</a:t>
            </a:r>
            <a:endParaRPr lang="zh-CN" altLang="en-US" dirty="0"/>
          </a:p>
        </p:txBody>
      </p:sp>
      <p:sp>
        <p:nvSpPr>
          <p:cNvPr id="150" name="文本框 149">
            <a:extLst>
              <a:ext uri="{FF2B5EF4-FFF2-40B4-BE49-F238E27FC236}">
                <a16:creationId xmlns:a16="http://schemas.microsoft.com/office/drawing/2014/main" id="{37FD4AC3-6B51-4115-B84C-8BAA1DCB4206}"/>
              </a:ext>
            </a:extLst>
          </p:cNvPr>
          <p:cNvSpPr txBox="1"/>
          <p:nvPr/>
        </p:nvSpPr>
        <p:spPr>
          <a:xfrm>
            <a:off x="2455522" y="6202056"/>
            <a:ext cx="488022" cy="369332"/>
          </a:xfrm>
          <a:prstGeom prst="rect">
            <a:avLst/>
          </a:prstGeom>
          <a:noFill/>
        </p:spPr>
        <p:txBody>
          <a:bodyPr wrap="square" rtlCol="0">
            <a:spAutoFit/>
          </a:bodyPr>
          <a:lstStyle/>
          <a:p>
            <a:r>
              <a:rPr lang="en-US" altLang="zh-CN" dirty="0"/>
              <a:t>11</a:t>
            </a:r>
            <a:endParaRPr lang="zh-CN" altLang="en-US" dirty="0"/>
          </a:p>
        </p:txBody>
      </p:sp>
      <p:sp>
        <p:nvSpPr>
          <p:cNvPr id="151" name="文本框 150">
            <a:extLst>
              <a:ext uri="{FF2B5EF4-FFF2-40B4-BE49-F238E27FC236}">
                <a16:creationId xmlns:a16="http://schemas.microsoft.com/office/drawing/2014/main" id="{07F48748-5697-4F36-939A-57918DE9B50C}"/>
              </a:ext>
            </a:extLst>
          </p:cNvPr>
          <p:cNvSpPr txBox="1"/>
          <p:nvPr/>
        </p:nvSpPr>
        <p:spPr>
          <a:xfrm>
            <a:off x="3121913" y="6202056"/>
            <a:ext cx="488022" cy="369332"/>
          </a:xfrm>
          <a:prstGeom prst="rect">
            <a:avLst/>
          </a:prstGeom>
          <a:noFill/>
        </p:spPr>
        <p:txBody>
          <a:bodyPr wrap="square" rtlCol="0">
            <a:spAutoFit/>
          </a:bodyPr>
          <a:lstStyle/>
          <a:p>
            <a:r>
              <a:rPr lang="en-US" altLang="zh-CN" dirty="0"/>
              <a:t>10</a:t>
            </a:r>
            <a:endParaRPr lang="zh-CN" altLang="en-US" dirty="0"/>
          </a:p>
        </p:txBody>
      </p:sp>
      <p:sp>
        <p:nvSpPr>
          <p:cNvPr id="152" name="文本框 151">
            <a:extLst>
              <a:ext uri="{FF2B5EF4-FFF2-40B4-BE49-F238E27FC236}">
                <a16:creationId xmlns:a16="http://schemas.microsoft.com/office/drawing/2014/main" id="{AF840E81-8D55-4ED5-A520-FFB4C343C935}"/>
              </a:ext>
            </a:extLst>
          </p:cNvPr>
          <p:cNvSpPr txBox="1"/>
          <p:nvPr/>
        </p:nvSpPr>
        <p:spPr>
          <a:xfrm>
            <a:off x="3857371" y="6202056"/>
            <a:ext cx="308225" cy="369332"/>
          </a:xfrm>
          <a:prstGeom prst="rect">
            <a:avLst/>
          </a:prstGeom>
          <a:noFill/>
        </p:spPr>
        <p:txBody>
          <a:bodyPr wrap="square" rtlCol="0">
            <a:spAutoFit/>
          </a:bodyPr>
          <a:lstStyle/>
          <a:p>
            <a:r>
              <a:rPr lang="en-US" altLang="zh-CN" dirty="0"/>
              <a:t>9</a:t>
            </a:r>
            <a:endParaRPr lang="zh-CN" altLang="en-US" dirty="0"/>
          </a:p>
        </p:txBody>
      </p:sp>
      <p:sp>
        <p:nvSpPr>
          <p:cNvPr id="153" name="文本框 152">
            <a:extLst>
              <a:ext uri="{FF2B5EF4-FFF2-40B4-BE49-F238E27FC236}">
                <a16:creationId xmlns:a16="http://schemas.microsoft.com/office/drawing/2014/main" id="{E38C4E4D-BEBE-4421-BA1C-DDBFE9CD7D16}"/>
              </a:ext>
            </a:extLst>
          </p:cNvPr>
          <p:cNvSpPr txBox="1"/>
          <p:nvPr/>
        </p:nvSpPr>
        <p:spPr>
          <a:xfrm>
            <a:off x="5223834" y="6202056"/>
            <a:ext cx="308225" cy="369332"/>
          </a:xfrm>
          <a:prstGeom prst="rect">
            <a:avLst/>
          </a:prstGeom>
          <a:noFill/>
        </p:spPr>
        <p:txBody>
          <a:bodyPr wrap="square" rtlCol="0">
            <a:spAutoFit/>
          </a:bodyPr>
          <a:lstStyle/>
          <a:p>
            <a:r>
              <a:rPr lang="en-US" altLang="zh-CN" dirty="0"/>
              <a:t>7</a:t>
            </a:r>
            <a:endParaRPr lang="zh-CN" altLang="en-US" dirty="0"/>
          </a:p>
        </p:txBody>
      </p:sp>
      <p:sp>
        <p:nvSpPr>
          <p:cNvPr id="154" name="文本框 153">
            <a:extLst>
              <a:ext uri="{FF2B5EF4-FFF2-40B4-BE49-F238E27FC236}">
                <a16:creationId xmlns:a16="http://schemas.microsoft.com/office/drawing/2014/main" id="{642048EC-F2F9-4156-9DB4-EB04C75556EC}"/>
              </a:ext>
            </a:extLst>
          </p:cNvPr>
          <p:cNvSpPr txBox="1"/>
          <p:nvPr/>
        </p:nvSpPr>
        <p:spPr>
          <a:xfrm>
            <a:off x="5874264" y="6202056"/>
            <a:ext cx="308225" cy="369332"/>
          </a:xfrm>
          <a:prstGeom prst="rect">
            <a:avLst/>
          </a:prstGeom>
          <a:noFill/>
        </p:spPr>
        <p:txBody>
          <a:bodyPr wrap="square" rtlCol="0">
            <a:spAutoFit/>
          </a:bodyPr>
          <a:lstStyle/>
          <a:p>
            <a:r>
              <a:rPr lang="en-US" altLang="zh-CN" dirty="0"/>
              <a:t>6</a:t>
            </a:r>
            <a:endParaRPr lang="zh-CN" altLang="en-US" dirty="0"/>
          </a:p>
        </p:txBody>
      </p:sp>
      <p:sp>
        <p:nvSpPr>
          <p:cNvPr id="155" name="文本框 154">
            <a:extLst>
              <a:ext uri="{FF2B5EF4-FFF2-40B4-BE49-F238E27FC236}">
                <a16:creationId xmlns:a16="http://schemas.microsoft.com/office/drawing/2014/main" id="{4CE308C3-8207-4668-88E8-F3BB2435FD23}"/>
              </a:ext>
            </a:extLst>
          </p:cNvPr>
          <p:cNvSpPr txBox="1"/>
          <p:nvPr/>
        </p:nvSpPr>
        <p:spPr>
          <a:xfrm>
            <a:off x="6556889" y="6202056"/>
            <a:ext cx="308225" cy="369332"/>
          </a:xfrm>
          <a:prstGeom prst="rect">
            <a:avLst/>
          </a:prstGeom>
          <a:noFill/>
        </p:spPr>
        <p:txBody>
          <a:bodyPr wrap="square" rtlCol="0">
            <a:spAutoFit/>
          </a:bodyPr>
          <a:lstStyle/>
          <a:p>
            <a:r>
              <a:rPr lang="en-US" altLang="zh-CN" dirty="0"/>
              <a:t>5</a:t>
            </a:r>
            <a:endParaRPr lang="zh-CN" altLang="en-US" dirty="0"/>
          </a:p>
        </p:txBody>
      </p:sp>
      <p:sp>
        <p:nvSpPr>
          <p:cNvPr id="156" name="文本框 155">
            <a:extLst>
              <a:ext uri="{FF2B5EF4-FFF2-40B4-BE49-F238E27FC236}">
                <a16:creationId xmlns:a16="http://schemas.microsoft.com/office/drawing/2014/main" id="{AEE268AE-38BA-4F69-A8B3-402FD5318CAD}"/>
              </a:ext>
            </a:extLst>
          </p:cNvPr>
          <p:cNvSpPr txBox="1"/>
          <p:nvPr/>
        </p:nvSpPr>
        <p:spPr>
          <a:xfrm>
            <a:off x="7969602" y="6202056"/>
            <a:ext cx="308225" cy="369332"/>
          </a:xfrm>
          <a:prstGeom prst="rect">
            <a:avLst/>
          </a:prstGeom>
          <a:noFill/>
        </p:spPr>
        <p:txBody>
          <a:bodyPr wrap="square" rtlCol="0">
            <a:spAutoFit/>
          </a:bodyPr>
          <a:lstStyle/>
          <a:p>
            <a:r>
              <a:rPr lang="en-US" altLang="zh-CN" dirty="0"/>
              <a:t>3</a:t>
            </a:r>
            <a:endParaRPr lang="zh-CN" altLang="en-US" dirty="0"/>
          </a:p>
        </p:txBody>
      </p:sp>
      <p:cxnSp>
        <p:nvCxnSpPr>
          <p:cNvPr id="157" name="直接连接符 156">
            <a:extLst>
              <a:ext uri="{FF2B5EF4-FFF2-40B4-BE49-F238E27FC236}">
                <a16:creationId xmlns:a16="http://schemas.microsoft.com/office/drawing/2014/main" id="{7CD8FCED-1A86-422A-9AAD-DC4D21BA197B}"/>
              </a:ext>
            </a:extLst>
          </p:cNvPr>
          <p:cNvCxnSpPr/>
          <p:nvPr/>
        </p:nvCxnSpPr>
        <p:spPr>
          <a:xfrm flipV="1">
            <a:off x="3374418" y="5571776"/>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F9EB05EE-CCA8-48F1-8D59-185AA36F5616}"/>
              </a:ext>
            </a:extLst>
          </p:cNvPr>
          <p:cNvCxnSpPr>
            <a:cxnSpLocks/>
          </p:cNvCxnSpPr>
          <p:nvPr/>
        </p:nvCxnSpPr>
        <p:spPr>
          <a:xfrm flipH="1">
            <a:off x="1968500" y="5571776"/>
            <a:ext cx="267780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A366FD19-EDE5-477A-816F-A1B8EC2C606D}"/>
              </a:ext>
            </a:extLst>
          </p:cNvPr>
          <p:cNvCxnSpPr>
            <a:cxnSpLocks/>
          </p:cNvCxnSpPr>
          <p:nvPr/>
        </p:nvCxnSpPr>
        <p:spPr>
          <a:xfrm>
            <a:off x="1968500" y="557177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22AEF6F5-D7C7-4C49-A659-59D7611DBBDB}"/>
              </a:ext>
            </a:extLst>
          </p:cNvPr>
          <p:cNvCxnSpPr>
            <a:cxnSpLocks/>
          </p:cNvCxnSpPr>
          <p:nvPr/>
        </p:nvCxnSpPr>
        <p:spPr>
          <a:xfrm>
            <a:off x="4030359" y="557177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C6D41705-44F3-46C9-B579-0ADF923E57A6}"/>
              </a:ext>
            </a:extLst>
          </p:cNvPr>
          <p:cNvCxnSpPr>
            <a:cxnSpLocks/>
          </p:cNvCxnSpPr>
          <p:nvPr/>
        </p:nvCxnSpPr>
        <p:spPr>
          <a:xfrm>
            <a:off x="4646309" y="557177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1484CF58-3FE9-4E30-A8E9-0D21F076E10D}"/>
              </a:ext>
            </a:extLst>
          </p:cNvPr>
          <p:cNvCxnSpPr>
            <a:cxnSpLocks/>
          </p:cNvCxnSpPr>
          <p:nvPr/>
        </p:nvCxnSpPr>
        <p:spPr>
          <a:xfrm>
            <a:off x="2728609" y="557177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4" name="文本框 163">
            <a:extLst>
              <a:ext uri="{FF2B5EF4-FFF2-40B4-BE49-F238E27FC236}">
                <a16:creationId xmlns:a16="http://schemas.microsoft.com/office/drawing/2014/main" id="{099D21C3-6A81-43EF-83AD-CE91C9F11944}"/>
              </a:ext>
            </a:extLst>
          </p:cNvPr>
          <p:cNvSpPr txBox="1"/>
          <p:nvPr/>
        </p:nvSpPr>
        <p:spPr>
          <a:xfrm>
            <a:off x="356022" y="2292350"/>
            <a:ext cx="1172116" cy="369332"/>
          </a:xfrm>
          <a:prstGeom prst="rect">
            <a:avLst/>
          </a:prstGeom>
          <a:noFill/>
        </p:spPr>
        <p:txBody>
          <a:bodyPr wrap="none" rtlCol="0">
            <a:spAutoFit/>
          </a:bodyPr>
          <a:lstStyle/>
          <a:p>
            <a:r>
              <a:rPr lang="en-US" altLang="zh-CN" dirty="0"/>
              <a:t>Adding r1</a:t>
            </a:r>
            <a:endParaRPr lang="zh-CN" altLang="en-US" dirty="0"/>
          </a:p>
        </p:txBody>
      </p:sp>
      <p:sp>
        <p:nvSpPr>
          <p:cNvPr id="165" name="文本框 164">
            <a:extLst>
              <a:ext uri="{FF2B5EF4-FFF2-40B4-BE49-F238E27FC236}">
                <a16:creationId xmlns:a16="http://schemas.microsoft.com/office/drawing/2014/main" id="{E0A1CFA7-8CE6-4F3C-9128-1DD18FF6845A}"/>
              </a:ext>
            </a:extLst>
          </p:cNvPr>
          <p:cNvSpPr txBox="1"/>
          <p:nvPr/>
        </p:nvSpPr>
        <p:spPr>
          <a:xfrm>
            <a:off x="356022" y="3455432"/>
            <a:ext cx="1172116" cy="369332"/>
          </a:xfrm>
          <a:prstGeom prst="rect">
            <a:avLst/>
          </a:prstGeom>
          <a:noFill/>
        </p:spPr>
        <p:txBody>
          <a:bodyPr wrap="none" rtlCol="0">
            <a:spAutoFit/>
          </a:bodyPr>
          <a:lstStyle/>
          <a:p>
            <a:r>
              <a:rPr lang="en-US" altLang="zh-CN" dirty="0"/>
              <a:t>Adding r2</a:t>
            </a:r>
            <a:endParaRPr lang="zh-CN" altLang="en-US" dirty="0"/>
          </a:p>
        </p:txBody>
      </p:sp>
      <p:sp>
        <p:nvSpPr>
          <p:cNvPr id="166" name="文本框 165">
            <a:extLst>
              <a:ext uri="{FF2B5EF4-FFF2-40B4-BE49-F238E27FC236}">
                <a16:creationId xmlns:a16="http://schemas.microsoft.com/office/drawing/2014/main" id="{33A30484-5E15-4FCC-BD25-270336E2CEF3}"/>
              </a:ext>
            </a:extLst>
          </p:cNvPr>
          <p:cNvSpPr txBox="1"/>
          <p:nvPr/>
        </p:nvSpPr>
        <p:spPr>
          <a:xfrm>
            <a:off x="356022" y="4741026"/>
            <a:ext cx="1172116" cy="369332"/>
          </a:xfrm>
          <a:prstGeom prst="rect">
            <a:avLst/>
          </a:prstGeom>
          <a:noFill/>
        </p:spPr>
        <p:txBody>
          <a:bodyPr wrap="none" rtlCol="0">
            <a:spAutoFit/>
          </a:bodyPr>
          <a:lstStyle/>
          <a:p>
            <a:r>
              <a:rPr lang="en-US" altLang="zh-CN" dirty="0"/>
              <a:t>Adding r3</a:t>
            </a:r>
            <a:endParaRPr lang="zh-CN" altLang="en-US" dirty="0"/>
          </a:p>
        </p:txBody>
      </p:sp>
      <p:sp>
        <p:nvSpPr>
          <p:cNvPr id="167" name="文本框 166">
            <a:extLst>
              <a:ext uri="{FF2B5EF4-FFF2-40B4-BE49-F238E27FC236}">
                <a16:creationId xmlns:a16="http://schemas.microsoft.com/office/drawing/2014/main" id="{30250D6D-4FCA-48BA-A207-273A80F9E473}"/>
              </a:ext>
            </a:extLst>
          </p:cNvPr>
          <p:cNvSpPr txBox="1"/>
          <p:nvPr/>
        </p:nvSpPr>
        <p:spPr>
          <a:xfrm>
            <a:off x="337328" y="5840133"/>
            <a:ext cx="1172116" cy="369332"/>
          </a:xfrm>
          <a:prstGeom prst="rect">
            <a:avLst/>
          </a:prstGeom>
          <a:noFill/>
        </p:spPr>
        <p:txBody>
          <a:bodyPr wrap="none" rtlCol="0">
            <a:spAutoFit/>
          </a:bodyPr>
          <a:lstStyle/>
          <a:p>
            <a:r>
              <a:rPr lang="en-US" altLang="zh-CN" dirty="0"/>
              <a:t>Adding r4</a:t>
            </a:r>
            <a:endParaRPr lang="zh-CN" altLang="en-US" dirty="0"/>
          </a:p>
        </p:txBody>
      </p:sp>
    </p:spTree>
    <p:extLst>
      <p:ext uri="{BB962C8B-B14F-4D97-AF65-F5344CB8AC3E}">
        <p14:creationId xmlns:p14="http://schemas.microsoft.com/office/powerpoint/2010/main" val="1929101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29">
            <a:extLst>
              <a:ext uri="{FF2B5EF4-FFF2-40B4-BE49-F238E27FC236}">
                <a16:creationId xmlns:a16="http://schemas.microsoft.com/office/drawing/2014/main" id="{3EEF6486-D5D1-4A75-90EA-AA44649F9BE2}"/>
              </a:ext>
            </a:extLst>
          </p:cNvPr>
          <p:cNvGraphicFramePr>
            <a:graphicFrameLocks noGrp="1"/>
          </p:cNvGraphicFramePr>
          <p:nvPr>
            <p:extLst>
              <p:ext uri="{D42A27DB-BD31-4B8C-83A1-F6EECF244321}">
                <p14:modId xmlns:p14="http://schemas.microsoft.com/office/powerpoint/2010/main" val="1752793354"/>
              </p:ext>
            </p:extLst>
          </p:nvPr>
        </p:nvGraphicFramePr>
        <p:xfrm>
          <a:off x="908906" y="144106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extLst>
                  <a:ext uri="{0D108BD9-81ED-4DB2-BD59-A6C34878D82A}">
                    <a16:rowId xmlns:a16="http://schemas.microsoft.com/office/drawing/2014/main" val="1539770759"/>
                  </a:ext>
                </a:extLst>
              </a:tr>
            </a:tbl>
          </a:graphicData>
        </a:graphic>
      </p:graphicFrame>
      <p:sp>
        <p:nvSpPr>
          <p:cNvPr id="31" name="文本框 30">
            <a:extLst>
              <a:ext uri="{FF2B5EF4-FFF2-40B4-BE49-F238E27FC236}">
                <a16:creationId xmlns:a16="http://schemas.microsoft.com/office/drawing/2014/main" id="{8FD872B4-E82A-4EEF-BFE5-110EFF8204D1}"/>
              </a:ext>
            </a:extLst>
          </p:cNvPr>
          <p:cNvSpPr txBox="1"/>
          <p:nvPr/>
        </p:nvSpPr>
        <p:spPr>
          <a:xfrm>
            <a:off x="8555161" y="180374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32" name="文本框 31">
            <a:extLst>
              <a:ext uri="{FF2B5EF4-FFF2-40B4-BE49-F238E27FC236}">
                <a16:creationId xmlns:a16="http://schemas.microsoft.com/office/drawing/2014/main" id="{57D0A732-B63F-4C14-9ABC-A4CAD36BCC0B}"/>
              </a:ext>
            </a:extLst>
          </p:cNvPr>
          <p:cNvSpPr txBox="1"/>
          <p:nvPr/>
        </p:nvSpPr>
        <p:spPr>
          <a:xfrm>
            <a:off x="7861655" y="180374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33" name="文本框 32">
            <a:extLst>
              <a:ext uri="{FF2B5EF4-FFF2-40B4-BE49-F238E27FC236}">
                <a16:creationId xmlns:a16="http://schemas.microsoft.com/office/drawing/2014/main" id="{047CC703-765C-431E-B57C-AB7BBA86C93F}"/>
              </a:ext>
            </a:extLst>
          </p:cNvPr>
          <p:cNvSpPr txBox="1"/>
          <p:nvPr/>
        </p:nvSpPr>
        <p:spPr>
          <a:xfrm>
            <a:off x="6520878" y="180374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34" name="文本框 33">
            <a:extLst>
              <a:ext uri="{FF2B5EF4-FFF2-40B4-BE49-F238E27FC236}">
                <a16:creationId xmlns:a16="http://schemas.microsoft.com/office/drawing/2014/main" id="{57DE4BD6-6FD2-4017-A946-7ACAC389B838}"/>
              </a:ext>
            </a:extLst>
          </p:cNvPr>
          <p:cNvSpPr txBox="1"/>
          <p:nvPr/>
        </p:nvSpPr>
        <p:spPr>
          <a:xfrm>
            <a:off x="3787952" y="180374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35" name="文本框 34">
            <a:extLst>
              <a:ext uri="{FF2B5EF4-FFF2-40B4-BE49-F238E27FC236}">
                <a16:creationId xmlns:a16="http://schemas.microsoft.com/office/drawing/2014/main" id="{62B75948-75C5-4316-B338-C07E82ADEB71}"/>
              </a:ext>
            </a:extLst>
          </p:cNvPr>
          <p:cNvSpPr txBox="1"/>
          <p:nvPr/>
        </p:nvSpPr>
        <p:spPr>
          <a:xfrm>
            <a:off x="1013930" y="1803746"/>
            <a:ext cx="488022" cy="369332"/>
          </a:xfrm>
          <a:prstGeom prst="rect">
            <a:avLst/>
          </a:prstGeom>
          <a:noFill/>
        </p:spPr>
        <p:txBody>
          <a:bodyPr wrap="square" rtlCol="0">
            <a:spAutoFit/>
          </a:bodyPr>
          <a:lstStyle/>
          <a:p>
            <a:r>
              <a:rPr lang="en-US" altLang="zh-CN" dirty="0"/>
              <a:t>12</a:t>
            </a:r>
            <a:endParaRPr lang="zh-CN" altLang="en-US" dirty="0"/>
          </a:p>
        </p:txBody>
      </p:sp>
      <p:sp>
        <p:nvSpPr>
          <p:cNvPr id="36" name="文本框 35">
            <a:extLst>
              <a:ext uri="{FF2B5EF4-FFF2-40B4-BE49-F238E27FC236}">
                <a16:creationId xmlns:a16="http://schemas.microsoft.com/office/drawing/2014/main" id="{ECBC8C33-D4BB-468B-B270-DE7AD747632C}"/>
              </a:ext>
            </a:extLst>
          </p:cNvPr>
          <p:cNvSpPr txBox="1"/>
          <p:nvPr/>
        </p:nvSpPr>
        <p:spPr>
          <a:xfrm>
            <a:off x="1712572" y="1803746"/>
            <a:ext cx="488022" cy="369332"/>
          </a:xfrm>
          <a:prstGeom prst="rect">
            <a:avLst/>
          </a:prstGeom>
          <a:noFill/>
        </p:spPr>
        <p:txBody>
          <a:bodyPr wrap="square" rtlCol="0">
            <a:spAutoFit/>
          </a:bodyPr>
          <a:lstStyle/>
          <a:p>
            <a:r>
              <a:rPr lang="en-US" altLang="zh-CN" dirty="0"/>
              <a:t>11</a:t>
            </a:r>
            <a:endParaRPr lang="zh-CN" altLang="en-US" dirty="0"/>
          </a:p>
        </p:txBody>
      </p:sp>
      <p:sp>
        <p:nvSpPr>
          <p:cNvPr id="37" name="文本框 36">
            <a:extLst>
              <a:ext uri="{FF2B5EF4-FFF2-40B4-BE49-F238E27FC236}">
                <a16:creationId xmlns:a16="http://schemas.microsoft.com/office/drawing/2014/main" id="{4B7B7B51-062E-443C-86E2-DD5DABE974BA}"/>
              </a:ext>
            </a:extLst>
          </p:cNvPr>
          <p:cNvSpPr txBox="1"/>
          <p:nvPr/>
        </p:nvSpPr>
        <p:spPr>
          <a:xfrm>
            <a:off x="2378963" y="1803746"/>
            <a:ext cx="488022" cy="369332"/>
          </a:xfrm>
          <a:prstGeom prst="rect">
            <a:avLst/>
          </a:prstGeom>
          <a:noFill/>
        </p:spPr>
        <p:txBody>
          <a:bodyPr wrap="square" rtlCol="0">
            <a:spAutoFit/>
          </a:bodyPr>
          <a:lstStyle/>
          <a:p>
            <a:r>
              <a:rPr lang="en-US" altLang="zh-CN" dirty="0"/>
              <a:t>10</a:t>
            </a:r>
            <a:endParaRPr lang="zh-CN" altLang="en-US" dirty="0"/>
          </a:p>
        </p:txBody>
      </p:sp>
      <p:sp>
        <p:nvSpPr>
          <p:cNvPr id="38" name="文本框 37">
            <a:extLst>
              <a:ext uri="{FF2B5EF4-FFF2-40B4-BE49-F238E27FC236}">
                <a16:creationId xmlns:a16="http://schemas.microsoft.com/office/drawing/2014/main" id="{F313E6A2-114C-4CF9-B512-B834B0BF18B1}"/>
              </a:ext>
            </a:extLst>
          </p:cNvPr>
          <p:cNvSpPr txBox="1"/>
          <p:nvPr/>
        </p:nvSpPr>
        <p:spPr>
          <a:xfrm>
            <a:off x="3114421" y="1803746"/>
            <a:ext cx="308225" cy="369332"/>
          </a:xfrm>
          <a:prstGeom prst="rect">
            <a:avLst/>
          </a:prstGeom>
          <a:noFill/>
        </p:spPr>
        <p:txBody>
          <a:bodyPr wrap="square" rtlCol="0">
            <a:spAutoFit/>
          </a:bodyPr>
          <a:lstStyle/>
          <a:p>
            <a:r>
              <a:rPr lang="en-US" altLang="zh-CN" dirty="0"/>
              <a:t>9</a:t>
            </a:r>
            <a:endParaRPr lang="zh-CN" altLang="en-US" dirty="0"/>
          </a:p>
        </p:txBody>
      </p:sp>
      <p:sp>
        <p:nvSpPr>
          <p:cNvPr id="39" name="文本框 38">
            <a:extLst>
              <a:ext uri="{FF2B5EF4-FFF2-40B4-BE49-F238E27FC236}">
                <a16:creationId xmlns:a16="http://schemas.microsoft.com/office/drawing/2014/main" id="{82665728-2A79-4448-A606-9A20F99AFF5E}"/>
              </a:ext>
            </a:extLst>
          </p:cNvPr>
          <p:cNvSpPr txBox="1"/>
          <p:nvPr/>
        </p:nvSpPr>
        <p:spPr>
          <a:xfrm>
            <a:off x="4480884" y="1803746"/>
            <a:ext cx="308225" cy="369332"/>
          </a:xfrm>
          <a:prstGeom prst="rect">
            <a:avLst/>
          </a:prstGeom>
          <a:noFill/>
        </p:spPr>
        <p:txBody>
          <a:bodyPr wrap="square" rtlCol="0">
            <a:spAutoFit/>
          </a:bodyPr>
          <a:lstStyle/>
          <a:p>
            <a:r>
              <a:rPr lang="en-US" altLang="zh-CN" dirty="0"/>
              <a:t>7</a:t>
            </a:r>
            <a:endParaRPr lang="zh-CN" altLang="en-US" dirty="0"/>
          </a:p>
        </p:txBody>
      </p:sp>
      <p:sp>
        <p:nvSpPr>
          <p:cNvPr id="40" name="文本框 39">
            <a:extLst>
              <a:ext uri="{FF2B5EF4-FFF2-40B4-BE49-F238E27FC236}">
                <a16:creationId xmlns:a16="http://schemas.microsoft.com/office/drawing/2014/main" id="{FDBCE269-5A66-4D5A-ACC7-0E7B179DE628}"/>
              </a:ext>
            </a:extLst>
          </p:cNvPr>
          <p:cNvSpPr txBox="1"/>
          <p:nvPr/>
        </p:nvSpPr>
        <p:spPr>
          <a:xfrm>
            <a:off x="5131314" y="1803746"/>
            <a:ext cx="308225" cy="369332"/>
          </a:xfrm>
          <a:prstGeom prst="rect">
            <a:avLst/>
          </a:prstGeom>
          <a:noFill/>
        </p:spPr>
        <p:txBody>
          <a:bodyPr wrap="square" rtlCol="0">
            <a:spAutoFit/>
          </a:bodyPr>
          <a:lstStyle/>
          <a:p>
            <a:r>
              <a:rPr lang="en-US" altLang="zh-CN" dirty="0"/>
              <a:t>6</a:t>
            </a:r>
            <a:endParaRPr lang="zh-CN" altLang="en-US" dirty="0"/>
          </a:p>
        </p:txBody>
      </p:sp>
      <p:sp>
        <p:nvSpPr>
          <p:cNvPr id="41" name="文本框 40">
            <a:extLst>
              <a:ext uri="{FF2B5EF4-FFF2-40B4-BE49-F238E27FC236}">
                <a16:creationId xmlns:a16="http://schemas.microsoft.com/office/drawing/2014/main" id="{72D3447F-0BD2-406A-B854-9700881CEDBE}"/>
              </a:ext>
            </a:extLst>
          </p:cNvPr>
          <p:cNvSpPr txBox="1"/>
          <p:nvPr/>
        </p:nvSpPr>
        <p:spPr>
          <a:xfrm>
            <a:off x="5813939" y="1803746"/>
            <a:ext cx="308225" cy="369332"/>
          </a:xfrm>
          <a:prstGeom prst="rect">
            <a:avLst/>
          </a:prstGeom>
          <a:noFill/>
        </p:spPr>
        <p:txBody>
          <a:bodyPr wrap="square" rtlCol="0">
            <a:spAutoFit/>
          </a:bodyPr>
          <a:lstStyle/>
          <a:p>
            <a:r>
              <a:rPr lang="en-US" altLang="zh-CN" dirty="0"/>
              <a:t>5</a:t>
            </a:r>
            <a:endParaRPr lang="zh-CN" altLang="en-US" dirty="0"/>
          </a:p>
        </p:txBody>
      </p:sp>
      <p:sp>
        <p:nvSpPr>
          <p:cNvPr id="42" name="文本框 41">
            <a:extLst>
              <a:ext uri="{FF2B5EF4-FFF2-40B4-BE49-F238E27FC236}">
                <a16:creationId xmlns:a16="http://schemas.microsoft.com/office/drawing/2014/main" id="{35549BB7-A15C-437B-8E16-EA378947681E}"/>
              </a:ext>
            </a:extLst>
          </p:cNvPr>
          <p:cNvSpPr txBox="1"/>
          <p:nvPr/>
        </p:nvSpPr>
        <p:spPr>
          <a:xfrm>
            <a:off x="7226652" y="1803746"/>
            <a:ext cx="308225" cy="369332"/>
          </a:xfrm>
          <a:prstGeom prst="rect">
            <a:avLst/>
          </a:prstGeom>
          <a:noFill/>
        </p:spPr>
        <p:txBody>
          <a:bodyPr wrap="square" rtlCol="0">
            <a:spAutoFit/>
          </a:bodyPr>
          <a:lstStyle/>
          <a:p>
            <a:r>
              <a:rPr lang="en-US" altLang="zh-CN" dirty="0"/>
              <a:t>3</a:t>
            </a:r>
            <a:endParaRPr lang="zh-CN" altLang="en-US" dirty="0"/>
          </a:p>
        </p:txBody>
      </p:sp>
      <p:cxnSp>
        <p:nvCxnSpPr>
          <p:cNvPr id="52" name="直接连接符 51">
            <a:extLst>
              <a:ext uri="{FF2B5EF4-FFF2-40B4-BE49-F238E27FC236}">
                <a16:creationId xmlns:a16="http://schemas.microsoft.com/office/drawing/2014/main" id="{13CF87E1-601F-42BD-8F74-7FFD8F5D803C}"/>
              </a:ext>
            </a:extLst>
          </p:cNvPr>
          <p:cNvCxnSpPr/>
          <p:nvPr/>
        </p:nvCxnSpPr>
        <p:spPr>
          <a:xfrm flipV="1">
            <a:off x="8678452" y="1188877"/>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9B0602F-8747-46C3-B471-D0237873DD7C}"/>
              </a:ext>
            </a:extLst>
          </p:cNvPr>
          <p:cNvCxnSpPr/>
          <p:nvPr/>
        </p:nvCxnSpPr>
        <p:spPr>
          <a:xfrm flipH="1">
            <a:off x="1887234" y="1173466"/>
            <a:ext cx="678608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903A805-96D4-4DDF-B1BC-E7F7D86BCF8E}"/>
              </a:ext>
            </a:extLst>
          </p:cNvPr>
          <p:cNvCxnSpPr>
            <a:cxnSpLocks/>
          </p:cNvCxnSpPr>
          <p:nvPr/>
        </p:nvCxnSpPr>
        <p:spPr>
          <a:xfrm>
            <a:off x="1887234" y="11734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692EA10-1FCE-4CCA-8BE5-5695059A3951}"/>
              </a:ext>
            </a:extLst>
          </p:cNvPr>
          <p:cNvCxnSpPr>
            <a:cxnSpLocks/>
          </p:cNvCxnSpPr>
          <p:nvPr/>
        </p:nvCxnSpPr>
        <p:spPr>
          <a:xfrm>
            <a:off x="3287409" y="1178220"/>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685784C-D7C4-4B0E-943E-945C41639517}"/>
              </a:ext>
            </a:extLst>
          </p:cNvPr>
          <p:cNvCxnSpPr>
            <a:cxnSpLocks/>
          </p:cNvCxnSpPr>
          <p:nvPr/>
        </p:nvCxnSpPr>
        <p:spPr>
          <a:xfrm>
            <a:off x="4614559" y="11734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6E34B6E-FF89-4CC5-9AB2-078F35C9117C}"/>
              </a:ext>
            </a:extLst>
          </p:cNvPr>
          <p:cNvCxnSpPr>
            <a:cxnSpLocks/>
          </p:cNvCxnSpPr>
          <p:nvPr/>
        </p:nvCxnSpPr>
        <p:spPr>
          <a:xfrm>
            <a:off x="5989334" y="11734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CA1BDBC-0D87-4838-A46F-EE20B59C4A98}"/>
              </a:ext>
            </a:extLst>
          </p:cNvPr>
          <p:cNvCxnSpPr>
            <a:cxnSpLocks/>
          </p:cNvCxnSpPr>
          <p:nvPr/>
        </p:nvCxnSpPr>
        <p:spPr>
          <a:xfrm>
            <a:off x="7313309" y="118887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01" name="表格 100">
            <a:extLst>
              <a:ext uri="{FF2B5EF4-FFF2-40B4-BE49-F238E27FC236}">
                <a16:creationId xmlns:a16="http://schemas.microsoft.com/office/drawing/2014/main" id="{26666825-C165-471E-B105-14A2F0735D1A}"/>
              </a:ext>
            </a:extLst>
          </p:cNvPr>
          <p:cNvGraphicFramePr>
            <a:graphicFrameLocks noGrp="1"/>
          </p:cNvGraphicFramePr>
          <p:nvPr>
            <p:extLst>
              <p:ext uri="{D42A27DB-BD31-4B8C-83A1-F6EECF244321}">
                <p14:modId xmlns:p14="http://schemas.microsoft.com/office/powerpoint/2010/main" val="3976608286"/>
              </p:ext>
            </p:extLst>
          </p:nvPr>
        </p:nvGraphicFramePr>
        <p:xfrm>
          <a:off x="908906" y="268566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extLst>
                  <a:ext uri="{0D108BD9-81ED-4DB2-BD59-A6C34878D82A}">
                    <a16:rowId xmlns:a16="http://schemas.microsoft.com/office/drawing/2014/main" val="1539770759"/>
                  </a:ext>
                </a:extLst>
              </a:tr>
            </a:tbl>
          </a:graphicData>
        </a:graphic>
      </p:graphicFrame>
      <p:sp>
        <p:nvSpPr>
          <p:cNvPr id="102" name="文本框 101">
            <a:extLst>
              <a:ext uri="{FF2B5EF4-FFF2-40B4-BE49-F238E27FC236}">
                <a16:creationId xmlns:a16="http://schemas.microsoft.com/office/drawing/2014/main" id="{9225C6D3-70CB-46F8-8B7F-7521C06B32F6}"/>
              </a:ext>
            </a:extLst>
          </p:cNvPr>
          <p:cNvSpPr txBox="1"/>
          <p:nvPr/>
        </p:nvSpPr>
        <p:spPr>
          <a:xfrm>
            <a:off x="8555161" y="304834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03" name="文本框 102">
            <a:extLst>
              <a:ext uri="{FF2B5EF4-FFF2-40B4-BE49-F238E27FC236}">
                <a16:creationId xmlns:a16="http://schemas.microsoft.com/office/drawing/2014/main" id="{48CD1A91-340B-4BDC-9E7C-2252C0399F88}"/>
              </a:ext>
            </a:extLst>
          </p:cNvPr>
          <p:cNvSpPr txBox="1"/>
          <p:nvPr/>
        </p:nvSpPr>
        <p:spPr>
          <a:xfrm>
            <a:off x="7861655" y="304834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04" name="文本框 103">
            <a:extLst>
              <a:ext uri="{FF2B5EF4-FFF2-40B4-BE49-F238E27FC236}">
                <a16:creationId xmlns:a16="http://schemas.microsoft.com/office/drawing/2014/main" id="{F8248F79-E4B6-4634-8F04-416BF38B48C9}"/>
              </a:ext>
            </a:extLst>
          </p:cNvPr>
          <p:cNvSpPr txBox="1"/>
          <p:nvPr/>
        </p:nvSpPr>
        <p:spPr>
          <a:xfrm>
            <a:off x="6520878" y="304834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05" name="文本框 104">
            <a:extLst>
              <a:ext uri="{FF2B5EF4-FFF2-40B4-BE49-F238E27FC236}">
                <a16:creationId xmlns:a16="http://schemas.microsoft.com/office/drawing/2014/main" id="{C2045D03-36F7-471D-BF4F-3CB66F12FAAE}"/>
              </a:ext>
            </a:extLst>
          </p:cNvPr>
          <p:cNvSpPr txBox="1"/>
          <p:nvPr/>
        </p:nvSpPr>
        <p:spPr>
          <a:xfrm>
            <a:off x="3787952" y="304834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06" name="文本框 105">
            <a:extLst>
              <a:ext uri="{FF2B5EF4-FFF2-40B4-BE49-F238E27FC236}">
                <a16:creationId xmlns:a16="http://schemas.microsoft.com/office/drawing/2014/main" id="{6D342C2D-1D21-47FC-936A-48E8072D7AC5}"/>
              </a:ext>
            </a:extLst>
          </p:cNvPr>
          <p:cNvSpPr txBox="1"/>
          <p:nvPr/>
        </p:nvSpPr>
        <p:spPr>
          <a:xfrm>
            <a:off x="1013930" y="3048346"/>
            <a:ext cx="488022" cy="369332"/>
          </a:xfrm>
          <a:prstGeom prst="rect">
            <a:avLst/>
          </a:prstGeom>
          <a:noFill/>
        </p:spPr>
        <p:txBody>
          <a:bodyPr wrap="square" rtlCol="0">
            <a:spAutoFit/>
          </a:bodyPr>
          <a:lstStyle/>
          <a:p>
            <a:r>
              <a:rPr lang="en-US" altLang="zh-CN" dirty="0"/>
              <a:t>12</a:t>
            </a:r>
            <a:endParaRPr lang="zh-CN" altLang="en-US" dirty="0"/>
          </a:p>
        </p:txBody>
      </p:sp>
      <p:sp>
        <p:nvSpPr>
          <p:cNvPr id="107" name="文本框 106">
            <a:extLst>
              <a:ext uri="{FF2B5EF4-FFF2-40B4-BE49-F238E27FC236}">
                <a16:creationId xmlns:a16="http://schemas.microsoft.com/office/drawing/2014/main" id="{2A3806C7-53B6-4CC7-B502-0F1C7AA6FCCC}"/>
              </a:ext>
            </a:extLst>
          </p:cNvPr>
          <p:cNvSpPr txBox="1"/>
          <p:nvPr/>
        </p:nvSpPr>
        <p:spPr>
          <a:xfrm>
            <a:off x="1712572" y="3048346"/>
            <a:ext cx="488022" cy="369332"/>
          </a:xfrm>
          <a:prstGeom prst="rect">
            <a:avLst/>
          </a:prstGeom>
          <a:noFill/>
        </p:spPr>
        <p:txBody>
          <a:bodyPr wrap="square" rtlCol="0">
            <a:spAutoFit/>
          </a:bodyPr>
          <a:lstStyle/>
          <a:p>
            <a:r>
              <a:rPr lang="en-US" altLang="zh-CN" dirty="0"/>
              <a:t>11</a:t>
            </a:r>
            <a:endParaRPr lang="zh-CN" altLang="en-US" dirty="0"/>
          </a:p>
        </p:txBody>
      </p:sp>
      <p:sp>
        <p:nvSpPr>
          <p:cNvPr id="108" name="文本框 107">
            <a:extLst>
              <a:ext uri="{FF2B5EF4-FFF2-40B4-BE49-F238E27FC236}">
                <a16:creationId xmlns:a16="http://schemas.microsoft.com/office/drawing/2014/main" id="{529EAA6D-C1A5-4C54-88DC-3B91CDD7343A}"/>
              </a:ext>
            </a:extLst>
          </p:cNvPr>
          <p:cNvSpPr txBox="1"/>
          <p:nvPr/>
        </p:nvSpPr>
        <p:spPr>
          <a:xfrm>
            <a:off x="2378963" y="3048346"/>
            <a:ext cx="488022" cy="369332"/>
          </a:xfrm>
          <a:prstGeom prst="rect">
            <a:avLst/>
          </a:prstGeom>
          <a:noFill/>
        </p:spPr>
        <p:txBody>
          <a:bodyPr wrap="square" rtlCol="0">
            <a:spAutoFit/>
          </a:bodyPr>
          <a:lstStyle/>
          <a:p>
            <a:r>
              <a:rPr lang="en-US" altLang="zh-CN" dirty="0"/>
              <a:t>10</a:t>
            </a:r>
            <a:endParaRPr lang="zh-CN" altLang="en-US" dirty="0"/>
          </a:p>
        </p:txBody>
      </p:sp>
      <p:sp>
        <p:nvSpPr>
          <p:cNvPr id="109" name="文本框 108">
            <a:extLst>
              <a:ext uri="{FF2B5EF4-FFF2-40B4-BE49-F238E27FC236}">
                <a16:creationId xmlns:a16="http://schemas.microsoft.com/office/drawing/2014/main" id="{777F8E06-78F4-44EC-BF77-39A949F6D25C}"/>
              </a:ext>
            </a:extLst>
          </p:cNvPr>
          <p:cNvSpPr txBox="1"/>
          <p:nvPr/>
        </p:nvSpPr>
        <p:spPr>
          <a:xfrm>
            <a:off x="3114421" y="3048346"/>
            <a:ext cx="308225" cy="369332"/>
          </a:xfrm>
          <a:prstGeom prst="rect">
            <a:avLst/>
          </a:prstGeom>
          <a:noFill/>
        </p:spPr>
        <p:txBody>
          <a:bodyPr wrap="square" rtlCol="0">
            <a:spAutoFit/>
          </a:bodyPr>
          <a:lstStyle/>
          <a:p>
            <a:r>
              <a:rPr lang="en-US" altLang="zh-CN" dirty="0"/>
              <a:t>9</a:t>
            </a:r>
            <a:endParaRPr lang="zh-CN" altLang="en-US" dirty="0"/>
          </a:p>
        </p:txBody>
      </p:sp>
      <p:sp>
        <p:nvSpPr>
          <p:cNvPr id="110" name="文本框 109">
            <a:extLst>
              <a:ext uri="{FF2B5EF4-FFF2-40B4-BE49-F238E27FC236}">
                <a16:creationId xmlns:a16="http://schemas.microsoft.com/office/drawing/2014/main" id="{890F09FF-BD02-45AB-A704-2EEF09567E0C}"/>
              </a:ext>
            </a:extLst>
          </p:cNvPr>
          <p:cNvSpPr txBox="1"/>
          <p:nvPr/>
        </p:nvSpPr>
        <p:spPr>
          <a:xfrm>
            <a:off x="4480884" y="3048346"/>
            <a:ext cx="308225" cy="369332"/>
          </a:xfrm>
          <a:prstGeom prst="rect">
            <a:avLst/>
          </a:prstGeom>
          <a:noFill/>
        </p:spPr>
        <p:txBody>
          <a:bodyPr wrap="square" rtlCol="0">
            <a:spAutoFit/>
          </a:bodyPr>
          <a:lstStyle/>
          <a:p>
            <a:r>
              <a:rPr lang="en-US" altLang="zh-CN" dirty="0"/>
              <a:t>7</a:t>
            </a:r>
            <a:endParaRPr lang="zh-CN" altLang="en-US" dirty="0"/>
          </a:p>
        </p:txBody>
      </p:sp>
      <p:sp>
        <p:nvSpPr>
          <p:cNvPr id="111" name="文本框 110">
            <a:extLst>
              <a:ext uri="{FF2B5EF4-FFF2-40B4-BE49-F238E27FC236}">
                <a16:creationId xmlns:a16="http://schemas.microsoft.com/office/drawing/2014/main" id="{60F46E30-7061-4364-A0FC-3EC0A2941317}"/>
              </a:ext>
            </a:extLst>
          </p:cNvPr>
          <p:cNvSpPr txBox="1"/>
          <p:nvPr/>
        </p:nvSpPr>
        <p:spPr>
          <a:xfrm>
            <a:off x="5131314" y="3048346"/>
            <a:ext cx="308225" cy="369332"/>
          </a:xfrm>
          <a:prstGeom prst="rect">
            <a:avLst/>
          </a:prstGeom>
          <a:noFill/>
        </p:spPr>
        <p:txBody>
          <a:bodyPr wrap="square" rtlCol="0">
            <a:spAutoFit/>
          </a:bodyPr>
          <a:lstStyle/>
          <a:p>
            <a:r>
              <a:rPr lang="en-US" altLang="zh-CN" dirty="0"/>
              <a:t>6</a:t>
            </a:r>
            <a:endParaRPr lang="zh-CN" altLang="en-US" dirty="0"/>
          </a:p>
        </p:txBody>
      </p:sp>
      <p:sp>
        <p:nvSpPr>
          <p:cNvPr id="112" name="文本框 111">
            <a:extLst>
              <a:ext uri="{FF2B5EF4-FFF2-40B4-BE49-F238E27FC236}">
                <a16:creationId xmlns:a16="http://schemas.microsoft.com/office/drawing/2014/main" id="{F172EEB9-8AE0-44D0-89EF-90B6025C5BBC}"/>
              </a:ext>
            </a:extLst>
          </p:cNvPr>
          <p:cNvSpPr txBox="1"/>
          <p:nvPr/>
        </p:nvSpPr>
        <p:spPr>
          <a:xfrm>
            <a:off x="5813939" y="3048346"/>
            <a:ext cx="308225" cy="369332"/>
          </a:xfrm>
          <a:prstGeom prst="rect">
            <a:avLst/>
          </a:prstGeom>
          <a:noFill/>
        </p:spPr>
        <p:txBody>
          <a:bodyPr wrap="square" rtlCol="0">
            <a:spAutoFit/>
          </a:bodyPr>
          <a:lstStyle/>
          <a:p>
            <a:r>
              <a:rPr lang="en-US" altLang="zh-CN" dirty="0"/>
              <a:t>5</a:t>
            </a:r>
            <a:endParaRPr lang="zh-CN" altLang="en-US" dirty="0"/>
          </a:p>
        </p:txBody>
      </p:sp>
      <p:sp>
        <p:nvSpPr>
          <p:cNvPr id="113" name="文本框 112">
            <a:extLst>
              <a:ext uri="{FF2B5EF4-FFF2-40B4-BE49-F238E27FC236}">
                <a16:creationId xmlns:a16="http://schemas.microsoft.com/office/drawing/2014/main" id="{ACAB88E6-0AA1-4DB6-AF99-E97A667FD6A5}"/>
              </a:ext>
            </a:extLst>
          </p:cNvPr>
          <p:cNvSpPr txBox="1"/>
          <p:nvPr/>
        </p:nvSpPr>
        <p:spPr>
          <a:xfrm>
            <a:off x="7226652" y="3048346"/>
            <a:ext cx="308225" cy="369332"/>
          </a:xfrm>
          <a:prstGeom prst="rect">
            <a:avLst/>
          </a:prstGeom>
          <a:noFill/>
        </p:spPr>
        <p:txBody>
          <a:bodyPr wrap="square" rtlCol="0">
            <a:spAutoFit/>
          </a:bodyPr>
          <a:lstStyle/>
          <a:p>
            <a:r>
              <a:rPr lang="en-US" altLang="zh-CN" dirty="0"/>
              <a:t>3</a:t>
            </a:r>
            <a:endParaRPr lang="zh-CN" altLang="en-US" dirty="0"/>
          </a:p>
        </p:txBody>
      </p:sp>
      <p:cxnSp>
        <p:nvCxnSpPr>
          <p:cNvPr id="114" name="直接连接符 113">
            <a:extLst>
              <a:ext uri="{FF2B5EF4-FFF2-40B4-BE49-F238E27FC236}">
                <a16:creationId xmlns:a16="http://schemas.microsoft.com/office/drawing/2014/main" id="{E07BAB6F-9A25-45B1-9B54-9A326CC0C502}"/>
              </a:ext>
            </a:extLst>
          </p:cNvPr>
          <p:cNvCxnSpPr/>
          <p:nvPr/>
        </p:nvCxnSpPr>
        <p:spPr>
          <a:xfrm flipV="1">
            <a:off x="8043452" y="2418066"/>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C686A6B-1470-42A8-9811-2E5F6E4E8F9F}"/>
              </a:ext>
            </a:extLst>
          </p:cNvPr>
          <p:cNvCxnSpPr>
            <a:cxnSpLocks/>
          </p:cNvCxnSpPr>
          <p:nvPr/>
        </p:nvCxnSpPr>
        <p:spPr>
          <a:xfrm flipH="1">
            <a:off x="1887235" y="2418066"/>
            <a:ext cx="615621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847D40F-AE63-4D5E-8CEE-4450A516D431}"/>
              </a:ext>
            </a:extLst>
          </p:cNvPr>
          <p:cNvCxnSpPr>
            <a:cxnSpLocks/>
          </p:cNvCxnSpPr>
          <p:nvPr/>
        </p:nvCxnSpPr>
        <p:spPr>
          <a:xfrm>
            <a:off x="1887234" y="24180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0283B92-42F6-4088-89B9-9E78DB73756F}"/>
              </a:ext>
            </a:extLst>
          </p:cNvPr>
          <p:cNvCxnSpPr>
            <a:cxnSpLocks/>
          </p:cNvCxnSpPr>
          <p:nvPr/>
        </p:nvCxnSpPr>
        <p:spPr>
          <a:xfrm>
            <a:off x="5300359" y="243347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67559D7B-E1F5-4467-A6AF-08C1EA632913}"/>
              </a:ext>
            </a:extLst>
          </p:cNvPr>
          <p:cNvCxnSpPr>
            <a:cxnSpLocks/>
          </p:cNvCxnSpPr>
          <p:nvPr/>
        </p:nvCxnSpPr>
        <p:spPr>
          <a:xfrm>
            <a:off x="4614559" y="24180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5F710FC-427E-46E2-8799-A109BB3501E5}"/>
              </a:ext>
            </a:extLst>
          </p:cNvPr>
          <p:cNvCxnSpPr>
            <a:cxnSpLocks/>
          </p:cNvCxnSpPr>
          <p:nvPr/>
        </p:nvCxnSpPr>
        <p:spPr>
          <a:xfrm>
            <a:off x="2611134" y="241806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226A4FC-037F-4C40-8EC0-7D17968154AC}"/>
              </a:ext>
            </a:extLst>
          </p:cNvPr>
          <p:cNvCxnSpPr>
            <a:cxnSpLocks/>
          </p:cNvCxnSpPr>
          <p:nvPr/>
        </p:nvCxnSpPr>
        <p:spPr>
          <a:xfrm>
            <a:off x="7313309" y="243347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22" name="表格 121">
            <a:extLst>
              <a:ext uri="{FF2B5EF4-FFF2-40B4-BE49-F238E27FC236}">
                <a16:creationId xmlns:a16="http://schemas.microsoft.com/office/drawing/2014/main" id="{1972D88E-BECE-469A-B3A4-51614B4A32CE}"/>
              </a:ext>
            </a:extLst>
          </p:cNvPr>
          <p:cNvGraphicFramePr>
            <a:graphicFrameLocks noGrp="1"/>
          </p:cNvGraphicFramePr>
          <p:nvPr>
            <p:extLst>
              <p:ext uri="{D42A27DB-BD31-4B8C-83A1-F6EECF244321}">
                <p14:modId xmlns:p14="http://schemas.microsoft.com/office/powerpoint/2010/main" val="2658342561"/>
              </p:ext>
            </p:extLst>
          </p:nvPr>
        </p:nvGraphicFramePr>
        <p:xfrm>
          <a:off x="908906" y="39366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extLst>
                  <a:ext uri="{0D108BD9-81ED-4DB2-BD59-A6C34878D82A}">
                    <a16:rowId xmlns:a16="http://schemas.microsoft.com/office/drawing/2014/main" val="1539770759"/>
                  </a:ext>
                </a:extLst>
              </a:tr>
            </a:tbl>
          </a:graphicData>
        </a:graphic>
      </p:graphicFrame>
      <p:sp>
        <p:nvSpPr>
          <p:cNvPr id="123" name="文本框 122">
            <a:extLst>
              <a:ext uri="{FF2B5EF4-FFF2-40B4-BE49-F238E27FC236}">
                <a16:creationId xmlns:a16="http://schemas.microsoft.com/office/drawing/2014/main" id="{BDF441A3-B393-4CB6-A9DE-455BDF5359C3}"/>
              </a:ext>
            </a:extLst>
          </p:cNvPr>
          <p:cNvSpPr txBox="1"/>
          <p:nvPr/>
        </p:nvSpPr>
        <p:spPr>
          <a:xfrm>
            <a:off x="8555161" y="429929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24" name="文本框 123">
            <a:extLst>
              <a:ext uri="{FF2B5EF4-FFF2-40B4-BE49-F238E27FC236}">
                <a16:creationId xmlns:a16="http://schemas.microsoft.com/office/drawing/2014/main" id="{EBE0EE23-0F3A-4F09-8B47-EB71EE52E915}"/>
              </a:ext>
            </a:extLst>
          </p:cNvPr>
          <p:cNvSpPr txBox="1"/>
          <p:nvPr/>
        </p:nvSpPr>
        <p:spPr>
          <a:xfrm>
            <a:off x="7861655" y="429929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25" name="文本框 124">
            <a:extLst>
              <a:ext uri="{FF2B5EF4-FFF2-40B4-BE49-F238E27FC236}">
                <a16:creationId xmlns:a16="http://schemas.microsoft.com/office/drawing/2014/main" id="{7E223AC2-32E8-446E-B3A8-F2654E1B93D9}"/>
              </a:ext>
            </a:extLst>
          </p:cNvPr>
          <p:cNvSpPr txBox="1"/>
          <p:nvPr/>
        </p:nvSpPr>
        <p:spPr>
          <a:xfrm>
            <a:off x="6520878" y="429929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26" name="文本框 125">
            <a:extLst>
              <a:ext uri="{FF2B5EF4-FFF2-40B4-BE49-F238E27FC236}">
                <a16:creationId xmlns:a16="http://schemas.microsoft.com/office/drawing/2014/main" id="{79BDE0E8-8545-46CC-91CF-E83986BB83D1}"/>
              </a:ext>
            </a:extLst>
          </p:cNvPr>
          <p:cNvSpPr txBox="1"/>
          <p:nvPr/>
        </p:nvSpPr>
        <p:spPr>
          <a:xfrm>
            <a:off x="3787952" y="429929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27" name="文本框 126">
            <a:extLst>
              <a:ext uri="{FF2B5EF4-FFF2-40B4-BE49-F238E27FC236}">
                <a16:creationId xmlns:a16="http://schemas.microsoft.com/office/drawing/2014/main" id="{E0E7E401-5DF2-4363-B5A6-CB8B184779C6}"/>
              </a:ext>
            </a:extLst>
          </p:cNvPr>
          <p:cNvSpPr txBox="1"/>
          <p:nvPr/>
        </p:nvSpPr>
        <p:spPr>
          <a:xfrm>
            <a:off x="1013930" y="4299296"/>
            <a:ext cx="488022" cy="369332"/>
          </a:xfrm>
          <a:prstGeom prst="rect">
            <a:avLst/>
          </a:prstGeom>
          <a:noFill/>
        </p:spPr>
        <p:txBody>
          <a:bodyPr wrap="square" rtlCol="0">
            <a:spAutoFit/>
          </a:bodyPr>
          <a:lstStyle/>
          <a:p>
            <a:r>
              <a:rPr lang="en-US" altLang="zh-CN" dirty="0"/>
              <a:t>12</a:t>
            </a:r>
            <a:endParaRPr lang="zh-CN" altLang="en-US" dirty="0"/>
          </a:p>
        </p:txBody>
      </p:sp>
      <p:sp>
        <p:nvSpPr>
          <p:cNvPr id="128" name="文本框 127">
            <a:extLst>
              <a:ext uri="{FF2B5EF4-FFF2-40B4-BE49-F238E27FC236}">
                <a16:creationId xmlns:a16="http://schemas.microsoft.com/office/drawing/2014/main" id="{5C70BD35-0092-40E5-AEE2-6E19EEA3EF7B}"/>
              </a:ext>
            </a:extLst>
          </p:cNvPr>
          <p:cNvSpPr txBox="1"/>
          <p:nvPr/>
        </p:nvSpPr>
        <p:spPr>
          <a:xfrm>
            <a:off x="1712572" y="4299296"/>
            <a:ext cx="488022" cy="369332"/>
          </a:xfrm>
          <a:prstGeom prst="rect">
            <a:avLst/>
          </a:prstGeom>
          <a:noFill/>
        </p:spPr>
        <p:txBody>
          <a:bodyPr wrap="square" rtlCol="0">
            <a:spAutoFit/>
          </a:bodyPr>
          <a:lstStyle/>
          <a:p>
            <a:r>
              <a:rPr lang="en-US" altLang="zh-CN" dirty="0"/>
              <a:t>11</a:t>
            </a:r>
            <a:endParaRPr lang="zh-CN" altLang="en-US" dirty="0"/>
          </a:p>
        </p:txBody>
      </p:sp>
      <p:sp>
        <p:nvSpPr>
          <p:cNvPr id="129" name="文本框 128">
            <a:extLst>
              <a:ext uri="{FF2B5EF4-FFF2-40B4-BE49-F238E27FC236}">
                <a16:creationId xmlns:a16="http://schemas.microsoft.com/office/drawing/2014/main" id="{C91611D1-3CD1-4F7B-AC29-34DB06FF9B5F}"/>
              </a:ext>
            </a:extLst>
          </p:cNvPr>
          <p:cNvSpPr txBox="1"/>
          <p:nvPr/>
        </p:nvSpPr>
        <p:spPr>
          <a:xfrm>
            <a:off x="2378963" y="4299296"/>
            <a:ext cx="488022" cy="369332"/>
          </a:xfrm>
          <a:prstGeom prst="rect">
            <a:avLst/>
          </a:prstGeom>
          <a:noFill/>
        </p:spPr>
        <p:txBody>
          <a:bodyPr wrap="square" rtlCol="0">
            <a:spAutoFit/>
          </a:bodyPr>
          <a:lstStyle/>
          <a:p>
            <a:r>
              <a:rPr lang="en-US" altLang="zh-CN" dirty="0"/>
              <a:t>10</a:t>
            </a:r>
            <a:endParaRPr lang="zh-CN" altLang="en-US" dirty="0"/>
          </a:p>
        </p:txBody>
      </p:sp>
      <p:sp>
        <p:nvSpPr>
          <p:cNvPr id="130" name="文本框 129">
            <a:extLst>
              <a:ext uri="{FF2B5EF4-FFF2-40B4-BE49-F238E27FC236}">
                <a16:creationId xmlns:a16="http://schemas.microsoft.com/office/drawing/2014/main" id="{8FCB0DA9-785B-45EE-8AE3-63A1C2A05CA2}"/>
              </a:ext>
            </a:extLst>
          </p:cNvPr>
          <p:cNvSpPr txBox="1"/>
          <p:nvPr/>
        </p:nvSpPr>
        <p:spPr>
          <a:xfrm>
            <a:off x="3114421" y="4299296"/>
            <a:ext cx="308225" cy="369332"/>
          </a:xfrm>
          <a:prstGeom prst="rect">
            <a:avLst/>
          </a:prstGeom>
          <a:noFill/>
        </p:spPr>
        <p:txBody>
          <a:bodyPr wrap="square" rtlCol="0">
            <a:spAutoFit/>
          </a:bodyPr>
          <a:lstStyle/>
          <a:p>
            <a:r>
              <a:rPr lang="en-US" altLang="zh-CN" dirty="0"/>
              <a:t>9</a:t>
            </a:r>
            <a:endParaRPr lang="zh-CN" altLang="en-US" dirty="0"/>
          </a:p>
        </p:txBody>
      </p:sp>
      <p:sp>
        <p:nvSpPr>
          <p:cNvPr id="131" name="文本框 130">
            <a:extLst>
              <a:ext uri="{FF2B5EF4-FFF2-40B4-BE49-F238E27FC236}">
                <a16:creationId xmlns:a16="http://schemas.microsoft.com/office/drawing/2014/main" id="{A56F07A9-FB3A-4B62-9019-E47936F6AF38}"/>
              </a:ext>
            </a:extLst>
          </p:cNvPr>
          <p:cNvSpPr txBox="1"/>
          <p:nvPr/>
        </p:nvSpPr>
        <p:spPr>
          <a:xfrm>
            <a:off x="4480884" y="4299296"/>
            <a:ext cx="308225" cy="369332"/>
          </a:xfrm>
          <a:prstGeom prst="rect">
            <a:avLst/>
          </a:prstGeom>
          <a:noFill/>
        </p:spPr>
        <p:txBody>
          <a:bodyPr wrap="square" rtlCol="0">
            <a:spAutoFit/>
          </a:bodyPr>
          <a:lstStyle/>
          <a:p>
            <a:r>
              <a:rPr lang="en-US" altLang="zh-CN" dirty="0"/>
              <a:t>7</a:t>
            </a:r>
            <a:endParaRPr lang="zh-CN" altLang="en-US" dirty="0"/>
          </a:p>
        </p:txBody>
      </p:sp>
      <p:sp>
        <p:nvSpPr>
          <p:cNvPr id="132" name="文本框 131">
            <a:extLst>
              <a:ext uri="{FF2B5EF4-FFF2-40B4-BE49-F238E27FC236}">
                <a16:creationId xmlns:a16="http://schemas.microsoft.com/office/drawing/2014/main" id="{A4961A97-8668-42D8-8711-5F5838137069}"/>
              </a:ext>
            </a:extLst>
          </p:cNvPr>
          <p:cNvSpPr txBox="1"/>
          <p:nvPr/>
        </p:nvSpPr>
        <p:spPr>
          <a:xfrm>
            <a:off x="5131314" y="4299296"/>
            <a:ext cx="308225" cy="369332"/>
          </a:xfrm>
          <a:prstGeom prst="rect">
            <a:avLst/>
          </a:prstGeom>
          <a:noFill/>
        </p:spPr>
        <p:txBody>
          <a:bodyPr wrap="square" rtlCol="0">
            <a:spAutoFit/>
          </a:bodyPr>
          <a:lstStyle/>
          <a:p>
            <a:r>
              <a:rPr lang="en-US" altLang="zh-CN" dirty="0"/>
              <a:t>6</a:t>
            </a:r>
            <a:endParaRPr lang="zh-CN" altLang="en-US" dirty="0"/>
          </a:p>
        </p:txBody>
      </p:sp>
      <p:sp>
        <p:nvSpPr>
          <p:cNvPr id="133" name="文本框 132">
            <a:extLst>
              <a:ext uri="{FF2B5EF4-FFF2-40B4-BE49-F238E27FC236}">
                <a16:creationId xmlns:a16="http://schemas.microsoft.com/office/drawing/2014/main" id="{3044CEEE-9A77-4F41-B55B-187DD5AE436E}"/>
              </a:ext>
            </a:extLst>
          </p:cNvPr>
          <p:cNvSpPr txBox="1"/>
          <p:nvPr/>
        </p:nvSpPr>
        <p:spPr>
          <a:xfrm>
            <a:off x="5813939" y="4299296"/>
            <a:ext cx="308225" cy="369332"/>
          </a:xfrm>
          <a:prstGeom prst="rect">
            <a:avLst/>
          </a:prstGeom>
          <a:noFill/>
        </p:spPr>
        <p:txBody>
          <a:bodyPr wrap="square" rtlCol="0">
            <a:spAutoFit/>
          </a:bodyPr>
          <a:lstStyle/>
          <a:p>
            <a:r>
              <a:rPr lang="en-US" altLang="zh-CN" dirty="0"/>
              <a:t>5</a:t>
            </a:r>
            <a:endParaRPr lang="zh-CN" altLang="en-US" dirty="0"/>
          </a:p>
        </p:txBody>
      </p:sp>
      <p:sp>
        <p:nvSpPr>
          <p:cNvPr id="134" name="文本框 133">
            <a:extLst>
              <a:ext uri="{FF2B5EF4-FFF2-40B4-BE49-F238E27FC236}">
                <a16:creationId xmlns:a16="http://schemas.microsoft.com/office/drawing/2014/main" id="{76E2EC05-D33F-4296-85D8-192CBC16C84E}"/>
              </a:ext>
            </a:extLst>
          </p:cNvPr>
          <p:cNvSpPr txBox="1"/>
          <p:nvPr/>
        </p:nvSpPr>
        <p:spPr>
          <a:xfrm>
            <a:off x="7226652" y="4299296"/>
            <a:ext cx="308225" cy="369332"/>
          </a:xfrm>
          <a:prstGeom prst="rect">
            <a:avLst/>
          </a:prstGeom>
          <a:noFill/>
        </p:spPr>
        <p:txBody>
          <a:bodyPr wrap="square" rtlCol="0">
            <a:spAutoFit/>
          </a:bodyPr>
          <a:lstStyle/>
          <a:p>
            <a:r>
              <a:rPr lang="en-US" altLang="zh-CN" dirty="0"/>
              <a:t>3</a:t>
            </a:r>
            <a:endParaRPr lang="zh-CN" altLang="en-US" dirty="0"/>
          </a:p>
        </p:txBody>
      </p:sp>
      <p:cxnSp>
        <p:nvCxnSpPr>
          <p:cNvPr id="135" name="直接连接符 134">
            <a:extLst>
              <a:ext uri="{FF2B5EF4-FFF2-40B4-BE49-F238E27FC236}">
                <a16:creationId xmlns:a16="http://schemas.microsoft.com/office/drawing/2014/main" id="{B730D936-0DFB-4AEF-BC7E-7ECA2D6F9959}"/>
              </a:ext>
            </a:extLst>
          </p:cNvPr>
          <p:cNvCxnSpPr/>
          <p:nvPr/>
        </p:nvCxnSpPr>
        <p:spPr>
          <a:xfrm flipV="1">
            <a:off x="5989334" y="3679673"/>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60CAD2E0-B165-4840-96F2-5A7F6854D8CC}"/>
              </a:ext>
            </a:extLst>
          </p:cNvPr>
          <p:cNvCxnSpPr>
            <a:cxnSpLocks/>
          </p:cNvCxnSpPr>
          <p:nvPr/>
        </p:nvCxnSpPr>
        <p:spPr>
          <a:xfrm flipH="1">
            <a:off x="1225550" y="3669016"/>
            <a:ext cx="54146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7DCCF02E-C9C1-4C5B-85C8-EC23DED3941C}"/>
              </a:ext>
            </a:extLst>
          </p:cNvPr>
          <p:cNvCxnSpPr>
            <a:cxnSpLocks/>
          </p:cNvCxnSpPr>
          <p:nvPr/>
        </p:nvCxnSpPr>
        <p:spPr>
          <a:xfrm>
            <a:off x="1225550" y="36690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2BEF739-B54C-4C71-8E3F-04A9AD1C501F}"/>
              </a:ext>
            </a:extLst>
          </p:cNvPr>
          <p:cNvCxnSpPr>
            <a:cxnSpLocks/>
          </p:cNvCxnSpPr>
          <p:nvPr/>
        </p:nvCxnSpPr>
        <p:spPr>
          <a:xfrm>
            <a:off x="5300359" y="368442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893525FF-365A-436E-BF96-708F6A846E52}"/>
              </a:ext>
            </a:extLst>
          </p:cNvPr>
          <p:cNvCxnSpPr>
            <a:cxnSpLocks/>
          </p:cNvCxnSpPr>
          <p:nvPr/>
        </p:nvCxnSpPr>
        <p:spPr>
          <a:xfrm>
            <a:off x="4614559" y="366901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0D9D708E-613B-4163-8C9E-FC5BA0F3BC2E}"/>
              </a:ext>
            </a:extLst>
          </p:cNvPr>
          <p:cNvCxnSpPr>
            <a:cxnSpLocks/>
          </p:cNvCxnSpPr>
          <p:nvPr/>
        </p:nvCxnSpPr>
        <p:spPr>
          <a:xfrm>
            <a:off x="6640209" y="3684427"/>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44" name="表格 143">
            <a:extLst>
              <a:ext uri="{FF2B5EF4-FFF2-40B4-BE49-F238E27FC236}">
                <a16:creationId xmlns:a16="http://schemas.microsoft.com/office/drawing/2014/main" id="{1F56E21D-6021-4D16-921A-9D828829DB7A}"/>
              </a:ext>
            </a:extLst>
          </p:cNvPr>
          <p:cNvGraphicFramePr>
            <a:graphicFrameLocks noGrp="1"/>
          </p:cNvGraphicFramePr>
          <p:nvPr>
            <p:extLst>
              <p:ext uri="{D42A27DB-BD31-4B8C-83A1-F6EECF244321}">
                <p14:modId xmlns:p14="http://schemas.microsoft.com/office/powerpoint/2010/main" val="1297227218"/>
              </p:ext>
            </p:extLst>
          </p:nvPr>
        </p:nvGraphicFramePr>
        <p:xfrm>
          <a:off x="908906" y="504562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265459025"/>
                    </a:ext>
                  </a:extLst>
                </a:gridCol>
                <a:gridCol w="677333">
                  <a:extLst>
                    <a:ext uri="{9D8B030D-6E8A-4147-A177-3AD203B41FA5}">
                      <a16:colId xmlns:a16="http://schemas.microsoft.com/office/drawing/2014/main" val="3825028665"/>
                    </a:ext>
                  </a:extLst>
                </a:gridCol>
                <a:gridCol w="677333">
                  <a:extLst>
                    <a:ext uri="{9D8B030D-6E8A-4147-A177-3AD203B41FA5}">
                      <a16:colId xmlns:a16="http://schemas.microsoft.com/office/drawing/2014/main" val="3634605558"/>
                    </a:ext>
                  </a:extLst>
                </a:gridCol>
                <a:gridCol w="677333">
                  <a:extLst>
                    <a:ext uri="{9D8B030D-6E8A-4147-A177-3AD203B41FA5}">
                      <a16:colId xmlns:a16="http://schemas.microsoft.com/office/drawing/2014/main" val="1409443261"/>
                    </a:ext>
                  </a:extLst>
                </a:gridCol>
                <a:gridCol w="677333">
                  <a:extLst>
                    <a:ext uri="{9D8B030D-6E8A-4147-A177-3AD203B41FA5}">
                      <a16:colId xmlns:a16="http://schemas.microsoft.com/office/drawing/2014/main" val="2178538131"/>
                    </a:ext>
                  </a:extLst>
                </a:gridCol>
                <a:gridCol w="677333">
                  <a:extLst>
                    <a:ext uri="{9D8B030D-6E8A-4147-A177-3AD203B41FA5}">
                      <a16:colId xmlns:a16="http://schemas.microsoft.com/office/drawing/2014/main" val="3112032206"/>
                    </a:ext>
                  </a:extLst>
                </a:gridCol>
                <a:gridCol w="677333">
                  <a:extLst>
                    <a:ext uri="{9D8B030D-6E8A-4147-A177-3AD203B41FA5}">
                      <a16:colId xmlns:a16="http://schemas.microsoft.com/office/drawing/2014/main" val="3962704075"/>
                    </a:ext>
                  </a:extLst>
                </a:gridCol>
                <a:gridCol w="677333">
                  <a:extLst>
                    <a:ext uri="{9D8B030D-6E8A-4147-A177-3AD203B41FA5}">
                      <a16:colId xmlns:a16="http://schemas.microsoft.com/office/drawing/2014/main" val="1723279909"/>
                    </a:ext>
                  </a:extLst>
                </a:gridCol>
                <a:gridCol w="677333">
                  <a:extLst>
                    <a:ext uri="{9D8B030D-6E8A-4147-A177-3AD203B41FA5}">
                      <a16:colId xmlns:a16="http://schemas.microsoft.com/office/drawing/2014/main" val="2066666929"/>
                    </a:ext>
                  </a:extLst>
                </a:gridCol>
                <a:gridCol w="677333">
                  <a:extLst>
                    <a:ext uri="{9D8B030D-6E8A-4147-A177-3AD203B41FA5}">
                      <a16:colId xmlns:a16="http://schemas.microsoft.com/office/drawing/2014/main" val="1421813647"/>
                    </a:ext>
                  </a:extLst>
                </a:gridCol>
                <a:gridCol w="677333">
                  <a:extLst>
                    <a:ext uri="{9D8B030D-6E8A-4147-A177-3AD203B41FA5}">
                      <a16:colId xmlns:a16="http://schemas.microsoft.com/office/drawing/2014/main" val="2319030678"/>
                    </a:ext>
                  </a:extLst>
                </a:gridCol>
                <a:gridCol w="677333">
                  <a:extLst>
                    <a:ext uri="{9D8B030D-6E8A-4147-A177-3AD203B41FA5}">
                      <a16:colId xmlns:a16="http://schemas.microsoft.com/office/drawing/2014/main" val="4154320783"/>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accent1"/>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zh-CN" alt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bg1">
                        <a:lumMod val="85000"/>
                      </a:schemeClr>
                    </a:solidFill>
                  </a:tcPr>
                </a:tc>
                <a:extLst>
                  <a:ext uri="{0D108BD9-81ED-4DB2-BD59-A6C34878D82A}">
                    <a16:rowId xmlns:a16="http://schemas.microsoft.com/office/drawing/2014/main" val="1539770759"/>
                  </a:ext>
                </a:extLst>
              </a:tr>
            </a:tbl>
          </a:graphicData>
        </a:graphic>
      </p:graphicFrame>
      <p:sp>
        <p:nvSpPr>
          <p:cNvPr id="145" name="文本框 144">
            <a:extLst>
              <a:ext uri="{FF2B5EF4-FFF2-40B4-BE49-F238E27FC236}">
                <a16:creationId xmlns:a16="http://schemas.microsoft.com/office/drawing/2014/main" id="{BEE72C1C-0896-44FB-8A55-DC2336C7CEE7}"/>
              </a:ext>
            </a:extLst>
          </p:cNvPr>
          <p:cNvSpPr txBox="1"/>
          <p:nvPr/>
        </p:nvSpPr>
        <p:spPr>
          <a:xfrm>
            <a:off x="8555161" y="5408306"/>
            <a:ext cx="308225" cy="369332"/>
          </a:xfrm>
          <a:prstGeom prst="rect">
            <a:avLst/>
          </a:prstGeom>
          <a:noFill/>
        </p:spPr>
        <p:txBody>
          <a:bodyPr wrap="square" rtlCol="0">
            <a:spAutoFit/>
          </a:bodyPr>
          <a:lstStyle>
            <a:defPPr>
              <a:defRPr lang="zh-CN"/>
            </a:defPPr>
          </a:lstStyle>
          <a:p>
            <a:r>
              <a:rPr lang="en-US" altLang="zh-CN" dirty="0"/>
              <a:t>1</a:t>
            </a:r>
            <a:endParaRPr lang="zh-CN" altLang="en-US" dirty="0"/>
          </a:p>
        </p:txBody>
      </p:sp>
      <p:sp>
        <p:nvSpPr>
          <p:cNvPr id="146" name="文本框 145">
            <a:extLst>
              <a:ext uri="{FF2B5EF4-FFF2-40B4-BE49-F238E27FC236}">
                <a16:creationId xmlns:a16="http://schemas.microsoft.com/office/drawing/2014/main" id="{F3D796D3-3F5D-409B-A142-8D3C753F1A54}"/>
              </a:ext>
            </a:extLst>
          </p:cNvPr>
          <p:cNvSpPr txBox="1"/>
          <p:nvPr/>
        </p:nvSpPr>
        <p:spPr>
          <a:xfrm>
            <a:off x="7861655" y="5408306"/>
            <a:ext cx="308225" cy="369332"/>
          </a:xfrm>
          <a:prstGeom prst="rect">
            <a:avLst/>
          </a:prstGeom>
          <a:noFill/>
        </p:spPr>
        <p:txBody>
          <a:bodyPr wrap="square" rtlCol="0">
            <a:spAutoFit/>
          </a:bodyPr>
          <a:lstStyle>
            <a:defPPr>
              <a:defRPr lang="zh-CN"/>
            </a:defPPr>
          </a:lstStyle>
          <a:p>
            <a:r>
              <a:rPr lang="en-US" altLang="zh-CN" dirty="0"/>
              <a:t>2</a:t>
            </a:r>
            <a:endParaRPr lang="zh-CN" altLang="en-US" dirty="0"/>
          </a:p>
        </p:txBody>
      </p:sp>
      <p:sp>
        <p:nvSpPr>
          <p:cNvPr id="147" name="文本框 146">
            <a:extLst>
              <a:ext uri="{FF2B5EF4-FFF2-40B4-BE49-F238E27FC236}">
                <a16:creationId xmlns:a16="http://schemas.microsoft.com/office/drawing/2014/main" id="{28332A5E-D5F1-49AB-A075-45DED7BA8952}"/>
              </a:ext>
            </a:extLst>
          </p:cNvPr>
          <p:cNvSpPr txBox="1"/>
          <p:nvPr/>
        </p:nvSpPr>
        <p:spPr>
          <a:xfrm>
            <a:off x="6520878" y="5408306"/>
            <a:ext cx="308225" cy="369332"/>
          </a:xfrm>
          <a:prstGeom prst="rect">
            <a:avLst/>
          </a:prstGeom>
          <a:noFill/>
        </p:spPr>
        <p:txBody>
          <a:bodyPr wrap="square" rtlCol="0">
            <a:spAutoFit/>
          </a:bodyPr>
          <a:lstStyle>
            <a:defPPr>
              <a:defRPr lang="zh-CN"/>
            </a:defPPr>
          </a:lstStyle>
          <a:p>
            <a:r>
              <a:rPr lang="en-US" altLang="zh-CN" dirty="0"/>
              <a:t>4</a:t>
            </a:r>
            <a:endParaRPr lang="zh-CN" altLang="en-US" dirty="0"/>
          </a:p>
        </p:txBody>
      </p:sp>
      <p:sp>
        <p:nvSpPr>
          <p:cNvPr id="148" name="文本框 147">
            <a:extLst>
              <a:ext uri="{FF2B5EF4-FFF2-40B4-BE49-F238E27FC236}">
                <a16:creationId xmlns:a16="http://schemas.microsoft.com/office/drawing/2014/main" id="{6B521DA1-B166-4C11-A635-0B941C38E95A}"/>
              </a:ext>
            </a:extLst>
          </p:cNvPr>
          <p:cNvSpPr txBox="1"/>
          <p:nvPr/>
        </p:nvSpPr>
        <p:spPr>
          <a:xfrm>
            <a:off x="3787952" y="5408306"/>
            <a:ext cx="308225" cy="369332"/>
          </a:xfrm>
          <a:prstGeom prst="rect">
            <a:avLst/>
          </a:prstGeom>
          <a:noFill/>
        </p:spPr>
        <p:txBody>
          <a:bodyPr wrap="square" rtlCol="0">
            <a:spAutoFit/>
          </a:bodyPr>
          <a:lstStyle>
            <a:defPPr>
              <a:defRPr lang="zh-CN"/>
            </a:defPPr>
          </a:lstStyle>
          <a:p>
            <a:r>
              <a:rPr lang="en-US" altLang="zh-CN" dirty="0"/>
              <a:t>8</a:t>
            </a:r>
            <a:endParaRPr lang="zh-CN" altLang="en-US" dirty="0"/>
          </a:p>
        </p:txBody>
      </p:sp>
      <p:sp>
        <p:nvSpPr>
          <p:cNvPr id="149" name="文本框 148">
            <a:extLst>
              <a:ext uri="{FF2B5EF4-FFF2-40B4-BE49-F238E27FC236}">
                <a16:creationId xmlns:a16="http://schemas.microsoft.com/office/drawing/2014/main" id="{4744987C-1659-4705-BF66-699934508986}"/>
              </a:ext>
            </a:extLst>
          </p:cNvPr>
          <p:cNvSpPr txBox="1"/>
          <p:nvPr/>
        </p:nvSpPr>
        <p:spPr>
          <a:xfrm>
            <a:off x="1013930" y="5408306"/>
            <a:ext cx="488022" cy="369332"/>
          </a:xfrm>
          <a:prstGeom prst="rect">
            <a:avLst/>
          </a:prstGeom>
          <a:noFill/>
        </p:spPr>
        <p:txBody>
          <a:bodyPr wrap="square" rtlCol="0">
            <a:spAutoFit/>
          </a:bodyPr>
          <a:lstStyle/>
          <a:p>
            <a:r>
              <a:rPr lang="en-US" altLang="zh-CN" dirty="0"/>
              <a:t>12</a:t>
            </a:r>
            <a:endParaRPr lang="zh-CN" altLang="en-US" dirty="0"/>
          </a:p>
        </p:txBody>
      </p:sp>
      <p:sp>
        <p:nvSpPr>
          <p:cNvPr id="150" name="文本框 149">
            <a:extLst>
              <a:ext uri="{FF2B5EF4-FFF2-40B4-BE49-F238E27FC236}">
                <a16:creationId xmlns:a16="http://schemas.microsoft.com/office/drawing/2014/main" id="{37FD4AC3-6B51-4115-B84C-8BAA1DCB4206}"/>
              </a:ext>
            </a:extLst>
          </p:cNvPr>
          <p:cNvSpPr txBox="1"/>
          <p:nvPr/>
        </p:nvSpPr>
        <p:spPr>
          <a:xfrm>
            <a:off x="1712572" y="5408306"/>
            <a:ext cx="488022" cy="369332"/>
          </a:xfrm>
          <a:prstGeom prst="rect">
            <a:avLst/>
          </a:prstGeom>
          <a:noFill/>
        </p:spPr>
        <p:txBody>
          <a:bodyPr wrap="square" rtlCol="0">
            <a:spAutoFit/>
          </a:bodyPr>
          <a:lstStyle/>
          <a:p>
            <a:r>
              <a:rPr lang="en-US" altLang="zh-CN" dirty="0"/>
              <a:t>11</a:t>
            </a:r>
            <a:endParaRPr lang="zh-CN" altLang="en-US" dirty="0"/>
          </a:p>
        </p:txBody>
      </p:sp>
      <p:sp>
        <p:nvSpPr>
          <p:cNvPr id="151" name="文本框 150">
            <a:extLst>
              <a:ext uri="{FF2B5EF4-FFF2-40B4-BE49-F238E27FC236}">
                <a16:creationId xmlns:a16="http://schemas.microsoft.com/office/drawing/2014/main" id="{07F48748-5697-4F36-939A-57918DE9B50C}"/>
              </a:ext>
            </a:extLst>
          </p:cNvPr>
          <p:cNvSpPr txBox="1"/>
          <p:nvPr/>
        </p:nvSpPr>
        <p:spPr>
          <a:xfrm>
            <a:off x="2378963" y="5408306"/>
            <a:ext cx="488022" cy="369332"/>
          </a:xfrm>
          <a:prstGeom prst="rect">
            <a:avLst/>
          </a:prstGeom>
          <a:noFill/>
        </p:spPr>
        <p:txBody>
          <a:bodyPr wrap="square" rtlCol="0">
            <a:spAutoFit/>
          </a:bodyPr>
          <a:lstStyle/>
          <a:p>
            <a:r>
              <a:rPr lang="en-US" altLang="zh-CN" dirty="0"/>
              <a:t>10</a:t>
            </a:r>
            <a:endParaRPr lang="zh-CN" altLang="en-US" dirty="0"/>
          </a:p>
        </p:txBody>
      </p:sp>
      <p:sp>
        <p:nvSpPr>
          <p:cNvPr id="152" name="文本框 151">
            <a:extLst>
              <a:ext uri="{FF2B5EF4-FFF2-40B4-BE49-F238E27FC236}">
                <a16:creationId xmlns:a16="http://schemas.microsoft.com/office/drawing/2014/main" id="{AF840E81-8D55-4ED5-A520-FFB4C343C935}"/>
              </a:ext>
            </a:extLst>
          </p:cNvPr>
          <p:cNvSpPr txBox="1"/>
          <p:nvPr/>
        </p:nvSpPr>
        <p:spPr>
          <a:xfrm>
            <a:off x="3114421" y="5408306"/>
            <a:ext cx="308225" cy="369332"/>
          </a:xfrm>
          <a:prstGeom prst="rect">
            <a:avLst/>
          </a:prstGeom>
          <a:noFill/>
        </p:spPr>
        <p:txBody>
          <a:bodyPr wrap="square" rtlCol="0">
            <a:spAutoFit/>
          </a:bodyPr>
          <a:lstStyle/>
          <a:p>
            <a:r>
              <a:rPr lang="en-US" altLang="zh-CN" dirty="0"/>
              <a:t>9</a:t>
            </a:r>
            <a:endParaRPr lang="zh-CN" altLang="en-US" dirty="0"/>
          </a:p>
        </p:txBody>
      </p:sp>
      <p:sp>
        <p:nvSpPr>
          <p:cNvPr id="153" name="文本框 152">
            <a:extLst>
              <a:ext uri="{FF2B5EF4-FFF2-40B4-BE49-F238E27FC236}">
                <a16:creationId xmlns:a16="http://schemas.microsoft.com/office/drawing/2014/main" id="{E38C4E4D-BEBE-4421-BA1C-DDBFE9CD7D16}"/>
              </a:ext>
            </a:extLst>
          </p:cNvPr>
          <p:cNvSpPr txBox="1"/>
          <p:nvPr/>
        </p:nvSpPr>
        <p:spPr>
          <a:xfrm>
            <a:off x="4480884" y="5408306"/>
            <a:ext cx="308225" cy="369332"/>
          </a:xfrm>
          <a:prstGeom prst="rect">
            <a:avLst/>
          </a:prstGeom>
          <a:noFill/>
        </p:spPr>
        <p:txBody>
          <a:bodyPr wrap="square" rtlCol="0">
            <a:spAutoFit/>
          </a:bodyPr>
          <a:lstStyle/>
          <a:p>
            <a:r>
              <a:rPr lang="en-US" altLang="zh-CN" dirty="0"/>
              <a:t>7</a:t>
            </a:r>
            <a:endParaRPr lang="zh-CN" altLang="en-US" dirty="0"/>
          </a:p>
        </p:txBody>
      </p:sp>
      <p:sp>
        <p:nvSpPr>
          <p:cNvPr id="154" name="文本框 153">
            <a:extLst>
              <a:ext uri="{FF2B5EF4-FFF2-40B4-BE49-F238E27FC236}">
                <a16:creationId xmlns:a16="http://schemas.microsoft.com/office/drawing/2014/main" id="{642048EC-F2F9-4156-9DB4-EB04C75556EC}"/>
              </a:ext>
            </a:extLst>
          </p:cNvPr>
          <p:cNvSpPr txBox="1"/>
          <p:nvPr/>
        </p:nvSpPr>
        <p:spPr>
          <a:xfrm>
            <a:off x="5131314" y="5408306"/>
            <a:ext cx="308225" cy="369332"/>
          </a:xfrm>
          <a:prstGeom prst="rect">
            <a:avLst/>
          </a:prstGeom>
          <a:noFill/>
        </p:spPr>
        <p:txBody>
          <a:bodyPr wrap="square" rtlCol="0">
            <a:spAutoFit/>
          </a:bodyPr>
          <a:lstStyle/>
          <a:p>
            <a:r>
              <a:rPr lang="en-US" altLang="zh-CN" dirty="0"/>
              <a:t>6</a:t>
            </a:r>
            <a:endParaRPr lang="zh-CN" altLang="en-US" dirty="0"/>
          </a:p>
        </p:txBody>
      </p:sp>
      <p:sp>
        <p:nvSpPr>
          <p:cNvPr id="155" name="文本框 154">
            <a:extLst>
              <a:ext uri="{FF2B5EF4-FFF2-40B4-BE49-F238E27FC236}">
                <a16:creationId xmlns:a16="http://schemas.microsoft.com/office/drawing/2014/main" id="{4CE308C3-8207-4668-88E8-F3BB2435FD23}"/>
              </a:ext>
            </a:extLst>
          </p:cNvPr>
          <p:cNvSpPr txBox="1"/>
          <p:nvPr/>
        </p:nvSpPr>
        <p:spPr>
          <a:xfrm>
            <a:off x="5813939" y="5408306"/>
            <a:ext cx="308225" cy="369332"/>
          </a:xfrm>
          <a:prstGeom prst="rect">
            <a:avLst/>
          </a:prstGeom>
          <a:noFill/>
        </p:spPr>
        <p:txBody>
          <a:bodyPr wrap="square" rtlCol="0">
            <a:spAutoFit/>
          </a:bodyPr>
          <a:lstStyle/>
          <a:p>
            <a:r>
              <a:rPr lang="en-US" altLang="zh-CN" dirty="0"/>
              <a:t>5</a:t>
            </a:r>
            <a:endParaRPr lang="zh-CN" altLang="en-US" dirty="0"/>
          </a:p>
        </p:txBody>
      </p:sp>
      <p:sp>
        <p:nvSpPr>
          <p:cNvPr id="156" name="文本框 155">
            <a:extLst>
              <a:ext uri="{FF2B5EF4-FFF2-40B4-BE49-F238E27FC236}">
                <a16:creationId xmlns:a16="http://schemas.microsoft.com/office/drawing/2014/main" id="{AEE268AE-38BA-4F69-A8B3-402FD5318CAD}"/>
              </a:ext>
            </a:extLst>
          </p:cNvPr>
          <p:cNvSpPr txBox="1"/>
          <p:nvPr/>
        </p:nvSpPr>
        <p:spPr>
          <a:xfrm>
            <a:off x="7226652" y="5408306"/>
            <a:ext cx="308225" cy="369332"/>
          </a:xfrm>
          <a:prstGeom prst="rect">
            <a:avLst/>
          </a:prstGeom>
          <a:noFill/>
        </p:spPr>
        <p:txBody>
          <a:bodyPr wrap="square" rtlCol="0">
            <a:spAutoFit/>
          </a:bodyPr>
          <a:lstStyle/>
          <a:p>
            <a:r>
              <a:rPr lang="en-US" altLang="zh-CN" dirty="0"/>
              <a:t>3</a:t>
            </a:r>
            <a:endParaRPr lang="zh-CN" altLang="en-US" dirty="0"/>
          </a:p>
        </p:txBody>
      </p:sp>
      <p:cxnSp>
        <p:nvCxnSpPr>
          <p:cNvPr id="157" name="直接连接符 156">
            <a:extLst>
              <a:ext uri="{FF2B5EF4-FFF2-40B4-BE49-F238E27FC236}">
                <a16:creationId xmlns:a16="http://schemas.microsoft.com/office/drawing/2014/main" id="{7CD8FCED-1A86-422A-9AAD-DC4D21BA197B}"/>
              </a:ext>
            </a:extLst>
          </p:cNvPr>
          <p:cNvCxnSpPr/>
          <p:nvPr/>
        </p:nvCxnSpPr>
        <p:spPr>
          <a:xfrm flipV="1">
            <a:off x="2631468" y="4778026"/>
            <a:ext cx="0" cy="25219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F9EB05EE-CCA8-48F1-8D59-185AA36F5616}"/>
              </a:ext>
            </a:extLst>
          </p:cNvPr>
          <p:cNvCxnSpPr>
            <a:cxnSpLocks/>
          </p:cNvCxnSpPr>
          <p:nvPr/>
        </p:nvCxnSpPr>
        <p:spPr>
          <a:xfrm flipH="1">
            <a:off x="1225550" y="4778026"/>
            <a:ext cx="267780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A366FD19-EDE5-477A-816F-A1B8EC2C606D}"/>
              </a:ext>
            </a:extLst>
          </p:cNvPr>
          <p:cNvCxnSpPr>
            <a:cxnSpLocks/>
          </p:cNvCxnSpPr>
          <p:nvPr/>
        </p:nvCxnSpPr>
        <p:spPr>
          <a:xfrm>
            <a:off x="1225550" y="477802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22AEF6F5-D7C7-4C49-A659-59D7611DBBDB}"/>
              </a:ext>
            </a:extLst>
          </p:cNvPr>
          <p:cNvCxnSpPr>
            <a:cxnSpLocks/>
          </p:cNvCxnSpPr>
          <p:nvPr/>
        </p:nvCxnSpPr>
        <p:spPr>
          <a:xfrm>
            <a:off x="3287409" y="477802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C6D41705-44F3-46C9-B579-0ADF923E57A6}"/>
              </a:ext>
            </a:extLst>
          </p:cNvPr>
          <p:cNvCxnSpPr>
            <a:cxnSpLocks/>
          </p:cNvCxnSpPr>
          <p:nvPr/>
        </p:nvCxnSpPr>
        <p:spPr>
          <a:xfrm>
            <a:off x="3903359" y="477802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1484CF58-3FE9-4E30-A8E9-0D21F076E10D}"/>
              </a:ext>
            </a:extLst>
          </p:cNvPr>
          <p:cNvCxnSpPr>
            <a:cxnSpLocks/>
          </p:cNvCxnSpPr>
          <p:nvPr/>
        </p:nvCxnSpPr>
        <p:spPr>
          <a:xfrm>
            <a:off x="1985659" y="4778026"/>
            <a:ext cx="0" cy="26284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02F4190-92C4-41C0-99D4-EDF180A77C17}"/>
              </a:ext>
            </a:extLst>
          </p:cNvPr>
          <p:cNvSpPr txBox="1"/>
          <p:nvPr/>
        </p:nvSpPr>
        <p:spPr>
          <a:xfrm>
            <a:off x="10166350" y="5721180"/>
            <a:ext cx="1282700" cy="461665"/>
          </a:xfrm>
          <a:prstGeom prst="rect">
            <a:avLst/>
          </a:prstGeom>
          <a:noFill/>
        </p:spPr>
        <p:txBody>
          <a:bodyPr wrap="square" rtlCol="0">
            <a:spAutoFit/>
          </a:bodyPr>
          <a:lstStyle/>
          <a:p>
            <a:r>
              <a:rPr lang="en-US" altLang="zh-CN" sz="2400" dirty="0"/>
              <a:t>0 1 1 0</a:t>
            </a:r>
            <a:endParaRPr lang="zh-CN" altLang="en-US" sz="2400" dirty="0"/>
          </a:p>
        </p:txBody>
      </p:sp>
      <p:cxnSp>
        <p:nvCxnSpPr>
          <p:cNvPr id="6" name="连接符: 肘形 5">
            <a:extLst>
              <a:ext uri="{FF2B5EF4-FFF2-40B4-BE49-F238E27FC236}">
                <a16:creationId xmlns:a16="http://schemas.microsoft.com/office/drawing/2014/main" id="{EB996624-7A05-439A-BA53-AB6CF24B57E8}"/>
              </a:ext>
            </a:extLst>
          </p:cNvPr>
          <p:cNvCxnSpPr>
            <a:cxnSpLocks/>
            <a:stCxn id="30" idx="3"/>
          </p:cNvCxnSpPr>
          <p:nvPr/>
        </p:nvCxnSpPr>
        <p:spPr>
          <a:xfrm>
            <a:off x="9036902" y="1626489"/>
            <a:ext cx="2062896" cy="409469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47274194-D9D6-4F11-B9FA-C5C067000051}"/>
              </a:ext>
            </a:extLst>
          </p:cNvPr>
          <p:cNvCxnSpPr>
            <a:cxnSpLocks/>
            <a:stCxn id="101" idx="3"/>
            <a:endCxn id="3" idx="0"/>
          </p:cNvCxnSpPr>
          <p:nvPr/>
        </p:nvCxnSpPr>
        <p:spPr>
          <a:xfrm>
            <a:off x="9036902" y="2871089"/>
            <a:ext cx="1770798" cy="285009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9C7BD24B-2F56-4EE3-8DB5-94CA0846A00F}"/>
              </a:ext>
            </a:extLst>
          </p:cNvPr>
          <p:cNvCxnSpPr>
            <a:cxnSpLocks/>
            <a:stCxn id="122" idx="3"/>
          </p:cNvCxnSpPr>
          <p:nvPr/>
        </p:nvCxnSpPr>
        <p:spPr>
          <a:xfrm>
            <a:off x="9036902" y="4122039"/>
            <a:ext cx="1528743" cy="159914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64731D6E-CC5B-466A-ACC9-E033DE3301F9}"/>
              </a:ext>
            </a:extLst>
          </p:cNvPr>
          <p:cNvCxnSpPr>
            <a:cxnSpLocks/>
            <a:stCxn id="144" idx="3"/>
          </p:cNvCxnSpPr>
          <p:nvPr/>
        </p:nvCxnSpPr>
        <p:spPr>
          <a:xfrm>
            <a:off x="9036902" y="5231049"/>
            <a:ext cx="1302964" cy="505542"/>
          </a:xfrm>
          <a:prstGeom prst="bentConnector3">
            <a:avLst>
              <a:gd name="adj1" fmla="val 10007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8C1B4BC-C63A-4429-AC8F-F64E664ADFF1}"/>
              </a:ext>
            </a:extLst>
          </p:cNvPr>
          <p:cNvCxnSpPr/>
          <p:nvPr/>
        </p:nvCxnSpPr>
        <p:spPr>
          <a:xfrm>
            <a:off x="9610272" y="6182845"/>
            <a:ext cx="21453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BC9D46B4-5DFD-42C6-B990-796B5FDB1D2B}"/>
              </a:ext>
            </a:extLst>
          </p:cNvPr>
          <p:cNvCxnSpPr>
            <a:cxnSpLocks/>
          </p:cNvCxnSpPr>
          <p:nvPr/>
        </p:nvCxnSpPr>
        <p:spPr>
          <a:xfrm>
            <a:off x="10706101" y="6182845"/>
            <a:ext cx="0" cy="25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BD342044-0147-4E7C-BBAB-5ECADD545EDB}"/>
              </a:ext>
            </a:extLst>
          </p:cNvPr>
          <p:cNvSpPr txBox="1"/>
          <p:nvPr/>
        </p:nvSpPr>
        <p:spPr>
          <a:xfrm>
            <a:off x="10560202" y="6429044"/>
            <a:ext cx="327334" cy="400110"/>
          </a:xfrm>
          <a:prstGeom prst="rect">
            <a:avLst/>
          </a:prstGeom>
          <a:noFill/>
        </p:spPr>
        <p:txBody>
          <a:bodyPr wrap="none" rtlCol="0">
            <a:spAutoFit/>
          </a:bodyPr>
          <a:lstStyle/>
          <a:p>
            <a:r>
              <a:rPr lang="en-US" altLang="zh-CN" sz="2000" b="1" dirty="0"/>
              <a:t>6</a:t>
            </a:r>
            <a:endParaRPr lang="zh-CN" altLang="en-US" sz="2000" b="1" dirty="0"/>
          </a:p>
        </p:txBody>
      </p:sp>
      <p:cxnSp>
        <p:nvCxnSpPr>
          <p:cNvPr id="142" name="直接箭头连接符 141">
            <a:extLst>
              <a:ext uri="{FF2B5EF4-FFF2-40B4-BE49-F238E27FC236}">
                <a16:creationId xmlns:a16="http://schemas.microsoft.com/office/drawing/2014/main" id="{5B50FD8E-FD30-4398-B0F0-639CE512867F}"/>
              </a:ext>
            </a:extLst>
          </p:cNvPr>
          <p:cNvCxnSpPr/>
          <p:nvPr/>
        </p:nvCxnSpPr>
        <p:spPr>
          <a:xfrm>
            <a:off x="5300359" y="965200"/>
            <a:ext cx="0" cy="406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D6E46568-79F5-4E6A-9F0F-9897714BD937}"/>
              </a:ext>
            </a:extLst>
          </p:cNvPr>
          <p:cNvSpPr txBox="1"/>
          <p:nvPr/>
        </p:nvSpPr>
        <p:spPr>
          <a:xfrm>
            <a:off x="4718308" y="515335"/>
            <a:ext cx="1164101" cy="369332"/>
          </a:xfrm>
          <a:prstGeom prst="rect">
            <a:avLst/>
          </a:prstGeom>
          <a:noFill/>
        </p:spPr>
        <p:txBody>
          <a:bodyPr wrap="none" rtlCol="0">
            <a:spAutoFit/>
          </a:bodyPr>
          <a:lstStyle/>
          <a:p>
            <a:r>
              <a:rPr lang="en-US" altLang="zh-CN" dirty="0"/>
              <a:t>corrupted</a:t>
            </a:r>
            <a:endParaRPr lang="zh-CN" altLang="en-US" dirty="0"/>
          </a:p>
        </p:txBody>
      </p:sp>
    </p:spTree>
    <p:extLst>
      <p:ext uri="{BB962C8B-B14F-4D97-AF65-F5344CB8AC3E}">
        <p14:creationId xmlns:p14="http://schemas.microsoft.com/office/powerpoint/2010/main" val="2140169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381" y="1020040"/>
            <a:ext cx="5215666" cy="490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3" name="矩形 2">
            <a:extLst>
              <a:ext uri="{FF2B5EF4-FFF2-40B4-BE49-F238E27FC236}">
                <a16:creationId xmlns:a16="http://schemas.microsoft.com/office/drawing/2014/main" id="{68A7A0F2-88F0-4239-B526-4DF3150C26FC}"/>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Decoding &amp; Error Correction using Hamming Code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C0A94B1-1128-4792-B90E-AA4C42A0EDB8}"/>
              </a:ext>
            </a:extLst>
          </p:cNvPr>
          <p:cNvSpPr txBox="1"/>
          <p:nvPr/>
        </p:nvSpPr>
        <p:spPr>
          <a:xfrm>
            <a:off x="382871" y="1493402"/>
            <a:ext cx="5305483" cy="2585323"/>
          </a:xfrm>
          <a:prstGeom prst="rect">
            <a:avLst/>
          </a:prstGeom>
          <a:noFill/>
        </p:spPr>
        <p:txBody>
          <a:bodyPr wrap="square">
            <a:spAutoFit/>
          </a:bodyPr>
          <a:lstStyle/>
          <a:p>
            <a:r>
              <a:rPr lang="zh-CN" altLang="en-US" b="0" i="0" dirty="0">
                <a:effectLst/>
                <a:latin typeface="微软雅黑" panose="020B0503020204020204" pitchFamily="34" charset="-122"/>
                <a:ea typeface="微软雅黑" panose="020B0503020204020204" pitchFamily="34" charset="-122"/>
              </a:rPr>
              <a:t>把分组从大到小排列起来，奇偶校验标志数排成了一串</a:t>
            </a:r>
            <a:r>
              <a:rPr lang="en-US" altLang="zh-CN" b="0" i="0" dirty="0">
                <a:effectLst/>
                <a:latin typeface="微软雅黑" panose="020B0503020204020204" pitchFamily="34" charset="-122"/>
                <a:ea typeface="微软雅黑" panose="020B0503020204020204" pitchFamily="34" charset="-122"/>
              </a:rPr>
              <a:t>01</a:t>
            </a:r>
            <a:r>
              <a:rPr lang="zh-CN" altLang="en-US" b="0" i="0" dirty="0">
                <a:effectLst/>
                <a:latin typeface="微软雅黑" panose="020B0503020204020204" pitchFamily="34" charset="-122"/>
                <a:ea typeface="微软雅黑" panose="020B0503020204020204" pitchFamily="34" charset="-122"/>
              </a:rPr>
              <a:t>数据。这个数对应的十进制就是出错的数据的位置。如右图：</a:t>
            </a:r>
            <a:endParaRPr lang="en-US" altLang="zh-CN" b="0" i="0" dirty="0">
              <a:effectLst/>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r8</a:t>
            </a:r>
            <a:r>
              <a:rPr lang="zh-CN" altLang="en-US" dirty="0">
                <a:latin typeface="微软雅黑" panose="020B0503020204020204" pitchFamily="34" charset="-122"/>
                <a:ea typeface="微软雅黑" panose="020B0503020204020204" pitchFamily="34" charset="-122"/>
              </a:rPr>
              <a:t>组标志</a:t>
            </a:r>
            <a:r>
              <a:rPr lang="en-US" altLang="zh-CN" dirty="0">
                <a:latin typeface="微软雅黑" panose="020B0503020204020204" pitchFamily="34" charset="-122"/>
                <a:ea typeface="微软雅黑" panose="020B0503020204020204" pitchFamily="34" charset="-122"/>
              </a:rPr>
              <a:t>0</a:t>
            </a:r>
          </a:p>
          <a:p>
            <a:pPr marL="742950" lvl="1" indent="-285750">
              <a:buFont typeface="Arial" panose="020B0604020202020204" pitchFamily="34" charset="0"/>
              <a:buChar char="•"/>
            </a:pPr>
            <a:r>
              <a:rPr lang="en-US" altLang="zh-CN" i="0" dirty="0">
                <a:effectLst/>
                <a:latin typeface="微软雅黑" panose="020B0503020204020204" pitchFamily="34" charset="-122"/>
                <a:ea typeface="微软雅黑" panose="020B0503020204020204" pitchFamily="34" charset="-122"/>
              </a:rPr>
              <a:t>r4</a:t>
            </a:r>
            <a:r>
              <a:rPr lang="zh-CN" altLang="en-US" i="0" dirty="0">
                <a:effectLst/>
                <a:latin typeface="微软雅黑" panose="020B0503020204020204" pitchFamily="34" charset="-122"/>
                <a:ea typeface="微软雅黑" panose="020B0503020204020204" pitchFamily="34" charset="-122"/>
              </a:rPr>
              <a:t>组标志</a:t>
            </a:r>
            <a:r>
              <a:rPr lang="en-US" altLang="zh-CN" i="0" dirty="0">
                <a:effectLst/>
                <a:latin typeface="微软雅黑" panose="020B0503020204020204" pitchFamily="34" charset="-122"/>
                <a:ea typeface="微软雅黑" panose="020B0503020204020204" pitchFamily="34" charset="-122"/>
              </a:rPr>
              <a:t>1</a:t>
            </a:r>
          </a:p>
          <a:p>
            <a:pPr marL="742950" lvl="1" indent="-285750">
              <a:buFont typeface="Arial" panose="020B0604020202020204" pitchFamily="34" charset="0"/>
              <a:buChar char="•"/>
            </a:pPr>
            <a:r>
              <a:rPr lang="en-US" altLang="zh-CN" i="0" dirty="0">
                <a:effectLst/>
                <a:latin typeface="微软雅黑" panose="020B0503020204020204" pitchFamily="34" charset="-122"/>
                <a:ea typeface="微软雅黑" panose="020B0503020204020204" pitchFamily="34" charset="-122"/>
              </a:rPr>
              <a:t>r2</a:t>
            </a:r>
            <a:r>
              <a:rPr lang="zh-CN" altLang="en-US" i="0" dirty="0">
                <a:effectLst/>
                <a:latin typeface="微软雅黑" panose="020B0503020204020204" pitchFamily="34" charset="-122"/>
                <a:ea typeface="微软雅黑" panose="020B0503020204020204" pitchFamily="34" charset="-122"/>
              </a:rPr>
              <a:t>组标志</a:t>
            </a:r>
            <a:r>
              <a:rPr lang="en-US" altLang="zh-CN" i="0" dirty="0">
                <a:effectLst/>
                <a:latin typeface="微软雅黑" panose="020B0503020204020204" pitchFamily="34" charset="-122"/>
                <a:ea typeface="微软雅黑" panose="020B0503020204020204" pitchFamily="34" charset="-122"/>
              </a:rPr>
              <a:t>1</a:t>
            </a:r>
            <a:endParaRPr lang="zh-CN" altLang="en-US" i="0" dirty="0">
              <a:effectLst/>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i="0" dirty="0">
                <a:effectLst/>
                <a:latin typeface="微软雅黑" panose="020B0503020204020204" pitchFamily="34" charset="-122"/>
                <a:ea typeface="微软雅黑" panose="020B0503020204020204" pitchFamily="34" charset="-122"/>
              </a:rPr>
              <a:t>r1</a:t>
            </a:r>
            <a:r>
              <a:rPr lang="zh-CN" altLang="en-US" i="0" dirty="0">
                <a:effectLst/>
                <a:latin typeface="微软雅黑" panose="020B0503020204020204" pitchFamily="34" charset="-122"/>
                <a:ea typeface="微软雅黑" panose="020B0503020204020204" pitchFamily="34" charset="-122"/>
              </a:rPr>
              <a:t>组标志</a:t>
            </a:r>
            <a:r>
              <a:rPr lang="en-US" altLang="zh-CN" i="0" dirty="0">
                <a:effectLst/>
                <a:latin typeface="微软雅黑" panose="020B0503020204020204" pitchFamily="34" charset="-122"/>
                <a:ea typeface="微软雅黑" panose="020B0503020204020204" pitchFamily="34" charset="-122"/>
              </a:rPr>
              <a:t>1</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由高到低排列为：</a:t>
            </a:r>
            <a:r>
              <a:rPr lang="en-US" altLang="zh-CN" dirty="0">
                <a:latin typeface="微软雅黑" panose="020B0503020204020204" pitchFamily="34" charset="-122"/>
                <a:ea typeface="微软雅黑" panose="020B0503020204020204" pitchFamily="34" charset="-122"/>
              </a:rPr>
              <a:t>0111</a:t>
            </a:r>
            <a:r>
              <a:rPr lang="zh-CN" altLang="en-US" dirty="0">
                <a:latin typeface="微软雅黑" panose="020B0503020204020204" pitchFamily="34" charset="-122"/>
                <a:ea typeface="微软雅黑" panose="020B0503020204020204" pitchFamily="34" charset="-122"/>
              </a:rPr>
              <a:t>，对应十进制数</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，即第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个位置是错误位</a:t>
            </a:r>
            <a:endParaRPr lang="zh-CN" altLang="en-US" i="0" dirty="0">
              <a:effectLst/>
              <a:latin typeface="微软雅黑" panose="020B0503020204020204" pitchFamily="34" charset="-122"/>
              <a:ea typeface="微软雅黑" panose="020B0503020204020204" pitchFamily="34" charset="-122"/>
            </a:endParaRPr>
          </a:p>
        </p:txBody>
      </p:sp>
      <p:graphicFrame>
        <p:nvGraphicFramePr>
          <p:cNvPr id="7" name="表格 8">
            <a:extLst>
              <a:ext uri="{FF2B5EF4-FFF2-40B4-BE49-F238E27FC236}">
                <a16:creationId xmlns:a16="http://schemas.microsoft.com/office/drawing/2014/main" id="{CD552DC7-8584-4D6B-B575-928FA5391AEC}"/>
              </a:ext>
            </a:extLst>
          </p:cNvPr>
          <p:cNvGraphicFramePr>
            <a:graphicFrameLocks noGrp="1"/>
          </p:cNvGraphicFramePr>
          <p:nvPr>
            <p:extLst>
              <p:ext uri="{D42A27DB-BD31-4B8C-83A1-F6EECF244321}">
                <p14:modId xmlns:p14="http://schemas.microsoft.com/office/powerpoint/2010/main" val="395220984"/>
              </p:ext>
            </p:extLst>
          </p:nvPr>
        </p:nvGraphicFramePr>
        <p:xfrm>
          <a:off x="658293" y="4528772"/>
          <a:ext cx="4039460" cy="579120"/>
        </p:xfrm>
        <a:graphic>
          <a:graphicData uri="http://schemas.openxmlformats.org/drawingml/2006/table">
            <a:tbl>
              <a:tblPr firstRow="1" bandRow="1">
                <a:tableStyleId>{5C22544A-7EE6-4342-B048-85BDC9FD1C3A}</a:tableStyleId>
              </a:tblPr>
              <a:tblGrid>
                <a:gridCol w="807892">
                  <a:extLst>
                    <a:ext uri="{9D8B030D-6E8A-4147-A177-3AD203B41FA5}">
                      <a16:colId xmlns:a16="http://schemas.microsoft.com/office/drawing/2014/main" val="2014309857"/>
                    </a:ext>
                  </a:extLst>
                </a:gridCol>
                <a:gridCol w="807892">
                  <a:extLst>
                    <a:ext uri="{9D8B030D-6E8A-4147-A177-3AD203B41FA5}">
                      <a16:colId xmlns:a16="http://schemas.microsoft.com/office/drawing/2014/main" val="1872921880"/>
                    </a:ext>
                  </a:extLst>
                </a:gridCol>
                <a:gridCol w="807892">
                  <a:extLst>
                    <a:ext uri="{9D8B030D-6E8A-4147-A177-3AD203B41FA5}">
                      <a16:colId xmlns:a16="http://schemas.microsoft.com/office/drawing/2014/main" val="2563887643"/>
                    </a:ext>
                  </a:extLst>
                </a:gridCol>
                <a:gridCol w="807892">
                  <a:extLst>
                    <a:ext uri="{9D8B030D-6E8A-4147-A177-3AD203B41FA5}">
                      <a16:colId xmlns:a16="http://schemas.microsoft.com/office/drawing/2014/main" val="1619416432"/>
                    </a:ext>
                  </a:extLst>
                </a:gridCol>
                <a:gridCol w="807892">
                  <a:extLst>
                    <a:ext uri="{9D8B030D-6E8A-4147-A177-3AD203B41FA5}">
                      <a16:colId xmlns:a16="http://schemas.microsoft.com/office/drawing/2014/main" val="389632853"/>
                    </a:ext>
                  </a:extLst>
                </a:gridCol>
              </a:tblGrid>
              <a:tr h="452258">
                <a:tc>
                  <a:txBody>
                    <a:bodyPr/>
                    <a:lstStyle/>
                    <a:p>
                      <a:pPr algn="ctr"/>
                      <a:r>
                        <a:rPr lang="en-US" altLang="zh-CN" sz="1600" dirty="0"/>
                        <a:t>…</a:t>
                      </a:r>
                      <a:endParaRPr lang="zh-CN" altLang="en-US" sz="1600" dirty="0"/>
                    </a:p>
                  </a:txBody>
                  <a:tcPr anchor="ctr"/>
                </a:tc>
                <a:tc>
                  <a:txBody>
                    <a:bodyPr/>
                    <a:lstStyle/>
                    <a:p>
                      <a:pPr algn="ctr"/>
                      <a:r>
                        <a:rPr lang="en-US" altLang="zh-CN" sz="1600" dirty="0"/>
                        <a:t>r8</a:t>
                      </a:r>
                    </a:p>
                    <a:p>
                      <a:pPr algn="ctr"/>
                      <a:r>
                        <a:rPr lang="zh-CN" altLang="en-US" sz="1600" dirty="0"/>
                        <a:t>标志位</a:t>
                      </a:r>
                    </a:p>
                  </a:txBody>
                  <a:tcPr anchor="ctr"/>
                </a:tc>
                <a:tc>
                  <a:txBody>
                    <a:bodyPr/>
                    <a:lstStyle/>
                    <a:p>
                      <a:pPr algn="ctr"/>
                      <a:r>
                        <a:rPr lang="en-US" altLang="zh-CN" sz="1600" dirty="0"/>
                        <a:t>r4</a:t>
                      </a:r>
                    </a:p>
                    <a:p>
                      <a:pPr algn="ctr"/>
                      <a:r>
                        <a:rPr lang="zh-CN" altLang="en-US" sz="1600" dirty="0"/>
                        <a:t>标志位</a:t>
                      </a:r>
                    </a:p>
                  </a:txBody>
                  <a:tcPr anchor="ctr"/>
                </a:tc>
                <a:tc>
                  <a:txBody>
                    <a:bodyPr/>
                    <a:lstStyle/>
                    <a:p>
                      <a:pPr algn="ctr"/>
                      <a:r>
                        <a:rPr lang="en-US" altLang="zh-CN" sz="1600" dirty="0"/>
                        <a:t>r2</a:t>
                      </a:r>
                    </a:p>
                    <a:p>
                      <a:pPr algn="ctr"/>
                      <a:r>
                        <a:rPr lang="zh-CN" altLang="en-US" sz="1600" dirty="0"/>
                        <a:t>标志位</a:t>
                      </a:r>
                    </a:p>
                  </a:txBody>
                  <a:tcPr anchor="ctr"/>
                </a:tc>
                <a:tc>
                  <a:txBody>
                    <a:bodyPr/>
                    <a:lstStyle/>
                    <a:p>
                      <a:pPr algn="ctr"/>
                      <a:r>
                        <a:rPr lang="en-US" altLang="zh-CN" sz="1600" dirty="0"/>
                        <a:t>r1</a:t>
                      </a:r>
                    </a:p>
                    <a:p>
                      <a:pPr algn="ctr"/>
                      <a:r>
                        <a:rPr lang="zh-CN" altLang="en-US" sz="1600" dirty="0"/>
                        <a:t>标志位</a:t>
                      </a:r>
                    </a:p>
                  </a:txBody>
                  <a:tcPr anchor="ctr"/>
                </a:tc>
                <a:extLst>
                  <a:ext uri="{0D108BD9-81ED-4DB2-BD59-A6C34878D82A}">
                    <a16:rowId xmlns:a16="http://schemas.microsoft.com/office/drawing/2014/main" val="1409006158"/>
                  </a:ext>
                </a:extLst>
              </a:tr>
            </a:tbl>
          </a:graphicData>
        </a:graphic>
      </p:graphicFrame>
      <p:sp>
        <p:nvSpPr>
          <p:cNvPr id="9" name="文本框 8">
            <a:extLst>
              <a:ext uri="{FF2B5EF4-FFF2-40B4-BE49-F238E27FC236}">
                <a16:creationId xmlns:a16="http://schemas.microsoft.com/office/drawing/2014/main" id="{364D1B44-383E-4862-9D05-2AA9F4D1D22F}"/>
              </a:ext>
            </a:extLst>
          </p:cNvPr>
          <p:cNvSpPr txBox="1"/>
          <p:nvPr/>
        </p:nvSpPr>
        <p:spPr>
          <a:xfrm>
            <a:off x="4207362" y="5239141"/>
            <a:ext cx="306494" cy="369332"/>
          </a:xfrm>
          <a:prstGeom prst="rect">
            <a:avLst/>
          </a:prstGeom>
          <a:noFill/>
        </p:spPr>
        <p:txBody>
          <a:bodyPr wrap="none" rtlCol="0">
            <a:spAutoFit/>
          </a:bodyPr>
          <a:lstStyle/>
          <a:p>
            <a:r>
              <a:rPr lang="en-US" altLang="zh-CN" dirty="0"/>
              <a:t>1</a:t>
            </a:r>
            <a:endParaRPr lang="zh-CN" altLang="en-US" dirty="0"/>
          </a:p>
        </p:txBody>
      </p:sp>
      <p:sp>
        <p:nvSpPr>
          <p:cNvPr id="15" name="文本框 14">
            <a:extLst>
              <a:ext uri="{FF2B5EF4-FFF2-40B4-BE49-F238E27FC236}">
                <a16:creationId xmlns:a16="http://schemas.microsoft.com/office/drawing/2014/main" id="{D3F518EB-2941-413B-9652-BE0A5196C5FE}"/>
              </a:ext>
            </a:extLst>
          </p:cNvPr>
          <p:cNvSpPr txBox="1"/>
          <p:nvPr/>
        </p:nvSpPr>
        <p:spPr>
          <a:xfrm>
            <a:off x="3365890" y="5239141"/>
            <a:ext cx="306494"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0FC26D29-0619-4600-9011-C35EF93FC8A8}"/>
              </a:ext>
            </a:extLst>
          </p:cNvPr>
          <p:cNvSpPr txBox="1"/>
          <p:nvPr/>
        </p:nvSpPr>
        <p:spPr>
          <a:xfrm>
            <a:off x="2540370" y="5239141"/>
            <a:ext cx="306494" cy="369332"/>
          </a:xfrm>
          <a:prstGeom prst="rect">
            <a:avLst/>
          </a:prstGeom>
          <a:noFill/>
        </p:spPr>
        <p:txBody>
          <a:bodyPr wrap="none" rtlCol="0">
            <a:spAutoFit/>
          </a:bodyPr>
          <a:lstStyle/>
          <a:p>
            <a:r>
              <a:rPr lang="en-US" altLang="zh-CN" dirty="0"/>
              <a:t>1</a:t>
            </a:r>
            <a:endParaRPr lang="zh-CN" altLang="en-US" dirty="0"/>
          </a:p>
        </p:txBody>
      </p:sp>
      <p:sp>
        <p:nvSpPr>
          <p:cNvPr id="17" name="文本框 16">
            <a:extLst>
              <a:ext uri="{FF2B5EF4-FFF2-40B4-BE49-F238E27FC236}">
                <a16:creationId xmlns:a16="http://schemas.microsoft.com/office/drawing/2014/main" id="{37E9B44B-3E0D-4886-AA83-0EBAF11412BE}"/>
              </a:ext>
            </a:extLst>
          </p:cNvPr>
          <p:cNvSpPr txBox="1"/>
          <p:nvPr/>
        </p:nvSpPr>
        <p:spPr>
          <a:xfrm>
            <a:off x="1714850" y="5239141"/>
            <a:ext cx="306494" cy="369332"/>
          </a:xfrm>
          <a:prstGeom prst="rect">
            <a:avLst/>
          </a:prstGeom>
          <a:noFill/>
        </p:spPr>
        <p:txBody>
          <a:bodyPr wrap="none" rtlCol="0">
            <a:spAutoFit/>
          </a:bodyPr>
          <a:lstStyle/>
          <a:p>
            <a:r>
              <a:rPr lang="en-US" altLang="zh-CN" dirty="0"/>
              <a:t>0</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6" y="1066801"/>
            <a:ext cx="77247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941CB860-A6BC-4212-B96C-FACB9D829B97}"/>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Burst error correction using Hamming code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1748" name="Content Placeholder 2"/>
          <p:cNvSpPr>
            <a:spLocks noGrp="1"/>
          </p:cNvSpPr>
          <p:nvPr>
            <p:ph idx="1"/>
          </p:nvPr>
        </p:nvSpPr>
        <p:spPr>
          <a:xfrm>
            <a:off x="636856" y="1050998"/>
            <a:ext cx="10782065" cy="2090528"/>
          </a:xfrm>
        </p:spPr>
        <p:txBody>
          <a:bodyPr/>
          <a:lstStyle/>
          <a:p>
            <a:r>
              <a:rPr lang="en-US" altLang="zh-CN" dirty="0">
                <a:ea typeface="宋体" panose="02010600030101010101" pitchFamily="2" charset="-122"/>
              </a:rPr>
              <a:t>Hamming code gives a simple way to add check bits and correct up to a single bit error:</a:t>
            </a:r>
          </a:p>
          <a:p>
            <a:pPr lvl="1"/>
            <a:r>
              <a:rPr lang="en-US" altLang="zh-CN" dirty="0">
                <a:ea typeface="宋体" panose="02010600030101010101" pitchFamily="2" charset="-122"/>
              </a:rPr>
              <a:t>Check bits are parity over subsets of the codeword</a:t>
            </a:r>
          </a:p>
          <a:p>
            <a:pPr lvl="1"/>
            <a:r>
              <a:rPr lang="en-US" altLang="zh-CN" dirty="0">
                <a:ea typeface="宋体" panose="02010600030101010101" pitchFamily="2" charset="-122"/>
              </a:rPr>
              <a:t>Recomputing the parity sums (</a:t>
            </a:r>
            <a:r>
              <a:rPr lang="en-US" altLang="zh-CN" u="sng" dirty="0">
                <a:ea typeface="宋体" panose="02010600030101010101" pitchFamily="2" charset="-122"/>
              </a:rPr>
              <a:t>syndrome</a:t>
            </a:r>
            <a:r>
              <a:rPr lang="en-US" altLang="zh-CN" dirty="0">
                <a:ea typeface="宋体" panose="02010600030101010101" pitchFamily="2" charset="-122"/>
              </a:rPr>
              <a:t>) gives the position of the error to flip, or 0 if there is no error</a:t>
            </a: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381" y="3270113"/>
            <a:ext cx="8482150" cy="253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8"/>
          <p:cNvSpPr txBox="1">
            <a:spLocks noChangeArrowheads="1"/>
          </p:cNvSpPr>
          <p:nvPr/>
        </p:nvSpPr>
        <p:spPr bwMode="auto">
          <a:xfrm>
            <a:off x="2514601" y="5857875"/>
            <a:ext cx="7248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(11, 7) Hamming code adds 4 check bits and can correct 1 error</a:t>
            </a:r>
          </a:p>
        </p:txBody>
      </p:sp>
      <p:sp>
        <p:nvSpPr>
          <p:cNvPr id="2" name="矩形 1">
            <a:extLst>
              <a:ext uri="{FF2B5EF4-FFF2-40B4-BE49-F238E27FC236}">
                <a16:creationId xmlns:a16="http://schemas.microsoft.com/office/drawing/2014/main" id="{D86BF028-037F-4C7D-B507-44FBA530EFB8}"/>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Summary of Hamming code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Computer Networks, Chapter 3 The Data Link Layer</a:t>
            </a:r>
          </a:p>
        </p:txBody>
      </p:sp>
      <p:sp>
        <p:nvSpPr>
          <p:cNvPr id="2" name="矩形 1">
            <a:extLst>
              <a:ext uri="{FF2B5EF4-FFF2-40B4-BE49-F238E27FC236}">
                <a16:creationId xmlns:a16="http://schemas.microsoft.com/office/drawing/2014/main" id="{FC36C310-BE88-41DD-AA37-136F9C4A9FD7}"/>
              </a:ext>
            </a:extLst>
          </p:cNvPr>
          <p:cNvSpPr/>
          <p:nvPr/>
        </p:nvSpPr>
        <p:spPr>
          <a:xfrm>
            <a:off x="301659" y="276094"/>
            <a:ext cx="11716652" cy="523220"/>
          </a:xfrm>
          <a:prstGeom prst="rect">
            <a:avLst/>
          </a:prstGeom>
          <a:solidFill>
            <a:sysClr val="window" lastClr="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Functions of the Data Link Layer</a:t>
            </a:r>
            <a:endPar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 name="Rectangle 3">
            <a:extLst>
              <a:ext uri="{FF2B5EF4-FFF2-40B4-BE49-F238E27FC236}">
                <a16:creationId xmlns:a16="http://schemas.microsoft.com/office/drawing/2014/main" id="{85D7658E-4EA4-4C94-A870-A94F49A60C9A}"/>
              </a:ext>
            </a:extLst>
          </p:cNvPr>
          <p:cNvSpPr txBox="1">
            <a:spLocks noChangeArrowheads="1"/>
          </p:cNvSpPr>
          <p:nvPr/>
        </p:nvSpPr>
        <p:spPr>
          <a:xfrm>
            <a:off x="2133600" y="5075158"/>
            <a:ext cx="7574280" cy="566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zh-CN" dirty="0">
                <a:ea typeface="宋体" charset="-122"/>
              </a:rPr>
              <a:t>Relationship between packets and frames.</a:t>
            </a:r>
          </a:p>
        </p:txBody>
      </p:sp>
      <p:pic>
        <p:nvPicPr>
          <p:cNvPr id="6" name="Picture 4" descr="3-01">
            <a:extLst>
              <a:ext uri="{FF2B5EF4-FFF2-40B4-BE49-F238E27FC236}">
                <a16:creationId xmlns:a16="http://schemas.microsoft.com/office/drawing/2014/main" id="{5B21EF40-6D0F-4C99-B9F9-F8D1ED081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207" y="1499473"/>
            <a:ext cx="912742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594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2772" name="Content Placeholder 2"/>
          <p:cNvSpPr>
            <a:spLocks noGrp="1"/>
          </p:cNvSpPr>
          <p:nvPr>
            <p:ph idx="1"/>
          </p:nvPr>
        </p:nvSpPr>
        <p:spPr>
          <a:xfrm>
            <a:off x="702504" y="950004"/>
            <a:ext cx="11044451" cy="1450998"/>
          </a:xfrm>
        </p:spPr>
        <p:txBody>
          <a:bodyPr>
            <a:normAutofit/>
          </a:bodyPr>
          <a:lstStyle/>
          <a:p>
            <a:r>
              <a:rPr lang="en-US" altLang="zh-CN" sz="2400" dirty="0">
                <a:ea typeface="宋体" panose="02010600030101010101" pitchFamily="2" charset="-122"/>
              </a:rPr>
              <a:t>Operates on a stream of bits, keeping internal state</a:t>
            </a:r>
          </a:p>
          <a:p>
            <a:pPr lvl="1"/>
            <a:r>
              <a:rPr lang="en-US" altLang="zh-CN" sz="2000" dirty="0">
                <a:ea typeface="宋体" panose="02010600030101010101" pitchFamily="2" charset="-122"/>
              </a:rPr>
              <a:t>Output stream is a function of all preceding input bits</a:t>
            </a:r>
          </a:p>
          <a:p>
            <a:pPr lvl="1"/>
            <a:r>
              <a:rPr lang="en-US" altLang="zh-CN" sz="2000" dirty="0">
                <a:ea typeface="宋体" panose="02010600030101010101" pitchFamily="2" charset="-122"/>
              </a:rPr>
              <a:t>Bits are decoded with the Viterbi algorithm</a:t>
            </a:r>
          </a:p>
          <a:p>
            <a:pPr lvl="1"/>
            <a:r>
              <a:rPr lang="en-US" altLang="zh-CN" sz="2000" dirty="0">
                <a:ea typeface="宋体" panose="02010600030101010101" pitchFamily="2" charset="-122"/>
              </a:rPr>
              <a:t>Widely used in deployed networks, such as GSM, satellite communications, and 802.11</a:t>
            </a:r>
          </a:p>
        </p:txBody>
      </p:sp>
      <p:grpSp>
        <p:nvGrpSpPr>
          <p:cNvPr id="32773" name="Group 16"/>
          <p:cNvGrpSpPr/>
          <p:nvPr/>
        </p:nvGrpSpPr>
        <p:grpSpPr bwMode="auto">
          <a:xfrm>
            <a:off x="1802134" y="2441266"/>
            <a:ext cx="8026264" cy="2669276"/>
            <a:chOff x="492104" y="3429000"/>
            <a:chExt cx="8374454" cy="2798207"/>
          </a:xfrm>
        </p:grpSpPr>
        <p:graphicFrame>
          <p:nvGraphicFramePr>
            <p:cNvPr id="32774" name="Object 7"/>
            <p:cNvGraphicFramePr>
              <a:graphicFrameLocks noChangeAspect="1"/>
            </p:cNvGraphicFramePr>
            <p:nvPr>
              <p:extLst>
                <p:ext uri="{D42A27DB-BD31-4B8C-83A1-F6EECF244321}">
                  <p14:modId xmlns:p14="http://schemas.microsoft.com/office/powerpoint/2010/main" val="3840780735"/>
                </p:ext>
              </p:extLst>
            </p:nvPr>
          </p:nvGraphicFramePr>
          <p:xfrm>
            <a:off x="1524000" y="3429000"/>
            <a:ext cx="6096000" cy="2316162"/>
          </p:xfrm>
          <a:graphic>
            <a:graphicData uri="http://schemas.openxmlformats.org/presentationml/2006/ole">
              <mc:AlternateContent xmlns:mc="http://schemas.openxmlformats.org/markup-compatibility/2006">
                <mc:Choice xmlns:v="urn:schemas-microsoft-com:vml" Requires="v">
                  <p:oleObj spid="_x0000_s1046" name="Image" r:id="rId4" imgW="20320000" imgH="7721600" progId="">
                    <p:embed/>
                  </p:oleObj>
                </mc:Choice>
                <mc:Fallback>
                  <p:oleObj name="Image" r:id="rId4" imgW="20320000" imgH="7721600" progId="">
                    <p:embed/>
                    <p:pic>
                      <p:nvPicPr>
                        <p:cNvPr id="3277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429000"/>
                          <a:ext cx="6096000" cy="231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5" name="TextBox 8"/>
            <p:cNvSpPr txBox="1">
              <a:spLocks noChangeArrowheads="1"/>
            </p:cNvSpPr>
            <p:nvPr/>
          </p:nvSpPr>
          <p:spPr bwMode="auto">
            <a:xfrm>
              <a:off x="714375" y="5857875"/>
              <a:ext cx="7924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Popular NASA binary convolutional code (rate = ½) used in 802.11</a:t>
              </a:r>
            </a:p>
          </p:txBody>
        </p:sp>
        <p:sp>
          <p:nvSpPr>
            <p:cNvPr id="10" name="TextBox 9"/>
            <p:cNvSpPr txBox="1"/>
            <p:nvPr/>
          </p:nvSpPr>
          <p:spPr>
            <a:xfrm>
              <a:off x="492104" y="4359090"/>
              <a:ext cx="992234" cy="368227"/>
            </a:xfrm>
            <a:prstGeom prst="rect">
              <a:avLst/>
            </a:prstGeom>
            <a:noFill/>
          </p:spPr>
          <p:txBody>
            <a:bodyPr wrap="none">
              <a:spAutoFit/>
            </a:bodyPr>
            <a:lstStyle/>
            <a:p>
              <a:pPr algn="r" eaLnBrk="1" hangingPunct="1">
                <a:defRPr/>
              </a:pPr>
              <a:r>
                <a:rPr lang="en-US" dirty="0">
                  <a:latin typeface="Arial" panose="020B0604020202020204" pitchFamily="34" charset="0"/>
                  <a:cs typeface="Arial" panose="020B0604020202020204" pitchFamily="34" charset="0"/>
                </a:rPr>
                <a:t>…</a:t>
              </a:r>
              <a:r>
                <a:rPr lang="en-US" dirty="0">
                  <a:solidFill>
                    <a:schemeClr val="accent3">
                      <a:lumMod val="60000"/>
                      <a:lumOff val="40000"/>
                    </a:schemeClr>
                  </a:solidFill>
                  <a:latin typeface="Arial" panose="020B0604020202020204" pitchFamily="34" charset="0"/>
                  <a:cs typeface="Arial" panose="020B0604020202020204" pitchFamily="34" charset="0"/>
                </a:rPr>
                <a:t> 1 1 1</a:t>
              </a:r>
            </a:p>
          </p:txBody>
        </p:sp>
        <p:sp>
          <p:nvSpPr>
            <p:cNvPr id="11" name="TextBox 10"/>
            <p:cNvSpPr txBox="1"/>
            <p:nvPr/>
          </p:nvSpPr>
          <p:spPr>
            <a:xfrm>
              <a:off x="7783832" y="4330521"/>
              <a:ext cx="1082726" cy="368227"/>
            </a:xfrm>
            <a:prstGeom prst="rect">
              <a:avLst/>
            </a:prstGeom>
            <a:noFill/>
          </p:spPr>
          <p:txBody>
            <a:bodyPr wrap="none">
              <a:spAutoFit/>
            </a:bodyPr>
            <a:lstStyle/>
            <a:p>
              <a:pPr algn="r" eaLnBrk="1" hangingPunct="1">
                <a:defRPr/>
              </a:pPr>
              <a:r>
                <a:rPr lang="en-US" dirty="0">
                  <a:solidFill>
                    <a:schemeClr val="accent3">
                      <a:lumMod val="60000"/>
                      <a:lumOff val="40000"/>
                    </a:schemeClr>
                  </a:solidFill>
                  <a:latin typeface="Arial" panose="020B0604020202020204" pitchFamily="34" charset="0"/>
                  <a:cs typeface="Arial" panose="020B0604020202020204" pitchFamily="34" charset="0"/>
                </a:rPr>
                <a:t>0    1    1</a:t>
              </a:r>
            </a:p>
          </p:txBody>
        </p:sp>
        <p:sp>
          <p:nvSpPr>
            <p:cNvPr id="12" name="TextBox 11"/>
            <p:cNvSpPr txBox="1"/>
            <p:nvPr/>
          </p:nvSpPr>
          <p:spPr>
            <a:xfrm>
              <a:off x="7593324" y="4473367"/>
              <a:ext cx="1082726" cy="369815"/>
            </a:xfrm>
            <a:prstGeom prst="rect">
              <a:avLst/>
            </a:prstGeom>
            <a:noFill/>
          </p:spPr>
          <p:txBody>
            <a:bodyPr wrap="none">
              <a:spAutoFit/>
            </a:bodyPr>
            <a:lstStyle/>
            <a:p>
              <a:pPr algn="r" eaLnBrk="1" hangingPunct="1">
                <a:defRPr/>
              </a:pPr>
              <a:r>
                <a:rPr lang="en-US" dirty="0">
                  <a:solidFill>
                    <a:schemeClr val="accent3">
                      <a:lumMod val="60000"/>
                      <a:lumOff val="40000"/>
                    </a:schemeClr>
                  </a:solidFill>
                  <a:latin typeface="Arial" panose="020B0604020202020204" pitchFamily="34" charset="0"/>
                  <a:cs typeface="Arial" panose="020B0604020202020204" pitchFamily="34" charset="0"/>
                </a:rPr>
                <a:t>1    0    1</a:t>
              </a:r>
            </a:p>
          </p:txBody>
        </p:sp>
        <p:sp>
          <p:nvSpPr>
            <p:cNvPr id="32779" name="TextBox 12"/>
            <p:cNvSpPr txBox="1">
              <a:spLocks noChangeArrowheads="1"/>
            </p:cNvSpPr>
            <p:nvPr/>
          </p:nvSpPr>
          <p:spPr bwMode="auto">
            <a:xfrm>
              <a:off x="7345662" y="4330521"/>
              <a:ext cx="415944" cy="36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a:t>
              </a:r>
              <a:endParaRPr lang="en-US" altLang="zh-CN" sz="1800">
                <a:solidFill>
                  <a:srgbClr val="FF2BD8"/>
                </a:solidFill>
                <a:ea typeface="宋体" panose="02010600030101010101" pitchFamily="2" charset="-122"/>
              </a:endParaRPr>
            </a:p>
          </p:txBody>
        </p:sp>
        <p:cxnSp>
          <p:nvCxnSpPr>
            <p:cNvPr id="32780" name="Straight Arrow Connector 14"/>
            <p:cNvCxnSpPr>
              <a:cxnSpLocks noChangeShapeType="1"/>
            </p:cNvCxnSpPr>
            <p:nvPr/>
          </p:nvCxnSpPr>
          <p:spPr bwMode="auto">
            <a:xfrm flipV="1">
              <a:off x="7534276" y="4946546"/>
              <a:ext cx="323853" cy="311255"/>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32781" name="Straight Arrow Connector 15"/>
            <p:cNvCxnSpPr>
              <a:cxnSpLocks noChangeShapeType="1"/>
            </p:cNvCxnSpPr>
            <p:nvPr/>
          </p:nvCxnSpPr>
          <p:spPr bwMode="auto">
            <a:xfrm rot="16200000" flipH="1">
              <a:off x="7577139" y="3948114"/>
              <a:ext cx="390525" cy="1714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grpSp>
      <p:sp>
        <p:nvSpPr>
          <p:cNvPr id="2" name="矩形 1">
            <a:extLst>
              <a:ext uri="{FF2B5EF4-FFF2-40B4-BE49-F238E27FC236}">
                <a16:creationId xmlns:a16="http://schemas.microsoft.com/office/drawing/2014/main" id="{9039B166-9CA4-46BD-80AD-BB3F4174E706}"/>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Correction – Convolutional codes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281D478-4906-47C9-B283-44550491213A}"/>
              </a:ext>
            </a:extLst>
          </p:cNvPr>
          <p:cNvSpPr txBox="1"/>
          <p:nvPr/>
        </p:nvSpPr>
        <p:spPr>
          <a:xfrm>
            <a:off x="522010" y="5333763"/>
            <a:ext cx="11405438" cy="923330"/>
          </a:xfrm>
          <a:prstGeom prst="rect">
            <a:avLst/>
          </a:prstGeom>
          <a:noFill/>
        </p:spPr>
        <p:txBody>
          <a:bodyPr wrap="square">
            <a:spAutoFit/>
          </a:bodyPr>
          <a:lstStyle/>
          <a:p>
            <a:r>
              <a:rPr lang="zh-CN" altLang="en-US" dirty="0"/>
              <a:t>In </a:t>
            </a:r>
            <a:r>
              <a:rPr lang="en-US" altLang="zh-CN" dirty="0"/>
              <a:t>the above </a:t>
            </a:r>
            <a:r>
              <a:rPr lang="zh-CN" altLang="en-US" dirty="0"/>
              <a:t>Fig., each input bit on the left-hand side produces two output bits on the right-hand side that are XOR sums of the input and internal state. Since it deals with bits and performs linear operations, this is a binary, linear convolutional code. Since 1 input bit produces 2 output bits, the code rate is 1/2.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a:lnSpc>
                <a:spcPct val="90000"/>
              </a:lnSpc>
            </a:pPr>
            <a:r>
              <a:rPr lang="en-US" altLang="zh-CN" dirty="0">
                <a:ea typeface="宋体" panose="02010600030101010101" pitchFamily="2" charset="-122"/>
              </a:rPr>
              <a:t>Parity </a:t>
            </a:r>
            <a:r>
              <a:rPr lang="en-US" altLang="zh-CN" dirty="0">
                <a:solidFill>
                  <a:srgbClr val="0000FF"/>
                </a:solidFill>
                <a:ea typeface="宋体" panose="02010600030101010101" pitchFamily="2" charset="-122"/>
              </a:rPr>
              <a:t>»</a:t>
            </a:r>
          </a:p>
          <a:p>
            <a:pPr lvl="1">
              <a:lnSpc>
                <a:spcPct val="90000"/>
              </a:lnSpc>
            </a:pPr>
            <a:endParaRPr lang="en-US" altLang="zh-CN" dirty="0">
              <a:ea typeface="宋体" panose="02010600030101010101" pitchFamily="2" charset="-122"/>
            </a:endParaRPr>
          </a:p>
          <a:p>
            <a:pPr lvl="1">
              <a:lnSpc>
                <a:spcPct val="90000"/>
              </a:lnSpc>
            </a:pPr>
            <a:r>
              <a:rPr lang="en-US" altLang="zh-CN" dirty="0">
                <a:ea typeface="宋体" panose="02010600030101010101" pitchFamily="2" charset="-122"/>
              </a:rPr>
              <a:t>Checksums </a:t>
            </a:r>
            <a:r>
              <a:rPr lang="en-US" altLang="zh-CN" dirty="0">
                <a:solidFill>
                  <a:srgbClr val="0000FF"/>
                </a:solidFill>
                <a:ea typeface="宋体" panose="02010600030101010101" pitchFamily="2" charset="-122"/>
              </a:rPr>
              <a:t>»</a:t>
            </a:r>
          </a:p>
          <a:p>
            <a:pPr lvl="1">
              <a:lnSpc>
                <a:spcPct val="90000"/>
              </a:lnSpc>
            </a:pPr>
            <a:endParaRPr lang="en-US" altLang="zh-CN" dirty="0">
              <a:ea typeface="宋体" panose="02010600030101010101" pitchFamily="2" charset="-122"/>
            </a:endParaRPr>
          </a:p>
          <a:p>
            <a:pPr lvl="1">
              <a:lnSpc>
                <a:spcPct val="90000"/>
              </a:lnSpc>
            </a:pPr>
            <a:r>
              <a:rPr lang="en-US" altLang="zh-CN" dirty="0">
                <a:ea typeface="宋体" panose="02010600030101010101" pitchFamily="2" charset="-122"/>
              </a:rPr>
              <a:t>Cyclic redundancy codes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3 The Data Link Layer</a:t>
            </a:r>
            <a:endParaRPr lang="en-US" altLang="zh-CN" i="0"/>
          </a:p>
        </p:txBody>
      </p:sp>
      <p:sp>
        <p:nvSpPr>
          <p:cNvPr id="6" name="矩形 5">
            <a:extLst>
              <a:ext uri="{FF2B5EF4-FFF2-40B4-BE49-F238E27FC236}">
                <a16:creationId xmlns:a16="http://schemas.microsoft.com/office/drawing/2014/main" id="{B14CF663-3C0A-4BA1-B01B-5F3DA85DD598}"/>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codes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3796" name="Content Placeholder 3"/>
          <p:cNvSpPr>
            <a:spLocks noGrp="1"/>
          </p:cNvSpPr>
          <p:nvPr>
            <p:ph idx="1"/>
          </p:nvPr>
        </p:nvSpPr>
        <p:spPr>
          <a:xfrm>
            <a:off x="1092200" y="1123157"/>
            <a:ext cx="10007600" cy="4611686"/>
          </a:xfrm>
        </p:spPr>
        <p:txBody>
          <a:bodyPr>
            <a:normAutofit/>
          </a:bodyPr>
          <a:lstStyle/>
          <a:p>
            <a:pPr>
              <a:lnSpc>
                <a:spcPct val="90000"/>
              </a:lnSpc>
            </a:pPr>
            <a:r>
              <a:rPr lang="en-US" altLang="zh-CN" dirty="0">
                <a:ea typeface="宋体" panose="02010600030101010101" pitchFamily="2" charset="-122"/>
              </a:rPr>
              <a:t>Parity bit is added as the modulo 2 sum of data bits</a:t>
            </a:r>
          </a:p>
          <a:p>
            <a:pPr lvl="1">
              <a:lnSpc>
                <a:spcPct val="90000"/>
              </a:lnSpc>
            </a:pPr>
            <a:r>
              <a:rPr lang="en-US" altLang="zh-CN" dirty="0">
                <a:ea typeface="宋体" panose="02010600030101010101" pitchFamily="2" charset="-122"/>
                <a:sym typeface="Wingdings" panose="05000000000000000000" pitchFamily="2" charset="2"/>
              </a:rPr>
              <a:t>Equivalent to XOR; this is even parity</a:t>
            </a:r>
          </a:p>
          <a:p>
            <a:pPr lvl="1">
              <a:lnSpc>
                <a:spcPct val="90000"/>
              </a:lnSpc>
            </a:pPr>
            <a:r>
              <a:rPr lang="en-US" altLang="zh-CN" dirty="0">
                <a:ea typeface="宋体" panose="02010600030101010101" pitchFamily="2" charset="-122"/>
              </a:rPr>
              <a:t>Ex: 1110000 </a:t>
            </a:r>
            <a:r>
              <a:rPr lang="en-US" altLang="zh-CN" dirty="0">
                <a:ea typeface="宋体" panose="02010600030101010101" pitchFamily="2" charset="-122"/>
                <a:sym typeface="Wingdings" panose="05000000000000000000" pitchFamily="2" charset="2"/>
              </a:rPr>
              <a:t> 1110000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a:t>
            </a:r>
          </a:p>
          <a:p>
            <a:pPr lvl="1">
              <a:lnSpc>
                <a:spcPct val="90000"/>
              </a:lnSpc>
            </a:pPr>
            <a:r>
              <a:rPr lang="en-US" altLang="zh-CN" dirty="0">
                <a:ea typeface="宋体" panose="02010600030101010101" pitchFamily="2" charset="-122"/>
                <a:sym typeface="Wingdings" panose="05000000000000000000" pitchFamily="2" charset="2"/>
              </a:rPr>
              <a:t>Detection checks if the sum is wrong (an error)</a:t>
            </a:r>
          </a:p>
          <a:p>
            <a:pPr lvl="3">
              <a:lnSpc>
                <a:spcPct val="90000"/>
              </a:lnSpc>
            </a:pPr>
            <a:endParaRPr lang="en-US" altLang="zh-CN" dirty="0">
              <a:solidFill>
                <a:srgbClr val="FF2BD8"/>
              </a:solidFill>
              <a:ea typeface="宋体" panose="02010600030101010101" pitchFamily="2" charset="-122"/>
              <a:sym typeface="Wingdings" panose="05000000000000000000" pitchFamily="2" charset="2"/>
            </a:endParaRPr>
          </a:p>
          <a:p>
            <a:pPr>
              <a:lnSpc>
                <a:spcPct val="90000"/>
              </a:lnSpc>
            </a:pPr>
            <a:r>
              <a:rPr lang="en-US" altLang="zh-CN" dirty="0">
                <a:ea typeface="宋体" panose="02010600030101010101" pitchFamily="2" charset="-122"/>
                <a:sym typeface="Wingdings" panose="05000000000000000000" pitchFamily="2" charset="2"/>
              </a:rPr>
              <a:t>Simple way to detect an </a:t>
            </a:r>
            <a:r>
              <a:rPr lang="en-US" altLang="zh-CN" b="1" i="1" dirty="0">
                <a:solidFill>
                  <a:srgbClr val="0000FF"/>
                </a:solidFill>
                <a:ea typeface="宋体" panose="02010600030101010101" pitchFamily="2" charset="-122"/>
                <a:sym typeface="Wingdings" panose="05000000000000000000" pitchFamily="2" charset="2"/>
              </a:rPr>
              <a:t>odd</a:t>
            </a:r>
            <a:r>
              <a:rPr lang="en-US" altLang="zh-CN" i="1" dirty="0">
                <a:ea typeface="宋体" panose="02010600030101010101" pitchFamily="2" charset="-122"/>
                <a:sym typeface="Wingdings" panose="05000000000000000000" pitchFamily="2" charset="2"/>
              </a:rPr>
              <a:t> </a:t>
            </a:r>
            <a:r>
              <a:rPr lang="en-US" altLang="zh-CN" dirty="0">
                <a:ea typeface="宋体" panose="02010600030101010101" pitchFamily="2" charset="-122"/>
                <a:sym typeface="Wingdings" panose="05000000000000000000" pitchFamily="2" charset="2"/>
              </a:rPr>
              <a:t>number</a:t>
            </a:r>
            <a:r>
              <a:rPr lang="en-US" altLang="zh-CN" i="1" dirty="0">
                <a:ea typeface="宋体" panose="02010600030101010101" pitchFamily="2" charset="-122"/>
                <a:sym typeface="Wingdings" panose="05000000000000000000" pitchFamily="2" charset="2"/>
              </a:rPr>
              <a:t> </a:t>
            </a:r>
            <a:r>
              <a:rPr lang="en-US" altLang="zh-CN" dirty="0">
                <a:ea typeface="宋体" panose="02010600030101010101" pitchFamily="2" charset="-122"/>
                <a:sym typeface="Wingdings" panose="05000000000000000000" pitchFamily="2" charset="2"/>
              </a:rPr>
              <a:t>of errors</a:t>
            </a:r>
          </a:p>
          <a:p>
            <a:pPr lvl="1">
              <a:lnSpc>
                <a:spcPct val="90000"/>
              </a:lnSpc>
            </a:pPr>
            <a:r>
              <a:rPr lang="en-US" altLang="zh-CN" dirty="0">
                <a:ea typeface="宋体" panose="02010600030101010101" pitchFamily="2" charset="-122"/>
                <a:sym typeface="Wingdings" panose="05000000000000000000" pitchFamily="2" charset="2"/>
              </a:rPr>
              <a:t>Ex: 1 error, 11100</a:t>
            </a:r>
            <a:r>
              <a:rPr lang="en-US" altLang="zh-CN" u="sng" dirty="0">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detected, sum is wrong</a:t>
            </a:r>
          </a:p>
          <a:p>
            <a:pPr lvl="1">
              <a:lnSpc>
                <a:spcPct val="90000"/>
              </a:lnSpc>
            </a:pPr>
            <a:r>
              <a:rPr lang="en-US" altLang="zh-CN" dirty="0">
                <a:ea typeface="宋体" panose="02010600030101010101" pitchFamily="2" charset="-122"/>
                <a:sym typeface="Wingdings" panose="05000000000000000000" pitchFamily="2" charset="2"/>
              </a:rPr>
              <a:t>Ex: 3 errors, 11</a:t>
            </a:r>
            <a:r>
              <a:rPr lang="en-US" altLang="zh-CN" u="sng" dirty="0">
                <a:ea typeface="宋体" panose="02010600030101010101" pitchFamily="2" charset="-122"/>
                <a:sym typeface="Wingdings" panose="05000000000000000000" pitchFamily="2" charset="2"/>
              </a:rPr>
              <a:t>011</a:t>
            </a:r>
            <a:r>
              <a:rPr lang="en-US" altLang="zh-CN" dirty="0">
                <a:ea typeface="宋体" panose="02010600030101010101" pitchFamily="2" charset="-122"/>
                <a:sym typeface="Wingdings" panose="05000000000000000000" pitchFamily="2" charset="2"/>
              </a:rPr>
              <a:t>00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detected sum is wrong</a:t>
            </a:r>
          </a:p>
          <a:p>
            <a:pPr lvl="1">
              <a:lnSpc>
                <a:spcPct val="90000"/>
              </a:lnSpc>
            </a:pPr>
            <a:r>
              <a:rPr lang="en-US" altLang="zh-CN" dirty="0">
                <a:ea typeface="宋体" panose="02010600030101010101" pitchFamily="2" charset="-122"/>
                <a:sym typeface="Wingdings" panose="05000000000000000000" pitchFamily="2" charset="2"/>
              </a:rPr>
              <a:t>Ex: 2 errors, 1110</a:t>
            </a:r>
            <a:r>
              <a:rPr lang="en-US" altLang="zh-CN" u="sng" dirty="0">
                <a:ea typeface="宋体" panose="02010600030101010101" pitchFamily="2" charset="-122"/>
                <a:sym typeface="Wingdings" panose="05000000000000000000" pitchFamily="2" charset="2"/>
              </a:rPr>
              <a:t>11</a:t>
            </a:r>
            <a:r>
              <a:rPr lang="en-US" altLang="zh-CN" dirty="0">
                <a:ea typeface="宋体" panose="02010600030101010101" pitchFamily="2" charset="-122"/>
                <a:sym typeface="Wingdings" panose="05000000000000000000" pitchFamily="2" charset="2"/>
              </a:rPr>
              <a:t>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a:t>
            </a:r>
            <a:r>
              <a:rPr lang="en-US" altLang="zh-CN" i="1" dirty="0">
                <a:ea typeface="宋体" panose="02010600030101010101" pitchFamily="2" charset="-122"/>
                <a:sym typeface="Wingdings" panose="05000000000000000000" pitchFamily="2" charset="2"/>
              </a:rPr>
              <a:t>not</a:t>
            </a:r>
            <a:r>
              <a:rPr lang="en-US" altLang="zh-CN" dirty="0">
                <a:ea typeface="宋体" panose="02010600030101010101" pitchFamily="2" charset="-122"/>
                <a:sym typeface="Wingdings" panose="05000000000000000000" pitchFamily="2" charset="2"/>
              </a:rPr>
              <a:t> </a:t>
            </a:r>
            <a:r>
              <a:rPr lang="en-US" altLang="zh-CN" i="1" dirty="0">
                <a:ea typeface="宋体" panose="02010600030101010101" pitchFamily="2" charset="-122"/>
                <a:sym typeface="Wingdings" panose="05000000000000000000" pitchFamily="2" charset="2"/>
              </a:rPr>
              <a:t>detected</a:t>
            </a:r>
            <a:r>
              <a:rPr lang="en-US" altLang="zh-CN" dirty="0">
                <a:ea typeface="宋体" panose="02010600030101010101" pitchFamily="2" charset="-122"/>
                <a:sym typeface="Wingdings" panose="05000000000000000000" pitchFamily="2" charset="2"/>
              </a:rPr>
              <a:t>, sum is right!</a:t>
            </a:r>
          </a:p>
          <a:p>
            <a:pPr lvl="1">
              <a:lnSpc>
                <a:spcPct val="90000"/>
              </a:lnSpc>
            </a:pPr>
            <a:r>
              <a:rPr lang="en-US" altLang="zh-CN" dirty="0">
                <a:ea typeface="宋体" panose="02010600030101010101" pitchFamily="2" charset="-122"/>
                <a:sym typeface="Wingdings" panose="05000000000000000000" pitchFamily="2" charset="2"/>
              </a:rPr>
              <a:t>Error can also be in the parity bit itself</a:t>
            </a:r>
          </a:p>
          <a:p>
            <a:pPr lvl="1">
              <a:lnSpc>
                <a:spcPct val="90000"/>
              </a:lnSpc>
            </a:pPr>
            <a:r>
              <a:rPr lang="en-US" altLang="zh-CN" dirty="0">
                <a:ea typeface="宋体" panose="02010600030101010101" pitchFamily="2" charset="-122"/>
                <a:sym typeface="Wingdings" panose="05000000000000000000" pitchFamily="2" charset="2"/>
              </a:rPr>
              <a:t>Random errors are detected with probability ½ </a:t>
            </a:r>
          </a:p>
        </p:txBody>
      </p:sp>
      <p:sp>
        <p:nvSpPr>
          <p:cNvPr id="2" name="矩形 1">
            <a:extLst>
              <a:ext uri="{FF2B5EF4-FFF2-40B4-BE49-F238E27FC236}">
                <a16:creationId xmlns:a16="http://schemas.microsoft.com/office/drawing/2014/main" id="{AFC3771F-4270-45FA-9DF2-EA7AD7E29EE8}"/>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 Parity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mc:AlternateContent xmlns:mc="http://schemas.openxmlformats.org/markup-compatibility/2006" xmlns:a14="http://schemas.microsoft.com/office/drawing/2010/main">
        <mc:Choice Requires="a14">
          <p:sp>
            <p:nvSpPr>
              <p:cNvPr id="34820" name="Content Placeholder 2"/>
              <p:cNvSpPr>
                <a:spLocks noGrp="1"/>
              </p:cNvSpPr>
              <p:nvPr>
                <p:ph idx="1"/>
              </p:nvPr>
            </p:nvSpPr>
            <p:spPr>
              <a:xfrm>
                <a:off x="568960" y="1060642"/>
                <a:ext cx="11277600" cy="5020118"/>
              </a:xfrm>
            </p:spPr>
            <p:txBody>
              <a:bodyPr>
                <a:normAutofit fontScale="77500" lnSpcReduction="20000"/>
              </a:bodyPr>
              <a:lstStyle/>
              <a:p>
                <a:pPr marL="457200" indent="-457200">
                  <a:lnSpc>
                    <a:spcPct val="120000"/>
                  </a:lnSpc>
                  <a:buFont typeface="Arial" panose="020B0604020202020204" pitchFamily="34" charset="0"/>
                  <a:buChar char="•"/>
                </a:pPr>
                <a:r>
                  <a:rPr lang="en-US" altLang="zh-CN" dirty="0">
                    <a:ea typeface="宋体" panose="02010600030101010101" pitchFamily="2" charset="-122"/>
                  </a:rPr>
                  <a:t>To provide error correction for 1000-bit blocks, we know from Eq. </a:t>
                </a:r>
                <a14:m>
                  <m:oMath xmlns:m="http://schemas.openxmlformats.org/officeDocument/2006/math">
                    <m:r>
                      <a:rPr lang="en-US" altLang="zh-CN" sz="2800" i="1" smtClean="0">
                        <a:latin typeface="Cambria Math" panose="02040503050406030204" pitchFamily="18" charset="0"/>
                      </a:rPr>
                      <m:t>(</m:t>
                    </m:r>
                    <m:r>
                      <a:rPr lang="en-US" altLang="zh-CN" sz="2800" i="1" smtClean="0">
                        <a:latin typeface="Cambria Math" panose="02040503050406030204" pitchFamily="18" charset="0"/>
                      </a:rPr>
                      <m:t>𝑚</m:t>
                    </m:r>
                    <m:r>
                      <a:rPr lang="en-US" altLang="zh-CN" sz="2800" i="1" smtClean="0">
                        <a:latin typeface="Cambria Math" panose="02040503050406030204" pitchFamily="18" charset="0"/>
                      </a:rPr>
                      <m:t>+</m:t>
                    </m:r>
                    <m:r>
                      <a:rPr lang="en-US" altLang="zh-CN" sz="2800" i="1" smtClean="0">
                        <a:latin typeface="Cambria Math" panose="02040503050406030204" pitchFamily="18" charset="0"/>
                      </a:rPr>
                      <m:t>𝑟</m:t>
                    </m:r>
                    <m:r>
                      <a:rPr lang="en-US" altLang="zh-CN" sz="2800" i="1" smtClean="0">
                        <a:latin typeface="Cambria Math" panose="02040503050406030204" pitchFamily="18" charset="0"/>
                      </a:rPr>
                      <m:t>+1)≤</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2</m:t>
                        </m:r>
                      </m:e>
                      <m:sup>
                        <m:r>
                          <a:rPr lang="en-US" altLang="zh-CN" sz="2800" i="1">
                            <a:latin typeface="Cambria Math" panose="02040503050406030204" pitchFamily="18" charset="0"/>
                            <a:ea typeface="Cambria Math" panose="02040503050406030204" pitchFamily="18" charset="0"/>
                          </a:rPr>
                          <m:t>𝑟</m:t>
                        </m:r>
                      </m:sup>
                    </m:sSup>
                    <m:r>
                      <a:rPr lang="en-US" altLang="zh-CN" sz="2800" i="1">
                        <a:latin typeface="Cambria Math" panose="02040503050406030204" pitchFamily="18" charset="0"/>
                        <a:ea typeface="Cambria Math" panose="02040503050406030204" pitchFamily="18" charset="0"/>
                      </a:rPr>
                      <m:t> </m:t>
                    </m:r>
                  </m:oMath>
                </a14:m>
                <a:r>
                  <a:rPr lang="en-US" altLang="zh-CN" dirty="0">
                    <a:ea typeface="宋体" panose="02010600030101010101" pitchFamily="2" charset="-122"/>
                  </a:rPr>
                  <a:t> that 10 check bits are needed. Thus, a megabit of data would require 10,000 check bits.</a:t>
                </a:r>
              </a:p>
              <a:p>
                <a:pPr marL="457200" indent="-457200">
                  <a:lnSpc>
                    <a:spcPct val="120000"/>
                  </a:lnSpc>
                  <a:buFont typeface="Arial" panose="020B0604020202020204" pitchFamily="34" charset="0"/>
                  <a:buChar char="•"/>
                </a:pPr>
                <a:r>
                  <a:rPr lang="en-US" altLang="zh-CN" dirty="0">
                    <a:ea typeface="宋体" panose="02010600030101010101" pitchFamily="2" charset="-122"/>
                  </a:rPr>
                  <a:t>To merely detect a block with a single 1-bit error, one parity bit per block will suffice.</a:t>
                </a:r>
              </a:p>
              <a:p>
                <a:pPr marL="457200" indent="-457200">
                  <a:lnSpc>
                    <a:spcPct val="120000"/>
                  </a:lnSpc>
                  <a:buFont typeface="Arial" panose="020B0604020202020204" pitchFamily="34" charset="0"/>
                  <a:buChar char="•"/>
                </a:pPr>
                <a:r>
                  <a:rPr lang="en-US" altLang="zh-CN" dirty="0">
                    <a:ea typeface="宋体" panose="02010600030101010101" pitchFamily="2" charset="-122"/>
                  </a:rPr>
                  <a:t>One difficulty with this scheme is that a single parity bit can only reliably detect a single-bit error in the block. If the block is badly garbled by a long burst error, the probability that the error will be detected is only 0.5, which is hardly acceptable.</a:t>
                </a:r>
              </a:p>
              <a:p>
                <a:pPr marL="457200" indent="-457200">
                  <a:lnSpc>
                    <a:spcPct val="120000"/>
                  </a:lnSpc>
                  <a:buFont typeface="Arial" panose="020B0604020202020204" pitchFamily="34" charset="0"/>
                  <a:buChar char="•"/>
                </a:pPr>
                <a:r>
                  <a:rPr lang="en-US" altLang="zh-CN" dirty="0">
                    <a:ea typeface="宋体" panose="02010600030101010101" pitchFamily="2" charset="-122"/>
                  </a:rPr>
                  <a:t>However, there is something else we can do that provides better protection against burst errors: we can compute the parity bits over the data in a different order than the order in which the data bits are transmitted. Doing so is called </a:t>
                </a:r>
                <a:r>
                  <a:rPr lang="en-US" altLang="zh-CN" b="1" dirty="0">
                    <a:ea typeface="宋体" panose="02010600030101010101" pitchFamily="2" charset="-122"/>
                  </a:rPr>
                  <a:t>interleaving</a:t>
                </a:r>
                <a:r>
                  <a:rPr lang="en-US" altLang="zh-CN" dirty="0">
                    <a:ea typeface="宋体" panose="02010600030101010101" pitchFamily="2" charset="-122"/>
                  </a:rPr>
                  <a:t>. In this case, we will compute a parity bit for each of the n columns and send all the data bits as k rows, sending the rows from top to bottom and the bits in each row from left to right in the usual manner. At the last row, we send the n parity bits.</a:t>
                </a:r>
              </a:p>
              <a:p>
                <a:pPr marL="457200" indent="-457200">
                  <a:lnSpc>
                    <a:spcPct val="120000"/>
                  </a:lnSpc>
                  <a:buFont typeface="Arial" panose="020B0604020202020204" pitchFamily="34" charset="0"/>
                  <a:buChar char="•"/>
                </a:pPr>
                <a:endParaRPr lang="en-US" altLang="zh-CN" dirty="0">
                  <a:ea typeface="宋体" panose="02010600030101010101" pitchFamily="2" charset="-122"/>
                </a:endParaRPr>
              </a:p>
            </p:txBody>
          </p:sp>
        </mc:Choice>
        <mc:Fallback xmlns="">
          <p:sp>
            <p:nvSpPr>
              <p:cNvPr id="34820" name="Content Placeholder 2"/>
              <p:cNvSpPr>
                <a:spLocks noGrp="1" noRot="1" noChangeAspect="1" noMove="1" noResize="1" noEditPoints="1" noAdjustHandles="1" noChangeArrowheads="1" noChangeShapeType="1" noTextEdit="1"/>
              </p:cNvSpPr>
              <p:nvPr>
                <p:ph idx="1"/>
              </p:nvPr>
            </p:nvSpPr>
            <p:spPr>
              <a:xfrm>
                <a:off x="568960" y="1060642"/>
                <a:ext cx="11277600" cy="5020118"/>
              </a:xfrm>
              <a:blipFill>
                <a:blip r:embed="rId3"/>
                <a:stretch>
                  <a:fillRect l="-595" t="-728" r="-37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805EEC21-75D7-40AB-9E58-627A1FD5F8F9}"/>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 Parity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2028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4820" name="Content Placeholder 2"/>
          <p:cNvSpPr>
            <a:spLocks noGrp="1"/>
          </p:cNvSpPr>
          <p:nvPr>
            <p:ph idx="1"/>
          </p:nvPr>
        </p:nvSpPr>
        <p:spPr>
          <a:xfrm>
            <a:off x="848360" y="979363"/>
            <a:ext cx="10723880" cy="1978944"/>
          </a:xfrm>
        </p:spPr>
        <p:txBody>
          <a:bodyPr>
            <a:normAutofit fontScale="85000" lnSpcReduction="20000"/>
          </a:bodyPr>
          <a:lstStyle/>
          <a:p>
            <a:pPr>
              <a:lnSpc>
                <a:spcPct val="120000"/>
              </a:lnSpc>
            </a:pPr>
            <a:r>
              <a:rPr lang="en-US" altLang="zh-CN" u="sng" dirty="0">
                <a:ea typeface="宋体" panose="02010600030101010101" pitchFamily="2" charset="-122"/>
              </a:rPr>
              <a:t>Interleaving</a:t>
            </a:r>
            <a:r>
              <a:rPr lang="en-US" altLang="zh-CN" dirty="0">
                <a:ea typeface="宋体" panose="02010600030101010101" pitchFamily="2" charset="-122"/>
              </a:rPr>
              <a:t> of N parity bits detects burst errors up to N </a:t>
            </a:r>
          </a:p>
          <a:p>
            <a:pPr lvl="1">
              <a:lnSpc>
                <a:spcPct val="120000"/>
              </a:lnSpc>
            </a:pPr>
            <a:r>
              <a:rPr lang="en-US" altLang="zh-CN" dirty="0">
                <a:ea typeface="宋体" panose="02010600030101010101" pitchFamily="2" charset="-122"/>
              </a:rPr>
              <a:t>Each parity sum is made over non-adjacent bits</a:t>
            </a:r>
          </a:p>
          <a:p>
            <a:pPr lvl="1">
              <a:lnSpc>
                <a:spcPct val="120000"/>
              </a:lnSpc>
            </a:pPr>
            <a:r>
              <a:rPr lang="en-US" altLang="zh-CN" dirty="0">
                <a:ea typeface="宋体" panose="02010600030101010101" pitchFamily="2" charset="-122"/>
              </a:rPr>
              <a:t>An even burst of up to N errors will not cause it to fail </a:t>
            </a:r>
          </a:p>
          <a:p>
            <a:pPr lvl="1">
              <a:lnSpc>
                <a:spcPct val="120000"/>
              </a:lnSpc>
            </a:pPr>
            <a:r>
              <a:rPr lang="en-US" altLang="zh-CN" dirty="0">
                <a:ea typeface="宋体" panose="02010600030101010101" pitchFamily="2" charset="-122"/>
              </a:rPr>
              <a:t>This method uses n parity bits on blocks of </a:t>
            </a:r>
            <a:r>
              <a:rPr lang="en-US" altLang="zh-CN" dirty="0" err="1">
                <a:ea typeface="宋体" panose="02010600030101010101" pitchFamily="2" charset="-122"/>
              </a:rPr>
              <a:t>kn</a:t>
            </a:r>
            <a:r>
              <a:rPr lang="en-US" altLang="zh-CN" dirty="0">
                <a:ea typeface="宋体" panose="02010600030101010101" pitchFamily="2" charset="-122"/>
              </a:rPr>
              <a:t> data bits to detect a single burst error of length n or less.</a:t>
            </a:r>
          </a:p>
        </p:txBody>
      </p:sp>
      <p:pic>
        <p:nvPicPr>
          <p:cNvPr id="34821" name="Picture 2"/>
          <p:cNvPicPr>
            <a:picLocks noChangeAspect="1" noChangeArrowheads="1"/>
          </p:cNvPicPr>
          <p:nvPr/>
        </p:nvPicPr>
        <p:blipFill>
          <a:blip r:embed="rId3">
            <a:extLst>
              <a:ext uri="{28A0092B-C50C-407E-A947-70E740481C1C}">
                <a14:useLocalDpi xmlns:a14="http://schemas.microsoft.com/office/drawing/2010/main" val="0"/>
              </a:ext>
            </a:extLst>
          </a:blip>
          <a:srcRect t="1923" b="5568"/>
          <a:stretch>
            <a:fillRect/>
          </a:stretch>
        </p:blipFill>
        <p:spPr bwMode="auto">
          <a:xfrm>
            <a:off x="1641475" y="3021013"/>
            <a:ext cx="6592888"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05EEC21-75D7-40AB-9E58-627A1FD5F8F9}"/>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 Parity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F441F10-2520-43AF-A1F2-0B0EC62E4E11}"/>
              </a:ext>
            </a:extLst>
          </p:cNvPr>
          <p:cNvSpPr txBox="1"/>
          <p:nvPr/>
        </p:nvSpPr>
        <p:spPr>
          <a:xfrm>
            <a:off x="8752839" y="3530600"/>
            <a:ext cx="2641601" cy="2031325"/>
          </a:xfrm>
          <a:prstGeom prst="rect">
            <a:avLst/>
          </a:prstGeom>
          <a:noFill/>
        </p:spPr>
        <p:txBody>
          <a:bodyPr wrap="square" rtlCol="0">
            <a:spAutoFit/>
          </a:bodyPr>
          <a:lstStyle/>
          <a:p>
            <a:r>
              <a:rPr lang="en-US" altLang="zh-CN" dirty="0"/>
              <a:t>A burst error does not imply that all the bits are wrong; it just implies that at least the first and last are wrong. In this figure, 4 bits are flipped over a range of 7 bits.</a:t>
            </a:r>
            <a:endParaRPr lang="zh-CN" altLang="en-US" dirty="0"/>
          </a:p>
        </p:txBody>
      </p:sp>
      <p:sp>
        <p:nvSpPr>
          <p:cNvPr id="3" name="矩形: 圆角 2">
            <a:extLst>
              <a:ext uri="{FF2B5EF4-FFF2-40B4-BE49-F238E27FC236}">
                <a16:creationId xmlns:a16="http://schemas.microsoft.com/office/drawing/2014/main" id="{34E71FC4-8B73-41BE-AB24-5DACA256ABFD}"/>
              </a:ext>
            </a:extLst>
          </p:cNvPr>
          <p:cNvSpPr/>
          <p:nvPr/>
        </p:nvSpPr>
        <p:spPr>
          <a:xfrm>
            <a:off x="2722880" y="3530600"/>
            <a:ext cx="411480" cy="233680"/>
          </a:xfrm>
          <a:prstGeom prst="roundRect">
            <a:avLst/>
          </a:prstGeom>
          <a:solidFill>
            <a:schemeClr val="accent1">
              <a:lumMod val="75000"/>
              <a:alpha val="3803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97CBF4D6-7DF7-4327-BD37-B6ADC62D03FA}"/>
              </a:ext>
            </a:extLst>
          </p:cNvPr>
          <p:cNvSpPr/>
          <p:nvPr/>
        </p:nvSpPr>
        <p:spPr>
          <a:xfrm>
            <a:off x="2204720" y="3779520"/>
            <a:ext cx="553720" cy="233680"/>
          </a:xfrm>
          <a:prstGeom prst="roundRect">
            <a:avLst/>
          </a:prstGeom>
          <a:solidFill>
            <a:schemeClr val="accent1">
              <a:lumMod val="75000"/>
              <a:alpha val="3803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Content Placeholder 3"/>
          <p:cNvSpPr>
            <a:spLocks noGrp="1"/>
          </p:cNvSpPr>
          <p:nvPr>
            <p:ph idx="1"/>
          </p:nvPr>
        </p:nvSpPr>
        <p:spPr>
          <a:xfrm>
            <a:off x="838200" y="1190625"/>
            <a:ext cx="10515600" cy="4351338"/>
          </a:xfrm>
        </p:spPr>
        <p:txBody>
          <a:bodyPr/>
          <a:lstStyle/>
          <a:p>
            <a:r>
              <a:rPr lang="en-US" altLang="zh-CN" dirty="0">
                <a:ea typeface="宋体" panose="02010600030101010101" pitchFamily="2" charset="-122"/>
              </a:rPr>
              <a:t>Checksum is an error-detecting technique that can be applied to a message of any length.</a:t>
            </a:r>
          </a:p>
          <a:p>
            <a:r>
              <a:rPr lang="en-US" altLang="zh-CN" dirty="0">
                <a:ea typeface="宋体" panose="02010600030101010101" pitchFamily="2" charset="-122"/>
              </a:rPr>
              <a:t>Checksum treats data as N-bit words and adds N check bits that are the modulo 2</a:t>
            </a:r>
            <a:r>
              <a:rPr lang="en-US" altLang="zh-CN" baseline="30000" dirty="0">
                <a:ea typeface="宋体" panose="02010600030101010101" pitchFamily="2" charset="-122"/>
              </a:rPr>
              <a:t>N</a:t>
            </a:r>
            <a:r>
              <a:rPr lang="en-US" altLang="zh-CN" dirty="0">
                <a:ea typeface="宋体" panose="02010600030101010101" pitchFamily="2" charset="-122"/>
              </a:rPr>
              <a:t> sum of the words</a:t>
            </a:r>
          </a:p>
          <a:p>
            <a:pPr lvl="1"/>
            <a:r>
              <a:rPr lang="en-US" altLang="zh-CN" dirty="0">
                <a:ea typeface="宋体" panose="02010600030101010101" pitchFamily="2" charset="-122"/>
              </a:rPr>
              <a:t>Ex: Internet 16-bit </a:t>
            </a:r>
            <a:r>
              <a:rPr lang="en-US" altLang="zh-CN" dirty="0">
                <a:solidFill>
                  <a:srgbClr val="0000FF"/>
                </a:solidFill>
                <a:ea typeface="宋体" panose="02010600030101010101" pitchFamily="2" charset="-122"/>
              </a:rPr>
              <a:t>one’s complement </a:t>
            </a:r>
            <a:r>
              <a:rPr lang="en-US" altLang="zh-CN" dirty="0">
                <a:ea typeface="宋体" panose="02010600030101010101" pitchFamily="2" charset="-122"/>
              </a:rPr>
              <a:t>checksum</a:t>
            </a:r>
          </a:p>
          <a:p>
            <a:r>
              <a:rPr lang="en-US" altLang="zh-CN" dirty="0">
                <a:ea typeface="宋体" panose="02010600030101010101" pitchFamily="2" charset="-122"/>
              </a:rPr>
              <a:t>Properties:</a:t>
            </a:r>
          </a:p>
          <a:p>
            <a:pPr lvl="1"/>
            <a:r>
              <a:rPr lang="en-US" altLang="zh-CN" dirty="0">
                <a:ea typeface="宋体" panose="02010600030101010101" pitchFamily="2" charset="-122"/>
              </a:rPr>
              <a:t>Improved error detection over parity bits</a:t>
            </a:r>
          </a:p>
          <a:p>
            <a:pPr lvl="1"/>
            <a:r>
              <a:rPr lang="en-US" altLang="zh-CN" dirty="0">
                <a:ea typeface="宋体" panose="02010600030101010101" pitchFamily="2" charset="-122"/>
              </a:rPr>
              <a:t>Detects bursts up to N errors</a:t>
            </a:r>
          </a:p>
          <a:p>
            <a:pPr lvl="1"/>
            <a:r>
              <a:rPr lang="en-US" altLang="zh-CN" dirty="0">
                <a:ea typeface="宋体" panose="02010600030101010101" pitchFamily="2" charset="-122"/>
              </a:rPr>
              <a:t>Detects random errors with probability 1-2</a:t>
            </a:r>
            <a:r>
              <a:rPr lang="en-US" altLang="zh-CN" baseline="30000" dirty="0">
                <a:ea typeface="宋体" panose="02010600030101010101" pitchFamily="2" charset="-122"/>
              </a:rPr>
              <a:t>-N</a:t>
            </a:r>
          </a:p>
          <a:p>
            <a:pPr lvl="1"/>
            <a:r>
              <a:rPr lang="en-US" altLang="zh-CN" dirty="0">
                <a:ea typeface="宋体" panose="02010600030101010101" pitchFamily="2" charset="-122"/>
              </a:rPr>
              <a:t>Vulnerable to systematic errors, e.g., added zeros</a:t>
            </a:r>
          </a:p>
        </p:txBody>
      </p:sp>
      <p:sp>
        <p:nvSpPr>
          <p:cNvPr id="35843"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 name="矩形 1">
            <a:extLst>
              <a:ext uri="{FF2B5EF4-FFF2-40B4-BE49-F238E27FC236}">
                <a16:creationId xmlns:a16="http://schemas.microsoft.com/office/drawing/2014/main" id="{44283763-E53A-4A03-8CD5-C386CC4A0CC3}"/>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 Checksums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B52EAF-45A5-4335-8262-4D535B5894DB}"/>
              </a:ext>
            </a:extLst>
          </p:cNvPr>
          <p:cNvPicPr>
            <a:picLocks noChangeAspect="1"/>
          </p:cNvPicPr>
          <p:nvPr/>
        </p:nvPicPr>
        <p:blipFill rotWithShape="1">
          <a:blip r:embed="rId2"/>
          <a:srcRect b="22180"/>
          <a:stretch/>
        </p:blipFill>
        <p:spPr>
          <a:xfrm>
            <a:off x="3651933" y="1863569"/>
            <a:ext cx="4197672" cy="4008144"/>
          </a:xfrm>
          <a:prstGeom prst="rect">
            <a:avLst/>
          </a:prstGeom>
        </p:spPr>
      </p:pic>
      <p:sp>
        <p:nvSpPr>
          <p:cNvPr id="6" name="文本框 5">
            <a:extLst>
              <a:ext uri="{FF2B5EF4-FFF2-40B4-BE49-F238E27FC236}">
                <a16:creationId xmlns:a16="http://schemas.microsoft.com/office/drawing/2014/main" id="{544FDDD0-4B3C-48A6-830D-F48DD78CCD25}"/>
              </a:ext>
            </a:extLst>
          </p:cNvPr>
          <p:cNvSpPr txBox="1"/>
          <p:nvPr/>
        </p:nvSpPr>
        <p:spPr>
          <a:xfrm>
            <a:off x="977659" y="1128948"/>
            <a:ext cx="10472469"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one‘s complement: </a:t>
            </a:r>
            <a:r>
              <a:rPr lang="zh-CN" altLang="en-US" b="0" i="0" dirty="0">
                <a:solidFill>
                  <a:srgbClr val="333333"/>
                </a:solidFill>
                <a:effectLst/>
                <a:latin typeface="微软雅黑" panose="020B0503020204020204" pitchFamily="34" charset="-122"/>
                <a:ea typeface="微软雅黑" panose="020B0503020204020204" pitchFamily="34" charset="-122"/>
              </a:rPr>
              <a:t>带循环进位</a:t>
            </a:r>
            <a:r>
              <a:rPr lang="en-US" altLang="zh-CN" b="0" i="0" dirty="0">
                <a:solidFill>
                  <a:srgbClr val="333333"/>
                </a:solidFill>
                <a:effectLst/>
                <a:latin typeface="微软雅黑" panose="020B0503020204020204" pitchFamily="34" charset="-122"/>
                <a:ea typeface="微软雅黑" panose="020B0503020204020204" pitchFamily="34" charset="-122"/>
              </a:rPr>
              <a:t>(end round carry)</a:t>
            </a:r>
            <a:r>
              <a:rPr lang="zh-CN" altLang="en-US" b="0" i="0" dirty="0">
                <a:solidFill>
                  <a:srgbClr val="333333"/>
                </a:solidFill>
                <a:effectLst/>
                <a:latin typeface="微软雅黑" panose="020B0503020204020204" pitchFamily="34" charset="-122"/>
                <a:ea typeface="微软雅黑" panose="020B0503020204020204" pitchFamily="34" charset="-122"/>
              </a:rPr>
              <a:t>的加法，最高位有进位应循环进到最低位。</a:t>
            </a:r>
            <a:r>
              <a:rPr lang="zh-CN" altLang="en-US" b="0" i="0" dirty="0">
                <a:solidFill>
                  <a:srgbClr val="000000"/>
                </a:solidFill>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4853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en-US"/>
              <a:t>Computer Networks, Chapter 3 The Data Link Layer</a:t>
            </a:r>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450" y="993889"/>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650" y="993889"/>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2"/>
          <p:cNvCxnSpPr/>
          <p:nvPr/>
        </p:nvCxnSpPr>
        <p:spPr bwMode="auto">
          <a:xfrm>
            <a:off x="5438112" y="4375263"/>
            <a:ext cx="1217612" cy="6350"/>
          </a:xfrm>
          <a:prstGeom prst="straightConnector1">
            <a:avLst/>
          </a:prstGeom>
          <a:ln w="57150">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 name="矩形 2">
            <a:extLst>
              <a:ext uri="{FF2B5EF4-FFF2-40B4-BE49-F238E27FC236}">
                <a16:creationId xmlns:a16="http://schemas.microsoft.com/office/drawing/2014/main" id="{4C72EEBA-6322-4702-94ED-7672486E0D1E}"/>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Checksum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7A11985-0637-4F96-81DD-2D6BE0B11FAF}"/>
              </a:ext>
            </a:extLst>
          </p:cNvPr>
          <p:cNvSpPr txBox="1"/>
          <p:nvPr/>
        </p:nvSpPr>
        <p:spPr>
          <a:xfrm>
            <a:off x="366395" y="5271291"/>
            <a:ext cx="11587180"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b="0" i="0" dirty="0" err="1">
                <a:solidFill>
                  <a:srgbClr val="FF0000"/>
                </a:solidFill>
                <a:effectLst/>
                <a:latin typeface="微软雅黑" panose="020B0503020204020204" pitchFamily="34" charset="-122"/>
                <a:ea typeface="微软雅黑" panose="020B0503020204020204" pitchFamily="34" charset="-122"/>
              </a:rPr>
              <a:t>CheckSum</a:t>
            </a:r>
            <a:r>
              <a:rPr lang="zh-CN" altLang="en-US" sz="1600" b="0" i="0" dirty="0">
                <a:solidFill>
                  <a:srgbClr val="FF0000"/>
                </a:solidFill>
                <a:effectLst/>
                <a:latin typeface="微软雅黑" panose="020B0503020204020204" pitchFamily="34" charset="-122"/>
                <a:ea typeface="微软雅黑" panose="020B0503020204020204" pitchFamily="34" charset="-122"/>
              </a:rPr>
              <a:t>生成：</a:t>
            </a:r>
            <a:r>
              <a:rPr lang="zh-CN" altLang="en-US" sz="1600" b="0" i="0" dirty="0">
                <a:solidFill>
                  <a:srgbClr val="545454"/>
                </a:solidFill>
                <a:effectLst/>
                <a:latin typeface="微软雅黑" panose="020B0503020204020204" pitchFamily="34" charset="-122"/>
                <a:ea typeface="微软雅黑" panose="020B0503020204020204" pitchFamily="34" charset="-122"/>
              </a:rPr>
              <a:t>将发送数据逐个累加（若干</a:t>
            </a:r>
            <a:r>
              <a:rPr lang="en-US" altLang="zh-CN" sz="1600" b="0" i="0" dirty="0">
                <a:solidFill>
                  <a:srgbClr val="545454"/>
                </a:solidFill>
                <a:effectLst/>
                <a:latin typeface="微软雅黑" panose="020B0503020204020204" pitchFamily="34" charset="-122"/>
                <a:ea typeface="微软雅黑" panose="020B0503020204020204" pitchFamily="34" charset="-122"/>
              </a:rPr>
              <a:t>16</a:t>
            </a:r>
            <a:r>
              <a:rPr lang="zh-CN" altLang="en-US" sz="1600" b="0" i="0" dirty="0">
                <a:solidFill>
                  <a:srgbClr val="545454"/>
                </a:solidFill>
                <a:effectLst/>
                <a:latin typeface="微软雅黑" panose="020B0503020204020204" pitchFamily="34" charset="-122"/>
                <a:ea typeface="微软雅黑" panose="020B0503020204020204" pitchFamily="34" charset="-122"/>
              </a:rPr>
              <a:t>位的位串）进行</a:t>
            </a:r>
            <a:r>
              <a:rPr lang="en-US" altLang="zh-CN" sz="1600" dirty="0">
                <a:solidFill>
                  <a:srgbClr val="545454"/>
                </a:solidFill>
                <a:latin typeface="微软雅黑" panose="020B0503020204020204" pitchFamily="34" charset="-122"/>
                <a:ea typeface="微软雅黑" panose="020B0503020204020204" pitchFamily="34" charset="-122"/>
              </a:rPr>
              <a:t>one’s complement sum</a:t>
            </a:r>
            <a:r>
              <a:rPr lang="zh-CN" altLang="en-US" sz="1600" dirty="0">
                <a:solidFill>
                  <a:srgbClr val="545454"/>
                </a:solidFill>
                <a:latin typeface="微软雅黑" panose="020B0503020204020204" pitchFamily="34" charset="-122"/>
                <a:ea typeface="微软雅黑" panose="020B0503020204020204" pitchFamily="34" charset="-122"/>
              </a:rPr>
              <a:t>运算</a:t>
            </a:r>
            <a:r>
              <a:rPr lang="zh-CN" altLang="en-US" sz="1600" b="0" i="0" dirty="0">
                <a:solidFill>
                  <a:srgbClr val="545454"/>
                </a:solidFill>
                <a:effectLst/>
                <a:latin typeface="微软雅黑" panose="020B0503020204020204" pitchFamily="34" charset="-122"/>
                <a:ea typeface="微软雅黑" panose="020B0503020204020204" pitchFamily="34" charset="-122"/>
              </a:rPr>
              <a:t>，再对累加和取反，该值即为</a:t>
            </a:r>
            <a:r>
              <a:rPr lang="en-US" altLang="zh-CN" sz="1600" b="0" i="0" dirty="0" err="1">
                <a:solidFill>
                  <a:srgbClr val="545454"/>
                </a:solidFill>
                <a:effectLst/>
                <a:latin typeface="微软雅黑" panose="020B0503020204020204" pitchFamily="34" charset="-122"/>
                <a:ea typeface="微软雅黑" panose="020B0503020204020204" pitchFamily="34" charset="-122"/>
              </a:rPr>
              <a:t>CheckSum</a:t>
            </a:r>
            <a:r>
              <a:rPr lang="zh-CN" altLang="en-US" sz="1600" b="0" i="0" dirty="0">
                <a:solidFill>
                  <a:srgbClr val="545454"/>
                </a:solidFill>
                <a:effectLst/>
                <a:latin typeface="微软雅黑" panose="020B0503020204020204" pitchFamily="34" charset="-122"/>
                <a:ea typeface="微软雅黑" panose="020B0503020204020204" pitchFamily="34" charset="-122"/>
              </a:rPr>
              <a:t>校验码。</a:t>
            </a:r>
            <a:endParaRPr lang="en-US" altLang="zh-CN" sz="1600" b="0" i="0" dirty="0">
              <a:solidFill>
                <a:srgbClr val="545454"/>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0" i="0" dirty="0" err="1">
                <a:solidFill>
                  <a:srgbClr val="FF0000"/>
                </a:solidFill>
                <a:effectLst/>
                <a:latin typeface="微软雅黑" panose="020B0503020204020204" pitchFamily="34" charset="-122"/>
                <a:ea typeface="微软雅黑" panose="020B0503020204020204" pitchFamily="34" charset="-122"/>
              </a:rPr>
              <a:t>CheckSum</a:t>
            </a:r>
            <a:r>
              <a:rPr lang="zh-CN" altLang="en-US" sz="1600" b="0" i="0" dirty="0">
                <a:solidFill>
                  <a:srgbClr val="FF0000"/>
                </a:solidFill>
                <a:effectLst/>
                <a:latin typeface="微软雅黑" panose="020B0503020204020204" pitchFamily="34" charset="-122"/>
                <a:ea typeface="微软雅黑" panose="020B0503020204020204" pitchFamily="34" charset="-122"/>
              </a:rPr>
              <a:t>校验：</a:t>
            </a:r>
            <a:r>
              <a:rPr lang="zh-CN" altLang="en-US" sz="1600" b="0" i="0" dirty="0">
                <a:solidFill>
                  <a:srgbClr val="545454"/>
                </a:solidFill>
                <a:effectLst/>
                <a:latin typeface="微软雅黑" panose="020B0503020204020204" pitchFamily="34" charset="-122"/>
                <a:ea typeface="微软雅黑" panose="020B0503020204020204" pitchFamily="34" charset="-122"/>
              </a:rPr>
              <a:t>将接收到的数据与校验码连续累加进行</a:t>
            </a:r>
            <a:r>
              <a:rPr lang="en-US" altLang="zh-CN" sz="1600" dirty="0">
                <a:solidFill>
                  <a:srgbClr val="545454"/>
                </a:solidFill>
                <a:latin typeface="微软雅黑" panose="020B0503020204020204" pitchFamily="34" charset="-122"/>
                <a:ea typeface="微软雅黑" panose="020B0503020204020204" pitchFamily="34" charset="-122"/>
              </a:rPr>
              <a:t>one’s complement sum</a:t>
            </a:r>
            <a:r>
              <a:rPr lang="zh-CN" altLang="en-US" sz="1600" dirty="0">
                <a:solidFill>
                  <a:srgbClr val="545454"/>
                </a:solidFill>
                <a:latin typeface="微软雅黑" panose="020B0503020204020204" pitchFamily="34" charset="-122"/>
                <a:ea typeface="微软雅黑" panose="020B0503020204020204" pitchFamily="34" charset="-122"/>
              </a:rPr>
              <a:t>运算</a:t>
            </a:r>
            <a:r>
              <a:rPr lang="zh-CN" altLang="en-US" sz="1600" b="0" i="0" dirty="0">
                <a:solidFill>
                  <a:srgbClr val="545454"/>
                </a:solidFill>
                <a:effectLst/>
                <a:latin typeface="微软雅黑" panose="020B0503020204020204" pitchFamily="34" charset="-122"/>
                <a:ea typeface="微软雅黑" panose="020B0503020204020204" pitchFamily="34" charset="-122"/>
              </a:rPr>
              <a:t>，累加的结果再取反码。若取反后的值为</a:t>
            </a:r>
            <a:r>
              <a:rPr lang="en-US" altLang="zh-CN" sz="1600" b="0" i="0" dirty="0">
                <a:solidFill>
                  <a:srgbClr val="545454"/>
                </a:solidFill>
                <a:effectLst/>
                <a:latin typeface="微软雅黑" panose="020B0503020204020204" pitchFamily="34" charset="-122"/>
                <a:ea typeface="微软雅黑" panose="020B0503020204020204" pitchFamily="34" charset="-122"/>
              </a:rPr>
              <a:t>0</a:t>
            </a:r>
            <a:r>
              <a:rPr lang="zh-CN" altLang="en-US" sz="1600" b="0" i="0" dirty="0">
                <a:solidFill>
                  <a:srgbClr val="545454"/>
                </a:solidFill>
                <a:effectLst/>
                <a:latin typeface="微软雅黑" panose="020B0503020204020204" pitchFamily="34" charset="-122"/>
                <a:ea typeface="微软雅黑" panose="020B0503020204020204" pitchFamily="34" charset="-122"/>
              </a:rPr>
              <a:t>，则表示校验正确，数据有效；否则，校验错误，数据无效。</a:t>
            </a:r>
            <a:endParaRPr lang="en-US" altLang="zh-CN" sz="1600" b="0" i="0" dirty="0">
              <a:solidFill>
                <a:srgbClr val="545454"/>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767080" y="1173665"/>
            <a:ext cx="10515600" cy="4351338"/>
          </a:xfrm>
        </p:spPr>
        <p:txBody>
          <a:bodyPr/>
          <a:lstStyle/>
          <a:p>
            <a:r>
              <a:rPr lang="en-US" altLang="zh-CN" dirty="0">
                <a:ea typeface="宋体" panose="02010600030101010101" pitchFamily="2" charset="-122"/>
              </a:rPr>
              <a:t>Suppose the message is a list of five 4-bit numbers that we want to send to a destination. In addition to sending these numbers, we send the sum of the numbers. </a:t>
            </a:r>
          </a:p>
          <a:p>
            <a:r>
              <a:rPr lang="en-US" altLang="zh-CN" dirty="0">
                <a:ea typeface="宋体" panose="02010600030101010101" pitchFamily="2" charset="-122"/>
              </a:rPr>
              <a:t>For example, if the set of numbers is (7, 11, 12, 0, 6), we send (7, 11, 12, 0, 6,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where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is the sum of the original numbers. </a:t>
            </a:r>
          </a:p>
          <a:p>
            <a:r>
              <a:rPr lang="en-US" altLang="zh-CN" dirty="0">
                <a:ea typeface="宋体" panose="02010600030101010101" pitchFamily="2" charset="-122"/>
              </a:rPr>
              <a:t>The decimal number 36 in binary is (100100)2. To change it to a 4-bit number we add the extra leftmost bit to the right four bits as shown below.</a:t>
            </a:r>
            <a:endParaRPr lang="zh-CN" altLang="en-US" dirty="0"/>
          </a:p>
        </p:txBody>
      </p:sp>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grpSp>
        <p:nvGrpSpPr>
          <p:cNvPr id="7" name="Group 3"/>
          <p:cNvGrpSpPr/>
          <p:nvPr/>
        </p:nvGrpSpPr>
        <p:grpSpPr bwMode="auto">
          <a:xfrm>
            <a:off x="2916555" y="4710298"/>
            <a:ext cx="6216650" cy="857250"/>
            <a:chOff x="1359694" y="2609850"/>
            <a:chExt cx="6217920" cy="856543"/>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694" y="2609850"/>
              <a:ext cx="6171429" cy="85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1359694" y="2801057"/>
              <a:ext cx="6217920" cy="548640"/>
            </a:xfrm>
            <a:prstGeom prst="rect">
              <a:avLst/>
            </a:prstGeom>
            <a:noFill/>
            <a:ln w="57150"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
        <p:nvSpPr>
          <p:cNvPr id="2" name="矩形 1">
            <a:extLst>
              <a:ext uri="{FF2B5EF4-FFF2-40B4-BE49-F238E27FC236}">
                <a16:creationId xmlns:a16="http://schemas.microsoft.com/office/drawing/2014/main" id="{1F4F9222-DB84-4935-902B-F93FF524ED59}"/>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Checksum 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77065" y="1253331"/>
            <a:ext cx="11165840" cy="4351338"/>
          </a:xfrm>
        </p:spPr>
        <p:txBody>
          <a:bodyPr/>
          <a:lstStyle/>
          <a:p>
            <a:r>
              <a:rPr lang="en-US" altLang="zh-CN" dirty="0">
                <a:ea typeface="宋体" panose="02010600030101010101" pitchFamily="2" charset="-122"/>
              </a:rPr>
              <a:t>The sender adds all five numbers in one’s complement to get the sum = 6. The sender then complements the result to get the checksum =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which is 15 − 6. </a:t>
            </a:r>
          </a:p>
          <a:p>
            <a:pPr algn="just"/>
            <a:r>
              <a:rPr lang="en-US" altLang="zh-CN" dirty="0">
                <a:ea typeface="宋体" panose="02010600030101010101" pitchFamily="2" charset="-122"/>
              </a:rPr>
              <a:t>Note that 6 = (0110)2 and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 (1001)2; they are complements of each other. </a:t>
            </a:r>
          </a:p>
          <a:p>
            <a:pPr algn="just"/>
            <a:r>
              <a:rPr lang="en-US" altLang="zh-CN" dirty="0">
                <a:ea typeface="宋体" panose="02010600030101010101" pitchFamily="2" charset="-122"/>
              </a:rPr>
              <a:t>The sender sends the five data numbers and the checksum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t>
            </a:r>
          </a:p>
          <a:p>
            <a:pPr algn="just"/>
            <a:r>
              <a:rPr lang="en-US" altLang="zh-CN" dirty="0">
                <a:ea typeface="宋体" panose="02010600030101010101" pitchFamily="2" charset="-122"/>
              </a:rPr>
              <a:t>If there is no corruption in transmission, the receiver receives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and adds them in one’s complement to get 15.</a:t>
            </a:r>
            <a:endParaRPr lang="zh-CN" altLang="en-US" dirty="0"/>
          </a:p>
        </p:txBody>
      </p:sp>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sp>
        <p:nvSpPr>
          <p:cNvPr id="2" name="矩形 1">
            <a:extLst>
              <a:ext uri="{FF2B5EF4-FFF2-40B4-BE49-F238E27FC236}">
                <a16:creationId xmlns:a16="http://schemas.microsoft.com/office/drawing/2014/main" id="{D093E991-55E3-4414-97CB-A5DD2397E25C}"/>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Checksum Example (cont.)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1024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58" y="304862"/>
            <a:ext cx="5234123" cy="555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文本框 5"/>
          <p:cNvSpPr txBox="1">
            <a:spLocks noChangeArrowheads="1"/>
          </p:cNvSpPr>
          <p:nvPr/>
        </p:nvSpPr>
        <p:spPr bwMode="auto">
          <a:xfrm>
            <a:off x="335829" y="6039797"/>
            <a:ext cx="531886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dirty="0">
                <a:solidFill>
                  <a:srgbClr val="0000FF"/>
                </a:solidFill>
                <a:ea typeface="宋体" panose="02010600030101010101" pitchFamily="2" charset="-122"/>
              </a:rPr>
              <a:t>Communication at the data link layer</a:t>
            </a:r>
            <a:endParaRPr lang="zh-CN" altLang="en-US" sz="1800" dirty="0">
              <a:solidFill>
                <a:srgbClr val="0000FF"/>
              </a:solidFill>
              <a:ea typeface="宋体" panose="02010600030101010101" pitchFamily="2" charset="-122"/>
            </a:endParaRPr>
          </a:p>
        </p:txBody>
      </p:sp>
      <p:pic>
        <p:nvPicPr>
          <p:cNvPr id="2" name="图片 1">
            <a:extLst>
              <a:ext uri="{FF2B5EF4-FFF2-40B4-BE49-F238E27FC236}">
                <a16:creationId xmlns:a16="http://schemas.microsoft.com/office/drawing/2014/main" id="{CF95722B-0926-4319-804A-711B8464B719}"/>
              </a:ext>
            </a:extLst>
          </p:cNvPr>
          <p:cNvPicPr>
            <a:picLocks noChangeAspect="1"/>
          </p:cNvPicPr>
          <p:nvPr/>
        </p:nvPicPr>
        <p:blipFill>
          <a:blip r:embed="rId3"/>
          <a:stretch>
            <a:fillRect/>
          </a:stretch>
        </p:blipFill>
        <p:spPr>
          <a:xfrm>
            <a:off x="6225025" y="1559528"/>
            <a:ext cx="5495759" cy="292271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460" y="2001521"/>
            <a:ext cx="31305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836" y="2001521"/>
            <a:ext cx="31083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011" y="4211321"/>
            <a:ext cx="20224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083EEB9-B487-4C45-8617-F9270340158F}"/>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Calculation procedure of the previous 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82EED7D-9BAE-4871-9659-9CB66F32F9AA}"/>
              </a:ext>
            </a:extLst>
          </p:cNvPr>
          <p:cNvSpPr txBox="1"/>
          <p:nvPr/>
        </p:nvSpPr>
        <p:spPr>
          <a:xfrm>
            <a:off x="10307781" y="4286144"/>
            <a:ext cx="671979" cy="369332"/>
          </a:xfrm>
          <a:prstGeom prst="rect">
            <a:avLst/>
          </a:prstGeom>
          <a:noFill/>
        </p:spPr>
        <p:txBody>
          <a:bodyPr wrap="none" rtlCol="0">
            <a:spAutoFit/>
          </a:bodyPr>
          <a:lstStyle/>
          <a:p>
            <a:r>
              <a:rPr lang="en-US" altLang="zh-CN" dirty="0"/>
              <a:t>0000</a:t>
            </a:r>
            <a:endParaRPr lang="zh-CN" altLang="en-US" dirty="0"/>
          </a:p>
        </p:txBody>
      </p:sp>
      <p:sp>
        <p:nvSpPr>
          <p:cNvPr id="8" name="文本框 7">
            <a:extLst>
              <a:ext uri="{FF2B5EF4-FFF2-40B4-BE49-F238E27FC236}">
                <a16:creationId xmlns:a16="http://schemas.microsoft.com/office/drawing/2014/main" id="{7443888D-F675-439A-AED3-F98906B1E688}"/>
              </a:ext>
            </a:extLst>
          </p:cNvPr>
          <p:cNvSpPr txBox="1"/>
          <p:nvPr/>
        </p:nvSpPr>
        <p:spPr>
          <a:xfrm>
            <a:off x="10307781" y="3975802"/>
            <a:ext cx="671979" cy="369332"/>
          </a:xfrm>
          <a:prstGeom prst="rect">
            <a:avLst/>
          </a:prstGeom>
          <a:noFill/>
        </p:spPr>
        <p:txBody>
          <a:bodyPr wrap="none" rtlCol="0">
            <a:spAutoFit/>
          </a:bodyPr>
          <a:lstStyle/>
          <a:p>
            <a:r>
              <a:rPr lang="en-US" altLang="zh-CN" dirty="0"/>
              <a:t>1111</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grpSp>
        <p:nvGrpSpPr>
          <p:cNvPr id="7" name="Group 1"/>
          <p:cNvGrpSpPr/>
          <p:nvPr/>
        </p:nvGrpSpPr>
        <p:grpSpPr bwMode="auto">
          <a:xfrm>
            <a:off x="1547178" y="1737360"/>
            <a:ext cx="9496742" cy="3540760"/>
            <a:chOff x="337463" y="2133600"/>
            <a:chExt cx="8432616" cy="3103099"/>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463" y="2133600"/>
              <a:ext cx="8432616" cy="310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7"/>
            <p:cNvSpPr>
              <a:spLocks noChangeArrowheads="1"/>
            </p:cNvSpPr>
            <p:nvPr/>
          </p:nvSpPr>
          <p:spPr bwMode="auto">
            <a:xfrm>
              <a:off x="381000" y="2133600"/>
              <a:ext cx="8138160" cy="3017520"/>
            </a:xfrm>
            <a:prstGeom prst="rect">
              <a:avLst/>
            </a:prstGeom>
            <a:noFill/>
            <a:ln w="101600" algn="ctr">
              <a:solidFill>
                <a:srgbClr val="0000CC"/>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
        <p:nvSpPr>
          <p:cNvPr id="2" name="矩形 1">
            <a:extLst>
              <a:ext uri="{FF2B5EF4-FFF2-40B4-BE49-F238E27FC236}">
                <a16:creationId xmlns:a16="http://schemas.microsoft.com/office/drawing/2014/main" id="{3F199615-5A3F-48B6-9372-51C581CABCD6}"/>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Procedure to calculate the traditional checksum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3 The Data Link Layer</a:t>
            </a:r>
            <a:endParaRPr lang="en-US" altLang="zh-CN" i="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19" y="1177867"/>
            <a:ext cx="4980305" cy="517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3938" y="2339976"/>
            <a:ext cx="277177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5203AA5-7DAF-43B6-8103-A5AC8AA7CDB3}"/>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Algorithm to calculate the traditional checksum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99440" y="1375268"/>
            <a:ext cx="11028680" cy="4351338"/>
          </a:xfrm>
        </p:spPr>
        <p:txBody>
          <a:bodyPr/>
          <a:lstStyle/>
          <a:p>
            <a:pPr algn="just">
              <a:lnSpc>
                <a:spcPct val="100000"/>
              </a:lnSpc>
            </a:pPr>
            <a:r>
              <a:rPr lang="en-US" altLang="zh-CN" dirty="0">
                <a:ea typeface="宋体" panose="02010600030101010101" pitchFamily="2" charset="-122"/>
              </a:rPr>
              <a:t>If two 16-bit items are transposed</a:t>
            </a:r>
            <a:r>
              <a:rPr lang="zh-CN" altLang="en-US" dirty="0">
                <a:ea typeface="宋体" panose="02010600030101010101" pitchFamily="2" charset="-122"/>
              </a:rPr>
              <a:t>（调换</a:t>
            </a:r>
            <a:r>
              <a:rPr lang="en-US" altLang="zh-CN" dirty="0">
                <a:ea typeface="宋体" panose="02010600030101010101" pitchFamily="2" charset="-122"/>
              </a:rPr>
              <a:t>/</a:t>
            </a:r>
            <a:r>
              <a:rPr lang="zh-CN" altLang="en-US" dirty="0">
                <a:ea typeface="宋体" panose="02010600030101010101" pitchFamily="2" charset="-122"/>
              </a:rPr>
              <a:t>换位）</a:t>
            </a:r>
            <a:r>
              <a:rPr lang="en-US" altLang="zh-CN" dirty="0">
                <a:ea typeface="宋体" panose="02010600030101010101" pitchFamily="2" charset="-122"/>
              </a:rPr>
              <a:t> in transmission, the checksum cannot catch this error. </a:t>
            </a:r>
          </a:p>
          <a:p>
            <a:pPr algn="just">
              <a:lnSpc>
                <a:spcPct val="100000"/>
              </a:lnSpc>
            </a:pPr>
            <a:r>
              <a:rPr lang="en-US" altLang="zh-CN" dirty="0">
                <a:ea typeface="宋体" panose="02010600030101010101" pitchFamily="2" charset="-122"/>
              </a:rPr>
              <a:t>The reason is that the traditional checksum is not weighted: it treats each data item equally. </a:t>
            </a:r>
          </a:p>
          <a:p>
            <a:pPr algn="just">
              <a:lnSpc>
                <a:spcPct val="100000"/>
              </a:lnSpc>
            </a:pPr>
            <a:r>
              <a:rPr lang="en-US" altLang="zh-CN" dirty="0">
                <a:ea typeface="宋体" panose="02010600030101010101" pitchFamily="2" charset="-122"/>
              </a:rPr>
              <a:t>In other words, the order of data items is immaterial to the calculation. </a:t>
            </a:r>
          </a:p>
          <a:p>
            <a:pPr algn="just">
              <a:lnSpc>
                <a:spcPct val="100000"/>
              </a:lnSpc>
            </a:pPr>
            <a:r>
              <a:rPr lang="en-US" altLang="zh-CN" dirty="0">
                <a:ea typeface="宋体" panose="02010600030101010101" pitchFamily="2" charset="-122"/>
              </a:rPr>
              <a:t>Several approaches have been used to prevent this problem, such as Fletcher and Adler.</a:t>
            </a:r>
          </a:p>
        </p:txBody>
      </p:sp>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sp>
        <p:nvSpPr>
          <p:cNvPr id="2" name="矩形 1">
            <a:extLst>
              <a:ext uri="{FF2B5EF4-FFF2-40B4-BE49-F238E27FC236}">
                <a16:creationId xmlns:a16="http://schemas.microsoft.com/office/drawing/2014/main" id="{7A7488D6-F333-41C1-BF2B-0D85A97347A3}"/>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Problems of the traditional checksum calculation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dirty="0"/>
              <a:t>Computer Networks, Chapter 3 The Data Link Layer</a:t>
            </a:r>
            <a:endParaRPr lang="en-US" altLang="zh-CN" i="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582" y="2321847"/>
            <a:ext cx="6987417" cy="392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4A5DECB7-D75A-4D5D-92B9-546D2348D1BC}"/>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Algorithm to calculate an 8-bit Fletcher checksum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8DF9802-0D3D-4B07-AC5B-0800160871BB}"/>
              </a:ext>
            </a:extLst>
          </p:cNvPr>
          <p:cNvSpPr txBox="1"/>
          <p:nvPr/>
        </p:nvSpPr>
        <p:spPr>
          <a:xfrm>
            <a:off x="301659" y="966564"/>
            <a:ext cx="11716652" cy="1015663"/>
          </a:xfrm>
          <a:prstGeom prst="rect">
            <a:avLst/>
          </a:prstGeom>
          <a:noFill/>
        </p:spPr>
        <p:txBody>
          <a:bodyPr wrap="square">
            <a:spAutoFit/>
          </a:bodyPr>
          <a:lstStyle/>
          <a:p>
            <a:pPr marL="285750" indent="-285750">
              <a:buFont typeface="Arial" panose="020B0604020202020204" pitchFamily="34" charset="0"/>
              <a:buChar char="•"/>
            </a:pPr>
            <a:r>
              <a:rPr lang="en-US" altLang="zh-CN" sz="2000" b="0" i="0" dirty="0">
                <a:solidFill>
                  <a:srgbClr val="333333"/>
                </a:solidFill>
                <a:effectLst/>
                <a:latin typeface="-apple-system"/>
              </a:rPr>
              <a:t>For fair comparison, each running sum is half width E.g., 16-bit Fletcher Checksum is two 8-bit running sums.</a:t>
            </a:r>
          </a:p>
          <a:p>
            <a:pPr marL="285750" indent="-285750">
              <a:buFont typeface="Arial" panose="020B0604020202020204" pitchFamily="34" charset="0"/>
              <a:buChar char="•"/>
            </a:pPr>
            <a:r>
              <a:rPr lang="en-US" altLang="zh-CN" sz="2000" b="0" i="0" dirty="0">
                <a:solidFill>
                  <a:srgbClr val="4D4D4D"/>
                </a:solidFill>
                <a:effectLst/>
                <a:latin typeface="-apple-system"/>
              </a:rPr>
              <a:t>Use two running one’s complement checksums</a:t>
            </a:r>
          </a:p>
          <a:p>
            <a:pPr marL="285750" indent="-285750">
              <a:buFont typeface="Arial" panose="020B0604020202020204" pitchFamily="34" charset="0"/>
              <a:buChar char="•"/>
            </a:pPr>
            <a:r>
              <a:rPr lang="en-US" altLang="zh-CN" sz="2000" b="0" i="0" dirty="0">
                <a:solidFill>
                  <a:srgbClr val="333333"/>
                </a:solidFill>
                <a:effectLst/>
                <a:latin typeface="-apple-system"/>
              </a:rPr>
              <a:t>Makes checksum order-dependent (switched byte order detected)</a:t>
            </a:r>
            <a:endParaRPr lang="zh-CN" altLang="en-US" sz="2000" dirty="0"/>
          </a:p>
        </p:txBody>
      </p:sp>
      <p:sp>
        <p:nvSpPr>
          <p:cNvPr id="3" name="文本框 2">
            <a:extLst>
              <a:ext uri="{FF2B5EF4-FFF2-40B4-BE49-F238E27FC236}">
                <a16:creationId xmlns:a16="http://schemas.microsoft.com/office/drawing/2014/main" id="{41D71A49-02B0-47E8-B573-E13BD14700ED}"/>
              </a:ext>
            </a:extLst>
          </p:cNvPr>
          <p:cNvSpPr txBox="1"/>
          <p:nvPr/>
        </p:nvSpPr>
        <p:spPr>
          <a:xfrm>
            <a:off x="244260" y="2481756"/>
            <a:ext cx="4175185" cy="230832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Fletcher checksum</a:t>
            </a:r>
            <a:r>
              <a:rPr lang="zh-CN" altLang="en-US" sz="1600" dirty="0">
                <a:latin typeface="微软雅黑" panose="020B0503020204020204" pitchFamily="34" charset="-122"/>
                <a:ea typeface="微软雅黑" panose="020B0503020204020204" pitchFamily="34" charset="-122"/>
              </a:rPr>
              <a:t>有三种不同的算法参数：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Fletcher-16 (8bit + 8bit)</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Fletcher-32 (16bit + 16bit)</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Fletcher-64 (32bit + 32bit)</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The modulus selected:</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Fletcher-16: 255</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Fletcher-32: 65535</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Fleccher-64: </a:t>
            </a:r>
            <a:r>
              <a:rPr lang="en-US" altLang="zh-CN" sz="1600" b="0" i="0" dirty="0">
                <a:solidFill>
                  <a:srgbClr val="252525"/>
                </a:solidFill>
                <a:effectLst/>
                <a:latin typeface="Arial" panose="020B0604020202020204" pitchFamily="34" charset="0"/>
              </a:rPr>
              <a:t>4,294,967,295</a:t>
            </a:r>
            <a:endParaRPr lang="zh-CN" altLang="en-US" sz="1600"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A3C44CDC-147F-458D-BDFF-3162848E8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9" y="4775371"/>
            <a:ext cx="3153922" cy="14686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CD900ED-E77F-4EF6-B6C0-07B847E57C3F}"/>
              </a:ext>
            </a:extLst>
          </p:cNvPr>
          <p:cNvSpPr txBox="1"/>
          <p:nvPr/>
        </p:nvSpPr>
        <p:spPr>
          <a:xfrm>
            <a:off x="6368079" y="4180987"/>
            <a:ext cx="381971" cy="338554"/>
          </a:xfrm>
          <a:prstGeom prst="rect">
            <a:avLst/>
          </a:prstGeom>
          <a:solidFill>
            <a:schemeClr val="bg1"/>
          </a:solidFill>
        </p:spPr>
        <p:txBody>
          <a:bodyPr wrap="square" lIns="0" rIns="0" rtlCol="0">
            <a:spAutoFit/>
          </a:bodyPr>
          <a:lstStyle/>
          <a:p>
            <a:r>
              <a:rPr lang="en-US" altLang="zh-CN" sz="1600" dirty="0"/>
              <a:t>255</a:t>
            </a:r>
            <a:endParaRPr lang="zh-CN" altLang="en-US" sz="1600" dirty="0"/>
          </a:p>
        </p:txBody>
      </p:sp>
      <p:sp>
        <p:nvSpPr>
          <p:cNvPr id="10" name="文本框 9">
            <a:extLst>
              <a:ext uri="{FF2B5EF4-FFF2-40B4-BE49-F238E27FC236}">
                <a16:creationId xmlns:a16="http://schemas.microsoft.com/office/drawing/2014/main" id="{34973E57-2466-4056-A015-AD9453423424}"/>
              </a:ext>
            </a:extLst>
          </p:cNvPr>
          <p:cNvSpPr txBox="1"/>
          <p:nvPr/>
        </p:nvSpPr>
        <p:spPr>
          <a:xfrm>
            <a:off x="8838229" y="4161937"/>
            <a:ext cx="381971" cy="338554"/>
          </a:xfrm>
          <a:prstGeom prst="rect">
            <a:avLst/>
          </a:prstGeom>
          <a:solidFill>
            <a:schemeClr val="bg1"/>
          </a:solidFill>
        </p:spPr>
        <p:txBody>
          <a:bodyPr wrap="square" lIns="0" rIns="0" rtlCol="0">
            <a:spAutoFit/>
          </a:bodyPr>
          <a:lstStyle/>
          <a:p>
            <a:r>
              <a:rPr lang="en-US" altLang="zh-CN" sz="1600" dirty="0"/>
              <a:t>255</a:t>
            </a:r>
            <a:endParaRPr lang="zh-CN" altLang="en-US" sz="1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3 The Data Link Layer</a:t>
            </a:r>
            <a:endParaRPr lang="en-US" altLang="zh-CN" i="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516" y="2269879"/>
            <a:ext cx="6690354" cy="374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B1E6950-DDA5-4577-B376-D8AA393D86AE}"/>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Algorithm to calculate an Adler checksum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A962E91-D961-4CD4-B986-28CBED3A1B60}"/>
              </a:ext>
            </a:extLst>
          </p:cNvPr>
          <p:cNvSpPr txBox="1"/>
          <p:nvPr/>
        </p:nvSpPr>
        <p:spPr>
          <a:xfrm>
            <a:off x="425569" y="1023351"/>
            <a:ext cx="10696755" cy="923330"/>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rgbClr val="252525"/>
                </a:solidFill>
                <a:effectLst/>
                <a:latin typeface="Arial" panose="020B0604020202020204" pitchFamily="34" charset="0"/>
              </a:rPr>
              <a:t>The Adler-32 checksum is a specialization of the Fletcher-32 checksum devised by </a:t>
            </a:r>
            <a:r>
              <a:rPr lang="en-US" altLang="zh-CN" dirty="0">
                <a:solidFill>
                  <a:srgbClr val="252525"/>
                </a:solidFill>
                <a:latin typeface="Arial" panose="020B0604020202020204" pitchFamily="34" charset="0"/>
              </a:rPr>
              <a:t>Mark Adler</a:t>
            </a:r>
          </a:p>
          <a:p>
            <a:pPr marL="285750" indent="-285750">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旨在改进 </a:t>
            </a:r>
            <a:r>
              <a:rPr lang="en-US" altLang="zh-CN" b="0" i="0" dirty="0">
                <a:solidFill>
                  <a:srgbClr val="4D4D4D"/>
                </a:solidFill>
                <a:effectLst/>
                <a:latin typeface="微软雅黑" panose="020B0503020204020204" pitchFamily="34" charset="-122"/>
                <a:ea typeface="微软雅黑" panose="020B0503020204020204" pitchFamily="34" charset="-122"/>
              </a:rPr>
              <a:t>Fletcher Checksum</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Adler</a:t>
            </a:r>
            <a:r>
              <a:rPr lang="zh-CN" altLang="en-US" b="0" i="0" dirty="0">
                <a:solidFill>
                  <a:srgbClr val="4D4D4D"/>
                </a:solidFill>
                <a:effectLst/>
                <a:latin typeface="微软雅黑" panose="020B0503020204020204" pitchFamily="34" charset="-122"/>
                <a:ea typeface="微软雅黑" panose="020B0503020204020204" pitchFamily="34" charset="-122"/>
              </a:rPr>
              <a:t>校验和使用素数作为模数，比如</a:t>
            </a:r>
            <a:r>
              <a:rPr lang="en-US" altLang="zh-CN" b="0" i="0" dirty="0">
                <a:solidFill>
                  <a:srgbClr val="4D4D4D"/>
                </a:solidFill>
                <a:effectLst/>
                <a:latin typeface="微软雅黑" panose="020B0503020204020204" pitchFamily="34" charset="-122"/>
                <a:ea typeface="微软雅黑" panose="020B0503020204020204" pitchFamily="34" charset="-122"/>
              </a:rPr>
              <a:t>251</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Fletcher</a:t>
            </a:r>
            <a:r>
              <a:rPr lang="zh-CN" altLang="en-US" dirty="0">
                <a:solidFill>
                  <a:srgbClr val="4D4D4D"/>
                </a:solidFill>
                <a:latin typeface="微软雅黑" panose="020B0503020204020204" pitchFamily="34" charset="-122"/>
                <a:ea typeface="微软雅黑" panose="020B0503020204020204" pitchFamily="34" charset="-122"/>
              </a:rPr>
              <a:t> </a:t>
            </a:r>
            <a:r>
              <a:rPr lang="en-US" altLang="zh-CN" dirty="0">
                <a:solidFill>
                  <a:srgbClr val="4D4D4D"/>
                </a:solidFill>
                <a:latin typeface="微软雅黑" panose="020B0503020204020204" pitchFamily="34" charset="-122"/>
                <a:ea typeface="微软雅黑" panose="020B0503020204020204" pitchFamily="34" charset="-122"/>
              </a:rPr>
              <a:t>255</a:t>
            </a:r>
            <a:r>
              <a:rPr lang="zh-CN" altLang="en-US" b="0" i="0" dirty="0">
                <a:solidFill>
                  <a:srgbClr val="4D4D4D"/>
                </a:solidFill>
                <a:effectLst/>
                <a:latin typeface="微软雅黑" panose="020B0503020204020204" pitchFamily="34" charset="-122"/>
                <a:ea typeface="微软雅黑" panose="020B0503020204020204" pitchFamily="34" charset="-122"/>
              </a:rPr>
              <a:t>）， </a:t>
            </a:r>
            <a:r>
              <a:rPr lang="en-US" altLang="zh-CN" b="0" i="0" dirty="0">
                <a:solidFill>
                  <a:srgbClr val="4D4D4D"/>
                </a:solidFill>
                <a:effectLst/>
                <a:latin typeface="微软雅黑" panose="020B0503020204020204" pitchFamily="34" charset="-122"/>
                <a:ea typeface="微软雅黑" panose="020B0503020204020204" pitchFamily="34" charset="-122"/>
              </a:rPr>
              <a:t>65521</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Fletcher 65535</a:t>
            </a:r>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83739" y="1369810"/>
            <a:ext cx="10515600" cy="4269903"/>
          </a:xfrm>
        </p:spPr>
        <p:txBody>
          <a:bodyPr>
            <a:normAutofit/>
          </a:bodyPr>
          <a:lstStyle/>
          <a:p>
            <a:pPr>
              <a:lnSpc>
                <a:spcPct val="100000"/>
              </a:lnSpc>
            </a:pPr>
            <a:r>
              <a:rPr lang="en-US" altLang="zh-CN" dirty="0">
                <a:solidFill>
                  <a:srgbClr val="0000FF"/>
                </a:solidFill>
              </a:rPr>
              <a:t>Cyclic codes </a:t>
            </a:r>
            <a:r>
              <a:rPr lang="en-US" altLang="zh-CN" dirty="0"/>
              <a:t>are special linear block codes with one extra property. </a:t>
            </a:r>
          </a:p>
          <a:p>
            <a:pPr>
              <a:lnSpc>
                <a:spcPct val="100000"/>
              </a:lnSpc>
            </a:pPr>
            <a:r>
              <a:rPr lang="en-US" altLang="zh-CN" dirty="0"/>
              <a:t>In a cyclic code, if a </a:t>
            </a:r>
            <a:r>
              <a:rPr lang="en-US" altLang="zh-CN" dirty="0" err="1"/>
              <a:t>codeword</a:t>
            </a:r>
            <a:r>
              <a:rPr lang="en-US" altLang="zh-CN" dirty="0"/>
              <a:t> is cyclically shifted (rotated), the result is another </a:t>
            </a:r>
            <a:r>
              <a:rPr lang="en-US" altLang="zh-CN" dirty="0" err="1"/>
              <a:t>codeword</a:t>
            </a:r>
            <a:r>
              <a:rPr lang="en-US" altLang="zh-CN" dirty="0"/>
              <a:t>. </a:t>
            </a:r>
          </a:p>
          <a:p>
            <a:pPr>
              <a:lnSpc>
                <a:spcPct val="100000"/>
              </a:lnSpc>
            </a:pPr>
            <a:r>
              <a:rPr lang="en-US" altLang="zh-CN" dirty="0"/>
              <a:t>For example, if 1011000 is a </a:t>
            </a:r>
            <a:r>
              <a:rPr lang="en-US" altLang="zh-CN" dirty="0" err="1"/>
              <a:t>codeword</a:t>
            </a:r>
            <a:r>
              <a:rPr lang="en-US" altLang="zh-CN" dirty="0"/>
              <a:t> and we cyclically left-shift, then 0110001 is also a </a:t>
            </a:r>
            <a:r>
              <a:rPr lang="en-US" altLang="zh-CN" dirty="0" err="1"/>
              <a:t>codeword</a:t>
            </a:r>
            <a:r>
              <a:rPr lang="en-US" altLang="zh-CN" dirty="0"/>
              <a:t>.</a:t>
            </a:r>
          </a:p>
          <a:p>
            <a:pPr>
              <a:lnSpc>
                <a:spcPct val="100000"/>
              </a:lnSpc>
            </a:pPr>
            <a:r>
              <a:rPr lang="en-US" altLang="zh-CN" dirty="0">
                <a:solidFill>
                  <a:srgbClr val="0000FF"/>
                </a:solidFill>
                <a:ea typeface="宋体" panose="02010600030101010101" pitchFamily="2" charset="-122"/>
              </a:rPr>
              <a:t>Cyclic Redundancy Check</a:t>
            </a:r>
            <a:r>
              <a:rPr lang="en-US" altLang="zh-CN" dirty="0">
                <a:ea typeface="宋体" panose="02010600030101010101" pitchFamily="2" charset="-122"/>
              </a:rPr>
              <a:t> (CRC), which is used in networks such as LANs and WANs.  It adds bits so that transmitted frame viewed as a polynomial is </a:t>
            </a:r>
            <a:r>
              <a:rPr lang="en-US" altLang="zh-CN" b="1" dirty="0">
                <a:ea typeface="宋体" panose="02010600030101010101" pitchFamily="2" charset="-122"/>
              </a:rPr>
              <a:t>evenly divisible (</a:t>
            </a:r>
            <a:r>
              <a:rPr lang="zh-CN" altLang="en-US" b="1" dirty="0">
                <a:ea typeface="宋体" panose="02010600030101010101" pitchFamily="2" charset="-122"/>
              </a:rPr>
              <a:t>整除</a:t>
            </a:r>
            <a:r>
              <a:rPr lang="en-US" altLang="zh-CN" b="1" dirty="0">
                <a:ea typeface="宋体" panose="02010600030101010101" pitchFamily="2" charset="-122"/>
              </a:rPr>
              <a:t>) </a:t>
            </a:r>
            <a:r>
              <a:rPr lang="en-US" altLang="zh-CN" dirty="0">
                <a:ea typeface="宋体" panose="02010600030101010101" pitchFamily="2" charset="-122"/>
              </a:rPr>
              <a:t>by a generator polynomial.</a:t>
            </a:r>
            <a:endParaRPr lang="zh-CN" altLang="en-US" dirty="0"/>
          </a:p>
        </p:txBody>
      </p:sp>
      <p:sp>
        <p:nvSpPr>
          <p:cNvPr id="4" name="页脚占位符 3"/>
          <p:cNvSpPr>
            <a:spLocks noGrp="1"/>
          </p:cNvSpPr>
          <p:nvPr>
            <p:ph type="ftr" sz="quarter" idx="11"/>
          </p:nvPr>
        </p:nvSpPr>
        <p:spPr/>
        <p:txBody>
          <a:bodyPr/>
          <a:lstStyle/>
          <a:p>
            <a:pPr>
              <a:defRPr/>
            </a:pPr>
            <a:r>
              <a:rPr lang="en-US" altLang="zh-CN"/>
              <a:t>Computer Networks, Chapter 3 The Data Link Layer</a:t>
            </a:r>
            <a:endParaRPr lang="en-US" altLang="zh-CN" i="0"/>
          </a:p>
        </p:txBody>
      </p:sp>
      <p:sp>
        <p:nvSpPr>
          <p:cNvPr id="2" name="矩形 1">
            <a:extLst>
              <a:ext uri="{FF2B5EF4-FFF2-40B4-BE49-F238E27FC236}">
                <a16:creationId xmlns:a16="http://schemas.microsoft.com/office/drawing/2014/main" id="{5F06D0A8-D960-4B3D-A34A-1CF78404B987}"/>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Cyclic codes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循环码</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ext Box 2"/>
          <p:cNvSpPr txBox="1">
            <a:spLocks noChangeArrowheads="1"/>
          </p:cNvSpPr>
          <p:nvPr/>
        </p:nvSpPr>
        <p:spPr bwMode="auto">
          <a:xfrm>
            <a:off x="278596" y="245111"/>
            <a:ext cx="11301979"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CRC</a:t>
            </a:r>
            <a:r>
              <a:rPr lang="zh-CN" altLang="en-US" dirty="0"/>
              <a:t> </a:t>
            </a:r>
            <a:r>
              <a:rPr lang="en-US" altLang="zh-CN" dirty="0"/>
              <a:t>Basics</a:t>
            </a:r>
            <a:r>
              <a:rPr lang="zh-CN" altLang="en-US" dirty="0"/>
              <a:t>：</a:t>
            </a:r>
            <a:r>
              <a:rPr lang="en-US" altLang="zh-CN" dirty="0"/>
              <a:t>A polynomial to represent a binary word</a:t>
            </a:r>
          </a:p>
        </p:txBody>
      </p:sp>
      <p:pic>
        <p:nvPicPr>
          <p:cNvPr id="924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85" y="3131730"/>
            <a:ext cx="884872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en-US" altLang="en-US"/>
              <a:t>Computer Networks, Chapter 3 The Data Link Layer</a:t>
            </a:r>
          </a:p>
        </p:txBody>
      </p:sp>
      <p:sp>
        <p:nvSpPr>
          <p:cNvPr id="7" name="文本框 6">
            <a:extLst>
              <a:ext uri="{FF2B5EF4-FFF2-40B4-BE49-F238E27FC236}">
                <a16:creationId xmlns:a16="http://schemas.microsoft.com/office/drawing/2014/main" id="{71BE2844-E0C5-4108-93D3-E3BCF633B442}"/>
              </a:ext>
            </a:extLst>
          </p:cNvPr>
          <p:cNvSpPr txBox="1"/>
          <p:nvPr/>
        </p:nvSpPr>
        <p:spPr>
          <a:xfrm>
            <a:off x="450127" y="1333907"/>
            <a:ext cx="11423157" cy="1077218"/>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altLang="zh-CN" b="0" i="0" dirty="0">
                <a:solidFill>
                  <a:srgbClr val="4D4D4D"/>
                </a:solidFill>
                <a:effectLst/>
                <a:latin typeface="微软雅黑" panose="020B0503020204020204" pitchFamily="34" charset="-122"/>
                <a:ea typeface="微软雅黑" panose="020B0503020204020204" pitchFamily="34" charset="-122"/>
              </a:rPr>
              <a:t>CRC </a:t>
            </a:r>
            <a:r>
              <a:rPr lang="zh-CN" altLang="en-US" b="0" i="0" dirty="0">
                <a:solidFill>
                  <a:srgbClr val="4D4D4D"/>
                </a:solidFill>
                <a:effectLst/>
                <a:latin typeface="微软雅黑" panose="020B0503020204020204" pitchFamily="34" charset="-122"/>
                <a:ea typeface="微软雅黑" panose="020B0503020204020204" pitchFamily="34" charset="-122"/>
              </a:rPr>
              <a:t>基于循环纠错码理论，是基于</a:t>
            </a:r>
            <a:r>
              <a:rPr lang="zh-CN" altLang="en-US" dirty="0">
                <a:latin typeface="微软雅黑" panose="020B0503020204020204" pitchFamily="34" charset="-122"/>
                <a:ea typeface="微软雅黑" panose="020B0503020204020204" pitchFamily="34" charset="-122"/>
              </a:rPr>
              <a:t>伽罗华域</a:t>
            </a:r>
            <a:r>
              <a:rPr lang="en-US" altLang="zh-CN" dirty="0">
                <a:latin typeface="微软雅黑" panose="020B0503020204020204" pitchFamily="34" charset="-122"/>
                <a:ea typeface="微软雅黑" panose="020B0503020204020204" pitchFamily="34" charset="-122"/>
              </a:rPr>
              <a:t>(Galois Field) GF(2)</a:t>
            </a:r>
            <a:r>
              <a:rPr lang="zh-CN" altLang="en-US" b="0" i="0" dirty="0">
                <a:solidFill>
                  <a:srgbClr val="4D4D4D"/>
                </a:solidFill>
                <a:effectLst/>
                <a:latin typeface="微软雅黑" panose="020B0503020204020204" pitchFamily="34" charset="-122"/>
                <a:ea typeface="微软雅黑" panose="020B0503020204020204" pitchFamily="34" charset="-122"/>
              </a:rPr>
              <a:t>（即除以 </a:t>
            </a:r>
            <a:r>
              <a:rPr lang="en-US" altLang="zh-CN" b="0" i="0" dirty="0">
                <a:solidFill>
                  <a:srgbClr val="4D4D4D"/>
                </a:solidFill>
                <a:effectLst/>
                <a:latin typeface="微软雅黑" panose="020B0503020204020204" pitchFamily="34" charset="-122"/>
                <a:ea typeface="微软雅黑" panose="020B0503020204020204" pitchFamily="34" charset="-122"/>
              </a:rPr>
              <a:t>2 </a:t>
            </a:r>
            <a:r>
              <a:rPr lang="zh-CN" altLang="en-US" b="0" i="0" dirty="0">
                <a:solidFill>
                  <a:srgbClr val="4D4D4D"/>
                </a:solidFill>
                <a:effectLst/>
                <a:latin typeface="微软雅黑" panose="020B0503020204020204" pitchFamily="34" charset="-122"/>
                <a:ea typeface="微软雅黑" panose="020B0503020204020204" pitchFamily="34" charset="-122"/>
              </a:rPr>
              <a:t>的同余）的多项式环。</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在代数编码理论中，将一个码组表示为一个多项式，码组中各码元当作多项式的系数。任意一个由二进制位串组成的代码都可以和一个系数仅为 ‘</a:t>
            </a:r>
            <a:r>
              <a:rPr lang="en-US" altLang="zh-CN" b="0" i="0" dirty="0">
                <a:solidFill>
                  <a:srgbClr val="4D4D4D"/>
                </a:solidFill>
                <a:effectLst/>
                <a:latin typeface="微软雅黑" panose="020B0503020204020204" pitchFamily="34" charset="-122"/>
                <a:ea typeface="微软雅黑" panose="020B0503020204020204" pitchFamily="34" charset="-122"/>
              </a:rPr>
              <a:t>0’ </a:t>
            </a:r>
            <a:r>
              <a:rPr lang="zh-CN" altLang="en-US" b="0" i="0" dirty="0">
                <a:solidFill>
                  <a:srgbClr val="4D4D4D"/>
                </a:solidFill>
                <a:effectLst/>
                <a:latin typeface="微软雅黑" panose="020B0503020204020204" pitchFamily="34" charset="-122"/>
                <a:ea typeface="微软雅黑" panose="020B0503020204020204" pitchFamily="34" charset="-122"/>
              </a:rPr>
              <a:t>和 ‘</a:t>
            </a:r>
            <a:r>
              <a:rPr lang="en-US" altLang="zh-CN" b="0" i="0" dirty="0">
                <a:solidFill>
                  <a:srgbClr val="4D4D4D"/>
                </a:solidFill>
                <a:effectLst/>
                <a:latin typeface="微软雅黑" panose="020B0503020204020204" pitchFamily="34" charset="-122"/>
                <a:ea typeface="微软雅黑" panose="020B0503020204020204" pitchFamily="34" charset="-122"/>
              </a:rPr>
              <a:t>1’ </a:t>
            </a:r>
            <a:r>
              <a:rPr lang="zh-CN" altLang="en-US" b="0" i="0" dirty="0">
                <a:solidFill>
                  <a:srgbClr val="4D4D4D"/>
                </a:solidFill>
                <a:effectLst/>
                <a:latin typeface="微软雅黑" panose="020B0503020204020204" pitchFamily="34" charset="-122"/>
                <a:ea typeface="微软雅黑" panose="020B0503020204020204" pitchFamily="34" charset="-122"/>
              </a:rPr>
              <a:t>取值的多项式一一对应。如下图。</a:t>
            </a:r>
            <a:endParaRPr lang="zh-CN"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6F3E65C-A5F9-4587-B2BC-C9413DA973F3}"/>
              </a:ext>
            </a:extLst>
          </p:cNvPr>
          <p:cNvSpPr txBox="1"/>
          <p:nvPr/>
        </p:nvSpPr>
        <p:spPr>
          <a:xfrm flipH="1">
            <a:off x="10060315" y="4529008"/>
            <a:ext cx="1881640" cy="55399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x</a:t>
            </a:r>
            <a:r>
              <a:rPr lang="en-US" altLang="zh-CN" sz="1600" baseline="30000" dirty="0">
                <a:latin typeface="微软雅黑" panose="020B0503020204020204" pitchFamily="34" charset="-122"/>
                <a:ea typeface="微软雅黑" panose="020B0503020204020204" pitchFamily="34" charset="-122"/>
              </a:rPr>
              <a:t>6</a:t>
            </a:r>
            <a:r>
              <a:rPr lang="en-US" altLang="zh-CN" sz="1600" dirty="0">
                <a:latin typeface="微软雅黑" panose="020B0503020204020204" pitchFamily="34" charset="-122"/>
                <a:ea typeface="微软雅黑" panose="020B0503020204020204" pitchFamily="34" charset="-122"/>
              </a:rPr>
              <a:t>+x+1</a:t>
            </a:r>
            <a:r>
              <a:rPr lang="zh-CN" altLang="en-US" sz="1400" dirty="0">
                <a:latin typeface="微软雅黑" panose="020B0503020204020204" pitchFamily="34" charset="-122"/>
                <a:ea typeface="微软雅黑" panose="020B0503020204020204" pitchFamily="34" charset="-122"/>
              </a:rPr>
              <a:t>多项式对应的代码为</a:t>
            </a:r>
            <a:r>
              <a:rPr lang="en-US" altLang="zh-CN" sz="1400" dirty="0">
                <a:latin typeface="微软雅黑" panose="020B0503020204020204" pitchFamily="34" charset="-122"/>
                <a:ea typeface="微软雅黑" panose="020B0503020204020204" pitchFamily="34" charset="-122"/>
              </a:rPr>
              <a:t>1000011</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ext Box 2"/>
          <p:cNvSpPr txBox="1">
            <a:spLocks noChangeArrowheads="1"/>
          </p:cNvSpPr>
          <p:nvPr/>
        </p:nvSpPr>
        <p:spPr bwMode="auto">
          <a:xfrm>
            <a:off x="278596" y="245111"/>
            <a:ext cx="11301979"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CRC Calculation</a:t>
            </a:r>
          </a:p>
        </p:txBody>
      </p:sp>
      <p:sp>
        <p:nvSpPr>
          <p:cNvPr id="7" name="文本框 6">
            <a:extLst>
              <a:ext uri="{FF2B5EF4-FFF2-40B4-BE49-F238E27FC236}">
                <a16:creationId xmlns:a16="http://schemas.microsoft.com/office/drawing/2014/main" id="{71BE2844-E0C5-4108-93D3-E3BCF633B442}"/>
              </a:ext>
            </a:extLst>
          </p:cNvPr>
          <p:cNvSpPr txBox="1"/>
          <p:nvPr/>
        </p:nvSpPr>
        <p:spPr>
          <a:xfrm>
            <a:off x="374406" y="968386"/>
            <a:ext cx="11423157" cy="3231654"/>
          </a:xfrm>
          <a:prstGeom prst="rect">
            <a:avLst/>
          </a:prstGeom>
          <a:noFill/>
        </p:spPr>
        <p:txBody>
          <a:bodyPr wrap="square">
            <a:spAutoFit/>
          </a:bodyPr>
          <a:lstStyle/>
          <a:p>
            <a:pPr marL="285750" indent="-285750">
              <a:spcBef>
                <a:spcPts val="1200"/>
              </a:spcBef>
              <a:buFont typeface="Arial" panose="020B0604020202020204" pitchFamily="34" charset="0"/>
              <a:buChar char="•"/>
            </a:pPr>
            <a:r>
              <a:rPr lang="zh-CN" altLang="en-US" sz="1600" b="1" i="0" dirty="0">
                <a:solidFill>
                  <a:srgbClr val="4D4D4D"/>
                </a:solidFill>
                <a:effectLst/>
                <a:latin typeface="微软雅黑" panose="020B0503020204020204" pitchFamily="34" charset="-122"/>
                <a:ea typeface="微软雅黑" panose="020B0503020204020204" pitchFamily="34" charset="-122"/>
              </a:rPr>
              <a:t>校验码的生成过程</a:t>
            </a:r>
            <a:r>
              <a:rPr lang="zh-CN" altLang="en-US" sz="1600" b="0" i="0" dirty="0">
                <a:solidFill>
                  <a:srgbClr val="4D4D4D"/>
                </a:solidFill>
                <a:effectLst/>
                <a:latin typeface="微软雅黑" panose="020B0503020204020204" pitchFamily="34" charset="-122"/>
                <a:ea typeface="微软雅黑" panose="020B0503020204020204" pitchFamily="34" charset="-122"/>
              </a:rPr>
              <a:t>：假设要发送的信息用多项式 </a:t>
            </a:r>
            <a:r>
              <a:rPr lang="en-US" altLang="zh-CN" sz="1600" b="0" i="0" dirty="0">
                <a:solidFill>
                  <a:srgbClr val="4D4D4D"/>
                </a:solidFill>
                <a:effectLst/>
                <a:latin typeface="微软雅黑" panose="020B0503020204020204" pitchFamily="34" charset="-122"/>
                <a:ea typeface="微软雅黑" panose="020B0503020204020204" pitchFamily="34" charset="-122"/>
              </a:rPr>
              <a:t>C(x) </a:t>
            </a:r>
            <a:r>
              <a:rPr lang="zh-CN" altLang="en-US" sz="1600" b="0" i="0" dirty="0">
                <a:solidFill>
                  <a:srgbClr val="4D4D4D"/>
                </a:solidFill>
                <a:effectLst/>
                <a:latin typeface="微软雅黑" panose="020B0503020204020204" pitchFamily="34" charset="-122"/>
                <a:ea typeface="微软雅黑" panose="020B0503020204020204" pitchFamily="34" charset="-122"/>
              </a:rPr>
              <a:t>表示，将 </a:t>
            </a:r>
            <a:r>
              <a:rPr lang="en-US" altLang="zh-CN" sz="1600" b="0" i="0" dirty="0">
                <a:solidFill>
                  <a:srgbClr val="4D4D4D"/>
                </a:solidFill>
                <a:effectLst/>
                <a:latin typeface="微软雅黑" panose="020B0503020204020204" pitchFamily="34" charset="-122"/>
                <a:ea typeface="微软雅黑" panose="020B0503020204020204" pitchFamily="34" charset="-122"/>
              </a:rPr>
              <a:t>C(x) </a:t>
            </a:r>
            <a:r>
              <a:rPr lang="zh-CN" altLang="en-US" sz="1600" b="0" i="0" dirty="0">
                <a:solidFill>
                  <a:srgbClr val="4D4D4D"/>
                </a:solidFill>
                <a:effectLst/>
                <a:latin typeface="微软雅黑" panose="020B0503020204020204" pitchFamily="34" charset="-122"/>
                <a:ea typeface="微软雅黑" panose="020B0503020204020204" pitchFamily="34" charset="-122"/>
              </a:rPr>
              <a:t>左移 </a:t>
            </a:r>
            <a:r>
              <a:rPr lang="en-US" altLang="zh-CN" sz="1600" b="0" i="0" dirty="0">
                <a:solidFill>
                  <a:srgbClr val="4D4D4D"/>
                </a:solidFill>
                <a:effectLst/>
                <a:latin typeface="微软雅黑" panose="020B0503020204020204" pitchFamily="34" charset="-122"/>
                <a:ea typeface="微软雅黑" panose="020B0503020204020204" pitchFamily="34" charset="-122"/>
              </a:rPr>
              <a:t>R </a:t>
            </a:r>
            <a:r>
              <a:rPr lang="zh-CN" altLang="en-US" sz="1600" b="0" i="0" dirty="0">
                <a:solidFill>
                  <a:srgbClr val="4D4D4D"/>
                </a:solidFill>
                <a:effectLst/>
                <a:latin typeface="微软雅黑" panose="020B0503020204020204" pitchFamily="34" charset="-122"/>
                <a:ea typeface="微软雅黑" panose="020B0503020204020204" pitchFamily="34" charset="-122"/>
              </a:rPr>
              <a:t>位（可表示成 </a:t>
            </a:r>
            <a:r>
              <a:rPr lang="en-US" altLang="zh-CN" sz="1600" b="0" i="0" dirty="0">
                <a:solidFill>
                  <a:srgbClr val="4D4D4D"/>
                </a:solidFill>
                <a:effectLst/>
                <a:latin typeface="微软雅黑" panose="020B0503020204020204" pitchFamily="34" charset="-122"/>
                <a:ea typeface="微软雅黑" panose="020B0503020204020204" pitchFamily="34" charset="-122"/>
              </a:rPr>
              <a:t>C(x) &lt;&lt; R</a:t>
            </a:r>
            <a:r>
              <a:rPr lang="zh-CN" altLang="en-US" sz="1600" b="0" i="0" dirty="0">
                <a:solidFill>
                  <a:srgbClr val="4D4D4D"/>
                </a:solidFill>
                <a:effectLst/>
                <a:latin typeface="微软雅黑" panose="020B0503020204020204" pitchFamily="34" charset="-122"/>
                <a:ea typeface="微软雅黑" panose="020B0503020204020204" pitchFamily="34" charset="-122"/>
              </a:rPr>
              <a:t>），这样 </a:t>
            </a:r>
            <a:r>
              <a:rPr lang="en-US" altLang="zh-CN" sz="1600" b="0" i="0" dirty="0">
                <a:solidFill>
                  <a:srgbClr val="4D4D4D"/>
                </a:solidFill>
                <a:effectLst/>
                <a:latin typeface="微软雅黑" panose="020B0503020204020204" pitchFamily="34" charset="-122"/>
                <a:ea typeface="微软雅黑" panose="020B0503020204020204" pitchFamily="34" charset="-122"/>
              </a:rPr>
              <a:t>C(x) </a:t>
            </a:r>
            <a:r>
              <a:rPr lang="zh-CN" altLang="en-US" sz="1600" b="0" i="0" dirty="0">
                <a:solidFill>
                  <a:srgbClr val="4D4D4D"/>
                </a:solidFill>
                <a:effectLst/>
                <a:latin typeface="微软雅黑" panose="020B0503020204020204" pitchFamily="34" charset="-122"/>
                <a:ea typeface="微软雅黑" panose="020B0503020204020204" pitchFamily="34" charset="-122"/>
              </a:rPr>
              <a:t>的右边就会空出 </a:t>
            </a:r>
            <a:r>
              <a:rPr lang="en-US" altLang="zh-CN" sz="1600" b="0" i="0" dirty="0">
                <a:solidFill>
                  <a:srgbClr val="4D4D4D"/>
                </a:solidFill>
                <a:effectLst/>
                <a:latin typeface="微软雅黑" panose="020B0503020204020204" pitchFamily="34" charset="-122"/>
                <a:ea typeface="微软雅黑" panose="020B0503020204020204" pitchFamily="34" charset="-122"/>
              </a:rPr>
              <a:t>R </a:t>
            </a:r>
            <a:r>
              <a:rPr lang="zh-CN" altLang="en-US" sz="1600" b="0" i="0" dirty="0">
                <a:solidFill>
                  <a:srgbClr val="4D4D4D"/>
                </a:solidFill>
                <a:effectLst/>
                <a:latin typeface="微软雅黑" panose="020B0503020204020204" pitchFamily="34" charset="-122"/>
                <a:ea typeface="微软雅黑" panose="020B0503020204020204" pitchFamily="34" charset="-122"/>
              </a:rPr>
              <a:t>位，这就是校验码的位置。用 </a:t>
            </a:r>
            <a:r>
              <a:rPr lang="en-US" altLang="zh-CN" sz="1600" b="0" i="0" dirty="0">
                <a:solidFill>
                  <a:srgbClr val="4D4D4D"/>
                </a:solidFill>
                <a:effectLst/>
                <a:latin typeface="微软雅黑" panose="020B0503020204020204" pitchFamily="34" charset="-122"/>
                <a:ea typeface="微软雅黑" panose="020B0503020204020204" pitchFamily="34" charset="-122"/>
              </a:rPr>
              <a:t>C(x) &lt;&lt; R</a:t>
            </a:r>
            <a:r>
              <a:rPr lang="zh-CN" altLang="en-US" sz="1600" b="0" i="0" dirty="0">
                <a:solidFill>
                  <a:srgbClr val="4D4D4D"/>
                </a:solidFill>
                <a:effectLst/>
                <a:latin typeface="微软雅黑" panose="020B0503020204020204" pitchFamily="34" charset="-122"/>
                <a:ea typeface="微软雅黑" panose="020B0503020204020204" pitchFamily="34" charset="-122"/>
              </a:rPr>
              <a:t>除以 </a:t>
            </a:r>
            <a:r>
              <a:rPr lang="en-US" altLang="zh-CN" sz="1600" b="0" i="0" dirty="0">
                <a:solidFill>
                  <a:srgbClr val="4D4D4D"/>
                </a:solidFill>
                <a:effectLst/>
                <a:latin typeface="微软雅黑" panose="020B0503020204020204" pitchFamily="34" charset="-122"/>
                <a:ea typeface="微软雅黑" panose="020B0503020204020204" pitchFamily="34" charset="-122"/>
              </a:rPr>
              <a:t>G(x) </a:t>
            </a:r>
            <a:r>
              <a:rPr lang="zh-CN" altLang="en-US" sz="1600" b="0" i="0" dirty="0">
                <a:solidFill>
                  <a:srgbClr val="4D4D4D"/>
                </a:solidFill>
                <a:effectLst/>
                <a:latin typeface="微软雅黑" panose="020B0503020204020204" pitchFamily="34" charset="-122"/>
                <a:ea typeface="微软雅黑" panose="020B0503020204020204" pitchFamily="34" charset="-122"/>
              </a:rPr>
              <a:t>得到的余数就是校验码。</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en-US" altLang="zh-CN" sz="1600" b="1" i="0" dirty="0">
                <a:solidFill>
                  <a:srgbClr val="333333"/>
                </a:solidFill>
                <a:effectLst/>
                <a:latin typeface="微软雅黑" panose="020B0503020204020204" pitchFamily="34" charset="-122"/>
                <a:ea typeface="微软雅黑" panose="020B0503020204020204" pitchFamily="34" charset="-122"/>
              </a:rPr>
              <a:t>G(x)</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 表示 </a:t>
            </a:r>
            <a:r>
              <a:rPr lang="en-US" altLang="zh-CN" sz="1600" b="0" i="0" dirty="0">
                <a:solidFill>
                  <a:srgbClr val="333333"/>
                </a:solidFill>
                <a:effectLst/>
                <a:latin typeface="微软雅黑" panose="020B0503020204020204" pitchFamily="34" charset="-122"/>
                <a:ea typeface="微软雅黑" panose="020B0503020204020204" pitchFamily="34" charset="-122"/>
              </a:rPr>
              <a:t>CRC </a:t>
            </a:r>
            <a:r>
              <a:rPr lang="zh-CN" altLang="en-US" sz="1600" b="0" i="0" dirty="0">
                <a:solidFill>
                  <a:srgbClr val="333333"/>
                </a:solidFill>
                <a:effectLst/>
                <a:latin typeface="微软雅黑" panose="020B0503020204020204" pitchFamily="34" charset="-122"/>
                <a:ea typeface="微软雅黑" panose="020B0503020204020204" pitchFamily="34" charset="-122"/>
              </a:rPr>
              <a:t>的生成多项式，是接收方和发送方的一个约定，由 </a:t>
            </a:r>
            <a:r>
              <a:rPr lang="en-US" altLang="zh-CN" sz="1600" b="0" i="0" dirty="0">
                <a:solidFill>
                  <a:srgbClr val="333333"/>
                </a:solidFill>
                <a:effectLst/>
                <a:latin typeface="微软雅黑" panose="020B0503020204020204" pitchFamily="34" charset="-122"/>
                <a:ea typeface="微软雅黑" panose="020B0503020204020204" pitchFamily="34" charset="-122"/>
              </a:rPr>
              <a:t>CRC </a:t>
            </a:r>
            <a:r>
              <a:rPr lang="zh-CN" altLang="en-US" sz="1600" b="0" i="0" dirty="0">
                <a:solidFill>
                  <a:srgbClr val="333333"/>
                </a:solidFill>
                <a:effectLst/>
                <a:latin typeface="微软雅黑" panose="020B0503020204020204" pitchFamily="34" charset="-122"/>
                <a:ea typeface="微软雅黑" panose="020B0503020204020204" pitchFamily="34" charset="-122"/>
              </a:rPr>
              <a:t>规范给定。在整个传输过程中，这个二进制数始终保持不变。例如 </a:t>
            </a:r>
            <a:r>
              <a:rPr lang="en-US" altLang="zh-CN" sz="1600" b="0" i="0" dirty="0">
                <a:solidFill>
                  <a:srgbClr val="333333"/>
                </a:solidFill>
                <a:effectLst/>
                <a:latin typeface="微软雅黑" panose="020B0503020204020204" pitchFamily="34" charset="-122"/>
                <a:ea typeface="微软雅黑" panose="020B0503020204020204" pitchFamily="34" charset="-122"/>
              </a:rPr>
              <a:t>CRC-CCITT </a:t>
            </a:r>
            <a:r>
              <a:rPr lang="zh-CN" altLang="en-US" sz="1600" b="0" i="0" dirty="0">
                <a:solidFill>
                  <a:srgbClr val="333333"/>
                </a:solidFill>
                <a:effectLst/>
                <a:latin typeface="微软雅黑" panose="020B0503020204020204" pitchFamily="34" charset="-122"/>
                <a:ea typeface="微软雅黑" panose="020B0503020204020204" pitchFamily="34" charset="-122"/>
              </a:rPr>
              <a:t>的生成多项式为 </a:t>
            </a:r>
            <a:r>
              <a:rPr lang="en-US" altLang="zh-CN" sz="1600" b="0" i="0" dirty="0">
                <a:solidFill>
                  <a:srgbClr val="333333"/>
                </a:solidFill>
                <a:effectLst/>
                <a:latin typeface="微软雅黑" panose="020B0503020204020204" pitchFamily="34" charset="-122"/>
                <a:ea typeface="微软雅黑" panose="020B0503020204020204" pitchFamily="34" charset="-122"/>
              </a:rPr>
              <a:t>G(x) = x</a:t>
            </a:r>
            <a:r>
              <a:rPr lang="en-US" altLang="zh-CN" sz="1600" baseline="30000" dirty="0">
                <a:solidFill>
                  <a:srgbClr val="333333"/>
                </a:solidFill>
                <a:latin typeface="微软雅黑" panose="020B0503020204020204" pitchFamily="34" charset="-122"/>
                <a:ea typeface="微软雅黑" panose="020B0503020204020204" pitchFamily="34" charset="-122"/>
              </a:rPr>
              <a:t>16</a:t>
            </a:r>
            <a:r>
              <a:rPr lang="en-US" altLang="zh-CN" sz="1600" b="0" i="0" dirty="0">
                <a:solidFill>
                  <a:srgbClr val="333333"/>
                </a:solidFill>
                <a:effectLst/>
                <a:latin typeface="微软雅黑" panose="020B0503020204020204" pitchFamily="34" charset="-122"/>
                <a:ea typeface="微软雅黑" panose="020B0503020204020204" pitchFamily="34" charset="-122"/>
              </a:rPr>
              <a:t> + x</a:t>
            </a:r>
            <a:r>
              <a:rPr lang="en-US" altLang="zh-CN" sz="1600" baseline="30000" dirty="0">
                <a:solidFill>
                  <a:srgbClr val="333333"/>
                </a:solidFill>
                <a:latin typeface="微软雅黑" panose="020B0503020204020204" pitchFamily="34" charset="-122"/>
                <a:ea typeface="微软雅黑" panose="020B0503020204020204" pitchFamily="34" charset="-122"/>
              </a:rPr>
              <a:t>12</a:t>
            </a:r>
            <a:r>
              <a:rPr lang="en-US" altLang="zh-CN" sz="1600" b="0" i="0" dirty="0">
                <a:solidFill>
                  <a:srgbClr val="333333"/>
                </a:solidFill>
                <a:effectLst/>
                <a:latin typeface="微软雅黑" panose="020B0503020204020204" pitchFamily="34" charset="-122"/>
                <a:ea typeface="微软雅黑" panose="020B0503020204020204" pitchFamily="34" charset="-122"/>
              </a:rPr>
              <a:t> + x</a:t>
            </a:r>
            <a:r>
              <a:rPr lang="en-US" altLang="zh-CN" sz="1600" baseline="30000" dirty="0">
                <a:solidFill>
                  <a:srgbClr val="333333"/>
                </a:solidFill>
                <a:latin typeface="微软雅黑" panose="020B0503020204020204" pitchFamily="34" charset="-122"/>
                <a:ea typeface="微软雅黑" panose="020B0503020204020204" pitchFamily="34" charset="-122"/>
              </a:rPr>
              <a:t>5</a:t>
            </a:r>
            <a:r>
              <a:rPr lang="en-US" altLang="zh-CN" sz="1600" b="0" i="0" dirty="0">
                <a:solidFill>
                  <a:srgbClr val="333333"/>
                </a:solidFill>
                <a:effectLst/>
                <a:latin typeface="微软雅黑" panose="020B0503020204020204" pitchFamily="34" charset="-122"/>
                <a:ea typeface="微软雅黑" panose="020B0503020204020204" pitchFamily="34" charset="-122"/>
              </a:rPr>
              <a:t> + 1</a:t>
            </a:r>
            <a:r>
              <a:rPr lang="zh-CN" altLang="en-US" sz="1600" b="0" i="0" dirty="0">
                <a:solidFill>
                  <a:srgbClr val="333333"/>
                </a:solidFill>
                <a:effectLst/>
                <a:latin typeface="微软雅黑" panose="020B0503020204020204" pitchFamily="34" charset="-122"/>
                <a:ea typeface="微软雅黑" panose="020B0503020204020204" pitchFamily="34" charset="-122"/>
              </a:rPr>
              <a:t>。</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en-US" altLang="zh-CN" sz="1600" b="1" i="0" dirty="0">
                <a:solidFill>
                  <a:srgbClr val="333333"/>
                </a:solidFill>
                <a:effectLst/>
                <a:latin typeface="微软雅黑" panose="020B0503020204020204" pitchFamily="34" charset="-122"/>
                <a:ea typeface="微软雅黑" panose="020B0503020204020204" pitchFamily="34" charset="-122"/>
              </a:rPr>
              <a:t>C(x)</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 表示发送的原始数据的多项式。例如 </a:t>
            </a:r>
            <a:r>
              <a:rPr lang="en-US" altLang="zh-CN" sz="1600" b="0" i="0" dirty="0">
                <a:solidFill>
                  <a:srgbClr val="333333"/>
                </a:solidFill>
                <a:effectLst/>
                <a:latin typeface="微软雅黑" panose="020B0503020204020204" pitchFamily="34" charset="-122"/>
                <a:ea typeface="微软雅黑" panose="020B0503020204020204" pitchFamily="34" charset="-122"/>
              </a:rPr>
              <a:t>C(x) = x</a:t>
            </a:r>
            <a:r>
              <a:rPr lang="en-US" altLang="zh-CN" sz="1600" b="0" i="0" baseline="30000" dirty="0">
                <a:solidFill>
                  <a:srgbClr val="333333"/>
                </a:solidFill>
                <a:effectLst/>
                <a:latin typeface="微软雅黑" panose="020B0503020204020204" pitchFamily="34" charset="-122"/>
                <a:ea typeface="微软雅黑" panose="020B0503020204020204" pitchFamily="34" charset="-122"/>
              </a:rPr>
              <a:t>5</a:t>
            </a:r>
            <a:r>
              <a:rPr lang="en-US" altLang="zh-CN" sz="1600" b="0" i="0" dirty="0">
                <a:solidFill>
                  <a:srgbClr val="333333"/>
                </a:solidFill>
                <a:effectLst/>
                <a:latin typeface="微软雅黑" panose="020B0503020204020204" pitchFamily="34" charset="-122"/>
                <a:ea typeface="微软雅黑" panose="020B0503020204020204" pitchFamily="34" charset="-122"/>
              </a:rPr>
              <a:t> + x</a:t>
            </a:r>
            <a:r>
              <a:rPr lang="en-US" altLang="zh-CN" sz="1600" baseline="30000" dirty="0">
                <a:solidFill>
                  <a:srgbClr val="333333"/>
                </a:solidFill>
                <a:latin typeface="微软雅黑" panose="020B0503020204020204" pitchFamily="34" charset="-122"/>
                <a:ea typeface="微软雅黑" panose="020B0503020204020204" pitchFamily="34" charset="-122"/>
              </a:rPr>
              <a:t>3</a:t>
            </a:r>
            <a:r>
              <a:rPr lang="en-US" altLang="zh-CN" sz="1600" b="0" i="0" dirty="0">
                <a:solidFill>
                  <a:srgbClr val="333333"/>
                </a:solidFill>
                <a:effectLst/>
                <a:latin typeface="微软雅黑" panose="020B0503020204020204" pitchFamily="34" charset="-122"/>
                <a:ea typeface="微软雅黑" panose="020B0503020204020204" pitchFamily="34" charset="-122"/>
              </a:rPr>
              <a:t> + x</a:t>
            </a:r>
            <a:r>
              <a:rPr lang="en-US" altLang="zh-CN" sz="1600" baseline="30000" dirty="0">
                <a:solidFill>
                  <a:srgbClr val="333333"/>
                </a:solidFill>
                <a:latin typeface="微软雅黑" panose="020B0503020204020204" pitchFamily="34" charset="-122"/>
                <a:ea typeface="微软雅黑" panose="020B0503020204020204" pitchFamily="34" charset="-122"/>
              </a:rPr>
              <a:t>2</a:t>
            </a:r>
            <a:r>
              <a:rPr lang="en-US" altLang="zh-CN" sz="1600" b="0" i="0" dirty="0">
                <a:solidFill>
                  <a:srgbClr val="333333"/>
                </a:solidFill>
                <a:effectLst/>
                <a:latin typeface="微软雅黑" panose="020B0503020204020204" pitchFamily="34" charset="-122"/>
                <a:ea typeface="微软雅黑" panose="020B0503020204020204" pitchFamily="34" charset="-122"/>
              </a:rPr>
              <a:t> + x + 1 </a:t>
            </a:r>
            <a:r>
              <a:rPr lang="zh-CN" altLang="en-US" sz="1600" b="0" i="0" dirty="0">
                <a:solidFill>
                  <a:srgbClr val="333333"/>
                </a:solidFill>
                <a:effectLst/>
                <a:latin typeface="微软雅黑" panose="020B0503020204020204" pitchFamily="34" charset="-122"/>
                <a:ea typeface="微软雅黑" panose="020B0503020204020204" pitchFamily="34" charset="-122"/>
              </a:rPr>
              <a:t>表示发送的数据为 </a:t>
            </a:r>
            <a:r>
              <a:rPr lang="en-US" altLang="zh-CN" sz="1600" b="0" i="0" dirty="0">
                <a:solidFill>
                  <a:srgbClr val="333333"/>
                </a:solidFill>
                <a:effectLst/>
                <a:latin typeface="微软雅黑" panose="020B0503020204020204" pitchFamily="34" charset="-122"/>
                <a:ea typeface="微软雅黑" panose="020B0503020204020204" pitchFamily="34" charset="-122"/>
              </a:rPr>
              <a:t>101111</a:t>
            </a:r>
            <a:endParaRPr lang="en-US" altLang="zh-CN" sz="1600" dirty="0">
              <a:solidFill>
                <a:srgbClr val="333333"/>
              </a:solidFill>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en-US" altLang="zh-CN" sz="1600" b="1" i="0" dirty="0">
                <a:solidFill>
                  <a:srgbClr val="333333"/>
                </a:solidFill>
                <a:effectLst/>
                <a:latin typeface="微软雅黑" panose="020B0503020204020204" pitchFamily="34" charset="-122"/>
                <a:ea typeface="微软雅黑" panose="020B0503020204020204" pitchFamily="34" charset="-122"/>
              </a:rPr>
              <a:t>R(x)</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zh-CN" altLang="en-US" sz="1600" b="0" i="0" dirty="0">
                <a:solidFill>
                  <a:srgbClr val="333333"/>
                </a:solidFill>
                <a:effectLst/>
                <a:latin typeface="微软雅黑" panose="020B0503020204020204" pitchFamily="34" charset="-122"/>
                <a:ea typeface="微软雅黑" panose="020B0503020204020204" pitchFamily="34" charset="-122"/>
              </a:rPr>
              <a:t>表示</a:t>
            </a:r>
            <a:r>
              <a:rPr lang="en-US" altLang="zh-CN" sz="1600" b="0" i="0" dirty="0">
                <a:solidFill>
                  <a:srgbClr val="333333"/>
                </a:solidFill>
                <a:effectLst/>
                <a:latin typeface="微软雅黑" panose="020B0503020204020204" pitchFamily="34" charset="-122"/>
                <a:ea typeface="微软雅黑" panose="020B0503020204020204" pitchFamily="34" charset="-122"/>
              </a:rPr>
              <a:t>CRC </a:t>
            </a:r>
            <a:r>
              <a:rPr lang="zh-CN" altLang="en-US" sz="1600" b="0" i="0" dirty="0">
                <a:solidFill>
                  <a:srgbClr val="333333"/>
                </a:solidFill>
                <a:effectLst/>
                <a:latin typeface="微软雅黑" panose="020B0503020204020204" pitchFamily="34" charset="-122"/>
                <a:ea typeface="微软雅黑" panose="020B0503020204020204" pitchFamily="34" charset="-122"/>
              </a:rPr>
              <a:t>码的多项式。</a:t>
            </a:r>
            <a:r>
              <a:rPr lang="en-US" altLang="zh-CN" sz="1600" b="0" i="0" dirty="0">
                <a:solidFill>
                  <a:srgbClr val="333333"/>
                </a:solidFill>
                <a:effectLst/>
                <a:latin typeface="微软雅黑" panose="020B0503020204020204" pitchFamily="34" charset="-122"/>
                <a:ea typeface="微软雅黑" panose="020B0503020204020204" pitchFamily="34" charset="-122"/>
              </a:rPr>
              <a:t>R(x) = (C(x) &lt;&lt; R) % G(x)</a:t>
            </a:r>
          </a:p>
          <a:p>
            <a:pPr marL="742950" lvl="1" indent="-285750">
              <a:spcBef>
                <a:spcPts val="1200"/>
              </a:spcBef>
              <a:buFont typeface="Arial" panose="020B0604020202020204" pitchFamily="34" charset="0"/>
              <a:buChar char="•"/>
            </a:pPr>
            <a:r>
              <a:rPr lang="en-US" altLang="zh-CN" sz="1600" b="1" i="0" dirty="0">
                <a:solidFill>
                  <a:srgbClr val="333333"/>
                </a:solidFill>
                <a:effectLst/>
                <a:latin typeface="微软雅黑" panose="020B0503020204020204" pitchFamily="34" charset="-122"/>
                <a:ea typeface="微软雅黑" panose="020B0503020204020204" pitchFamily="34" charset="-122"/>
              </a:rPr>
              <a:t>T(x)</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zh-CN" altLang="en-US" sz="1600" b="0" i="0" dirty="0">
                <a:solidFill>
                  <a:srgbClr val="333333"/>
                </a:solidFill>
                <a:effectLst/>
                <a:latin typeface="微软雅黑" panose="020B0503020204020204" pitchFamily="34" charset="-122"/>
                <a:ea typeface="微软雅黑" panose="020B0503020204020204" pitchFamily="34" charset="-122"/>
              </a:rPr>
              <a:t>表示发送的原始数据加上 </a:t>
            </a:r>
            <a:r>
              <a:rPr lang="en-US" altLang="zh-CN" sz="1600" b="0" i="0" dirty="0">
                <a:solidFill>
                  <a:srgbClr val="333333"/>
                </a:solidFill>
                <a:effectLst/>
                <a:latin typeface="微软雅黑" panose="020B0503020204020204" pitchFamily="34" charset="-122"/>
                <a:ea typeface="微软雅黑" panose="020B0503020204020204" pitchFamily="34" charset="-122"/>
              </a:rPr>
              <a:t>CRC </a:t>
            </a:r>
            <a:r>
              <a:rPr lang="zh-CN" altLang="en-US" sz="1600" b="0" i="0" dirty="0">
                <a:solidFill>
                  <a:srgbClr val="333333"/>
                </a:solidFill>
                <a:effectLst/>
                <a:latin typeface="微软雅黑" panose="020B0503020204020204" pitchFamily="34" charset="-122"/>
                <a:ea typeface="微软雅黑" panose="020B0503020204020204" pitchFamily="34" charset="-122"/>
              </a:rPr>
              <a:t>码之后的多项式。</a:t>
            </a:r>
            <a:r>
              <a:rPr lang="en-US" altLang="zh-CN" sz="1600" b="0" i="0" dirty="0">
                <a:solidFill>
                  <a:srgbClr val="333333"/>
                </a:solidFill>
                <a:effectLst/>
                <a:latin typeface="微软雅黑" panose="020B0503020204020204" pitchFamily="34" charset="-122"/>
                <a:ea typeface="微软雅黑" panose="020B0503020204020204" pitchFamily="34" charset="-122"/>
              </a:rPr>
              <a:t>T(x) = C(x) &lt;&lt; R + R(x)</a:t>
            </a:r>
          </a:p>
          <a:p>
            <a:pPr marL="742950" lvl="1" indent="-285750">
              <a:spcBef>
                <a:spcPts val="1200"/>
              </a:spcBef>
              <a:buFont typeface="Arial" panose="020B0604020202020204" pitchFamily="34" charset="0"/>
              <a:buChar char="•"/>
            </a:pPr>
            <a:r>
              <a:rPr lang="en-US" altLang="zh-CN" sz="1600" b="1" dirty="0">
                <a:solidFill>
                  <a:srgbClr val="333333"/>
                </a:solidFill>
                <a:latin typeface="微软雅黑" panose="020B0503020204020204" pitchFamily="34" charset="-122"/>
                <a:ea typeface="微软雅黑" panose="020B0503020204020204" pitchFamily="34" charset="-122"/>
              </a:rPr>
              <a:t>K</a:t>
            </a:r>
            <a:r>
              <a:rPr lang="zh-CN" altLang="en-US" sz="1600" b="1" dirty="0">
                <a:solidFill>
                  <a:srgbClr val="333333"/>
                </a:solidFill>
                <a:latin typeface="微软雅黑" panose="020B0503020204020204" pitchFamily="34" charset="-122"/>
                <a:ea typeface="微软雅黑" panose="020B0503020204020204" pitchFamily="34" charset="-122"/>
              </a:rPr>
              <a:t>：</a:t>
            </a:r>
            <a:r>
              <a:rPr lang="zh-CN" altLang="en-US" sz="1600" dirty="0">
                <a:solidFill>
                  <a:srgbClr val="333333"/>
                </a:solidFill>
                <a:latin typeface="微软雅黑" panose="020B0503020204020204" pitchFamily="34" charset="-122"/>
                <a:ea typeface="微软雅黑" panose="020B0503020204020204" pitchFamily="34" charset="-122"/>
              </a:rPr>
              <a:t>发送数据的长度。其等于 </a:t>
            </a:r>
            <a:r>
              <a:rPr lang="en-US" altLang="zh-CN" sz="1600" dirty="0">
                <a:solidFill>
                  <a:srgbClr val="333333"/>
                </a:solidFill>
                <a:latin typeface="微软雅黑" panose="020B0503020204020204" pitchFamily="34" charset="-122"/>
                <a:ea typeface="微软雅黑" panose="020B0503020204020204" pitchFamily="34" charset="-122"/>
              </a:rPr>
              <a:t>C(x) </a:t>
            </a:r>
            <a:r>
              <a:rPr lang="zh-CN" altLang="en-US" sz="1600" dirty="0">
                <a:solidFill>
                  <a:srgbClr val="333333"/>
                </a:solidFill>
                <a:latin typeface="微软雅黑" panose="020B0503020204020204" pitchFamily="34" charset="-122"/>
                <a:ea typeface="微软雅黑" panose="020B0503020204020204" pitchFamily="34" charset="-122"/>
              </a:rPr>
              <a:t>中的最高次的幂 </a:t>
            </a:r>
            <a:r>
              <a:rPr lang="en-US" altLang="zh-CN" sz="1600" dirty="0">
                <a:solidFill>
                  <a:srgbClr val="333333"/>
                </a:solidFill>
                <a:latin typeface="微软雅黑" panose="020B0503020204020204" pitchFamily="34" charset="-122"/>
                <a:ea typeface="微软雅黑" panose="020B0503020204020204" pitchFamily="34" charset="-122"/>
              </a:rPr>
              <a:t>+ 1</a:t>
            </a:r>
            <a:r>
              <a:rPr lang="zh-CN" altLang="en-US" sz="1600" dirty="0">
                <a:solidFill>
                  <a:srgbClr val="333333"/>
                </a:solidFill>
                <a:latin typeface="微软雅黑" panose="020B0503020204020204" pitchFamily="34" charset="-122"/>
                <a:ea typeface="微软雅黑" panose="020B0503020204020204" pitchFamily="34" charset="-122"/>
              </a:rPr>
              <a:t>。如上例子的 </a:t>
            </a:r>
            <a:r>
              <a:rPr lang="en-US" altLang="zh-CN" sz="1600" dirty="0">
                <a:solidFill>
                  <a:srgbClr val="333333"/>
                </a:solidFill>
                <a:latin typeface="微软雅黑" panose="020B0503020204020204" pitchFamily="34" charset="-122"/>
                <a:ea typeface="微软雅黑" panose="020B0503020204020204" pitchFamily="34" charset="-122"/>
              </a:rPr>
              <a:t>C(x) </a:t>
            </a:r>
            <a:r>
              <a:rPr lang="zh-CN" altLang="en-US" sz="1600" dirty="0">
                <a:solidFill>
                  <a:srgbClr val="333333"/>
                </a:solidFill>
                <a:latin typeface="微软雅黑" panose="020B0503020204020204" pitchFamily="34" charset="-122"/>
                <a:ea typeface="微软雅黑" panose="020B0503020204020204" pitchFamily="34" charset="-122"/>
              </a:rPr>
              <a:t>中，</a:t>
            </a:r>
            <a:r>
              <a:rPr lang="en-US" altLang="zh-CN" sz="1600" dirty="0">
                <a:solidFill>
                  <a:srgbClr val="333333"/>
                </a:solidFill>
                <a:latin typeface="微软雅黑" panose="020B0503020204020204" pitchFamily="34" charset="-122"/>
                <a:ea typeface="微软雅黑" panose="020B0503020204020204" pitchFamily="34" charset="-122"/>
              </a:rPr>
              <a:t>K = 5 + 1 = 6</a:t>
            </a:r>
          </a:p>
          <a:p>
            <a:pPr marL="742950" lvl="1" indent="-285750">
              <a:spcBef>
                <a:spcPts val="1200"/>
              </a:spcBef>
              <a:buFont typeface="Arial" panose="020B0604020202020204" pitchFamily="34" charset="0"/>
              <a:buChar char="•"/>
            </a:pPr>
            <a:r>
              <a:rPr lang="en-US" altLang="zh-CN" sz="1600" b="1" i="0" dirty="0">
                <a:solidFill>
                  <a:srgbClr val="333333"/>
                </a:solidFill>
                <a:effectLst/>
                <a:latin typeface="微软雅黑" panose="020B0503020204020204" pitchFamily="34" charset="-122"/>
                <a:ea typeface="微软雅黑" panose="020B0503020204020204" pitchFamily="34" charset="-122"/>
              </a:rPr>
              <a:t>R</a:t>
            </a:r>
            <a:r>
              <a:rPr lang="zh-CN" altLang="en-US" sz="1600" b="1"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 </a:t>
            </a:r>
            <a:r>
              <a:rPr lang="en-US" altLang="zh-CN" sz="1600" b="0" i="0" dirty="0">
                <a:solidFill>
                  <a:srgbClr val="333333"/>
                </a:solidFill>
                <a:effectLst/>
                <a:latin typeface="微软雅黑" panose="020B0503020204020204" pitchFamily="34" charset="-122"/>
                <a:ea typeface="微软雅黑" panose="020B0503020204020204" pitchFamily="34" charset="-122"/>
              </a:rPr>
              <a:t>CRC </a:t>
            </a:r>
            <a:r>
              <a:rPr lang="zh-CN" altLang="en-US" sz="1600" b="0" i="0" dirty="0">
                <a:solidFill>
                  <a:srgbClr val="333333"/>
                </a:solidFill>
                <a:effectLst/>
                <a:latin typeface="微软雅黑" panose="020B0503020204020204" pitchFamily="34" charset="-122"/>
                <a:ea typeface="微软雅黑" panose="020B0503020204020204" pitchFamily="34" charset="-122"/>
              </a:rPr>
              <a:t>码 的长度。</a:t>
            </a:r>
            <a:r>
              <a:rPr lang="en-US" altLang="zh-CN" sz="1600" b="1" i="0" dirty="0">
                <a:solidFill>
                  <a:srgbClr val="333333"/>
                </a:solidFill>
                <a:effectLst/>
                <a:latin typeface="微软雅黑" panose="020B0503020204020204" pitchFamily="34" charset="-122"/>
                <a:ea typeface="微软雅黑" panose="020B0503020204020204" pitchFamily="34" charset="-122"/>
              </a:rPr>
              <a:t>CRC</a:t>
            </a:r>
            <a:r>
              <a:rPr lang="zh-CN" altLang="en-US" sz="1600" b="1" i="0" dirty="0">
                <a:solidFill>
                  <a:srgbClr val="333333"/>
                </a:solidFill>
                <a:effectLst/>
                <a:latin typeface="微软雅黑" panose="020B0503020204020204" pitchFamily="34" charset="-122"/>
                <a:ea typeface="微软雅黑" panose="020B0503020204020204" pitchFamily="34" charset="-122"/>
              </a:rPr>
              <a:t>校验码位数 </a:t>
            </a:r>
            <a:r>
              <a:rPr lang="en-US" altLang="zh-CN" sz="1600" b="1" i="0" dirty="0">
                <a:solidFill>
                  <a:srgbClr val="333333"/>
                </a:solidFill>
                <a:effectLst/>
                <a:latin typeface="微软雅黑" panose="020B0503020204020204" pitchFamily="34" charset="-122"/>
                <a:ea typeface="微软雅黑" panose="020B0503020204020204" pitchFamily="34" charset="-122"/>
              </a:rPr>
              <a:t>= </a:t>
            </a:r>
            <a:r>
              <a:rPr lang="zh-CN" altLang="en-US" sz="1600" b="1" i="0" dirty="0">
                <a:solidFill>
                  <a:srgbClr val="333333"/>
                </a:solidFill>
                <a:effectLst/>
                <a:latin typeface="微软雅黑" panose="020B0503020204020204" pitchFamily="34" charset="-122"/>
                <a:ea typeface="微软雅黑" panose="020B0503020204020204" pitchFamily="34" charset="-122"/>
              </a:rPr>
              <a:t>生成多项式</a:t>
            </a:r>
            <a:r>
              <a:rPr lang="en-US" altLang="zh-CN" sz="1600" b="1" i="0" dirty="0">
                <a:solidFill>
                  <a:srgbClr val="333333"/>
                </a:solidFill>
                <a:effectLst/>
                <a:latin typeface="微软雅黑" panose="020B0503020204020204" pitchFamily="34" charset="-122"/>
                <a:ea typeface="微软雅黑" panose="020B0503020204020204" pitchFamily="34" charset="-122"/>
              </a:rPr>
              <a:t>G(x)</a:t>
            </a:r>
            <a:r>
              <a:rPr lang="zh-CN" altLang="en-US" sz="1600" b="1" i="0" dirty="0">
                <a:solidFill>
                  <a:srgbClr val="333333"/>
                </a:solidFill>
                <a:effectLst/>
                <a:latin typeface="微软雅黑" panose="020B0503020204020204" pitchFamily="34" charset="-122"/>
                <a:ea typeface="微软雅黑" panose="020B0503020204020204" pitchFamily="34" charset="-122"/>
              </a:rPr>
              <a:t>位数 </a:t>
            </a:r>
            <a:r>
              <a:rPr lang="en-US" altLang="zh-CN" sz="1600" b="1" i="0" dirty="0">
                <a:solidFill>
                  <a:srgbClr val="333333"/>
                </a:solidFill>
                <a:effectLst/>
                <a:latin typeface="微软雅黑" panose="020B0503020204020204" pitchFamily="34" charset="-122"/>
                <a:ea typeface="微软雅黑" panose="020B0503020204020204" pitchFamily="34" charset="-122"/>
              </a:rPr>
              <a:t>- 1</a:t>
            </a:r>
            <a:r>
              <a:rPr lang="zh-CN" altLang="en-US" sz="1600" b="1" i="0" dirty="0">
                <a:solidFill>
                  <a:srgbClr val="333333"/>
                </a:solidFill>
                <a:effectLst/>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FEE820D-793E-4A32-9EAF-060A00CA0009}"/>
              </a:ext>
            </a:extLst>
          </p:cNvPr>
          <p:cNvSpPr txBox="1"/>
          <p:nvPr/>
        </p:nvSpPr>
        <p:spPr>
          <a:xfrm>
            <a:off x="4726979" y="4762326"/>
            <a:ext cx="2204450" cy="400110"/>
          </a:xfrm>
          <a:prstGeom prst="rect">
            <a:avLst/>
          </a:prstGeom>
          <a:noFill/>
        </p:spPr>
        <p:txBody>
          <a:bodyPr wrap="none" rtlCol="0">
            <a:spAutoFit/>
          </a:bodyPr>
          <a:lstStyle/>
          <a:p>
            <a:r>
              <a:rPr lang="en-US" altLang="zh-CN" sz="2000" dirty="0">
                <a:solidFill>
                  <a:srgbClr val="0070C0"/>
                </a:solidFill>
              </a:rPr>
              <a:t>1010001101</a:t>
            </a:r>
            <a:r>
              <a:rPr lang="en-US" altLang="zh-CN" sz="2000" dirty="0">
                <a:solidFill>
                  <a:srgbClr val="FF0000"/>
                </a:solidFill>
              </a:rPr>
              <a:t>00000</a:t>
            </a:r>
            <a:endParaRPr lang="zh-CN" altLang="en-US" sz="2000" dirty="0">
              <a:solidFill>
                <a:srgbClr val="FF0000"/>
              </a:solidFill>
            </a:endParaRPr>
          </a:p>
        </p:txBody>
      </p:sp>
      <p:cxnSp>
        <p:nvCxnSpPr>
          <p:cNvPr id="8" name="直接连接符 7">
            <a:extLst>
              <a:ext uri="{FF2B5EF4-FFF2-40B4-BE49-F238E27FC236}">
                <a16:creationId xmlns:a16="http://schemas.microsoft.com/office/drawing/2014/main" id="{84F2CD09-F330-4F99-8688-8796CD7C801C}"/>
              </a:ext>
            </a:extLst>
          </p:cNvPr>
          <p:cNvCxnSpPr>
            <a:cxnSpLocks/>
          </p:cNvCxnSpPr>
          <p:nvPr/>
        </p:nvCxnSpPr>
        <p:spPr>
          <a:xfrm>
            <a:off x="4812646" y="4762326"/>
            <a:ext cx="20300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DA356CF-D946-4D21-BD9E-F8F3583A7396}"/>
              </a:ext>
            </a:extLst>
          </p:cNvPr>
          <p:cNvCxnSpPr/>
          <p:nvPr/>
        </p:nvCxnSpPr>
        <p:spPr>
          <a:xfrm flipH="1">
            <a:off x="4726979" y="4762326"/>
            <a:ext cx="95624" cy="30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19026F6-91C7-4F2F-A1EB-371142FF743F}"/>
              </a:ext>
            </a:extLst>
          </p:cNvPr>
          <p:cNvSpPr txBox="1"/>
          <p:nvPr/>
        </p:nvSpPr>
        <p:spPr>
          <a:xfrm>
            <a:off x="3811344" y="4762325"/>
            <a:ext cx="915635" cy="369332"/>
          </a:xfrm>
          <a:prstGeom prst="rect">
            <a:avLst/>
          </a:prstGeom>
          <a:noFill/>
        </p:spPr>
        <p:txBody>
          <a:bodyPr wrap="none" rtlCol="0">
            <a:spAutoFit/>
          </a:bodyPr>
          <a:lstStyle/>
          <a:p>
            <a:r>
              <a:rPr lang="en-US" altLang="zh-CN" dirty="0"/>
              <a:t>110101</a:t>
            </a:r>
            <a:endParaRPr lang="zh-CN" altLang="en-US" dirty="0"/>
          </a:p>
        </p:txBody>
      </p:sp>
      <p:cxnSp>
        <p:nvCxnSpPr>
          <p:cNvPr id="14" name="直接连接符 13">
            <a:extLst>
              <a:ext uri="{FF2B5EF4-FFF2-40B4-BE49-F238E27FC236}">
                <a16:creationId xmlns:a16="http://schemas.microsoft.com/office/drawing/2014/main" id="{0E809BF5-33C4-4D74-9FDF-85E569C9E3D6}"/>
              </a:ext>
            </a:extLst>
          </p:cNvPr>
          <p:cNvCxnSpPr/>
          <p:nvPr/>
        </p:nvCxnSpPr>
        <p:spPr>
          <a:xfrm>
            <a:off x="4726979" y="5274816"/>
            <a:ext cx="211567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5E4CED9-2C82-4941-81EE-63EEBA6C1B08}"/>
              </a:ext>
            </a:extLst>
          </p:cNvPr>
          <p:cNvSpPr txBox="1"/>
          <p:nvPr/>
        </p:nvSpPr>
        <p:spPr>
          <a:xfrm>
            <a:off x="6031668" y="5322535"/>
            <a:ext cx="898003" cy="400110"/>
          </a:xfrm>
          <a:prstGeom prst="rect">
            <a:avLst/>
          </a:prstGeom>
          <a:noFill/>
        </p:spPr>
        <p:txBody>
          <a:bodyPr wrap="none" rtlCol="0">
            <a:spAutoFit/>
          </a:bodyPr>
          <a:lstStyle/>
          <a:p>
            <a:r>
              <a:rPr lang="en-US" altLang="zh-CN" sz="2000" b="1" dirty="0">
                <a:solidFill>
                  <a:srgbClr val="FFC000"/>
                </a:solidFill>
              </a:rPr>
              <a:t>01110</a:t>
            </a:r>
            <a:endParaRPr lang="zh-CN" altLang="en-US" sz="2000" b="1" dirty="0">
              <a:solidFill>
                <a:srgbClr val="FFC000"/>
              </a:solidFill>
            </a:endParaRPr>
          </a:p>
        </p:txBody>
      </p:sp>
      <p:sp>
        <p:nvSpPr>
          <p:cNvPr id="18" name="文本框 17">
            <a:extLst>
              <a:ext uri="{FF2B5EF4-FFF2-40B4-BE49-F238E27FC236}">
                <a16:creationId xmlns:a16="http://schemas.microsoft.com/office/drawing/2014/main" id="{1D2BB863-D438-4D17-81FE-EA8F7B8BC1FF}"/>
              </a:ext>
            </a:extLst>
          </p:cNvPr>
          <p:cNvSpPr txBox="1"/>
          <p:nvPr/>
        </p:nvSpPr>
        <p:spPr>
          <a:xfrm>
            <a:off x="5385724" y="4378500"/>
            <a:ext cx="1531188" cy="400110"/>
          </a:xfrm>
          <a:prstGeom prst="rect">
            <a:avLst/>
          </a:prstGeom>
          <a:noFill/>
        </p:spPr>
        <p:txBody>
          <a:bodyPr wrap="none" rtlCol="0">
            <a:spAutoFit/>
          </a:bodyPr>
          <a:lstStyle/>
          <a:p>
            <a:r>
              <a:rPr lang="en-US" altLang="zh-CN" sz="2000" dirty="0">
                <a:solidFill>
                  <a:srgbClr val="008487"/>
                </a:solidFill>
              </a:rPr>
              <a:t>1101010110</a:t>
            </a:r>
            <a:endParaRPr lang="zh-CN" altLang="en-US" sz="2000" dirty="0">
              <a:solidFill>
                <a:srgbClr val="008487"/>
              </a:solidFill>
            </a:endParaRPr>
          </a:p>
        </p:txBody>
      </p:sp>
      <p:cxnSp>
        <p:nvCxnSpPr>
          <p:cNvPr id="17" name="直接箭头连接符 16">
            <a:extLst>
              <a:ext uri="{FF2B5EF4-FFF2-40B4-BE49-F238E27FC236}">
                <a16:creationId xmlns:a16="http://schemas.microsoft.com/office/drawing/2014/main" id="{5BA439F0-FC87-4DBF-B493-BFD911B0186A}"/>
              </a:ext>
            </a:extLst>
          </p:cNvPr>
          <p:cNvCxnSpPr>
            <a:cxnSpLocks/>
          </p:cNvCxnSpPr>
          <p:nvPr/>
        </p:nvCxnSpPr>
        <p:spPr>
          <a:xfrm flipV="1">
            <a:off x="4213003" y="5131657"/>
            <a:ext cx="609600" cy="493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3736934-6275-4D58-9088-66F525015ACE}"/>
              </a:ext>
            </a:extLst>
          </p:cNvPr>
          <p:cNvSpPr txBox="1"/>
          <p:nvPr/>
        </p:nvSpPr>
        <p:spPr>
          <a:xfrm>
            <a:off x="3389475" y="5704997"/>
            <a:ext cx="1385316" cy="338554"/>
          </a:xfrm>
          <a:prstGeom prst="rect">
            <a:avLst/>
          </a:prstGeom>
          <a:noFill/>
        </p:spPr>
        <p:txBody>
          <a:bodyPr wrap="none" rtlCol="0">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原始数据</a:t>
            </a:r>
            <a:r>
              <a:rPr lang="en-US" altLang="zh-CN" sz="1600" dirty="0">
                <a:solidFill>
                  <a:schemeClr val="accent1"/>
                </a:solidFill>
                <a:latin typeface="微软雅黑" panose="020B0503020204020204" pitchFamily="34" charset="-122"/>
                <a:ea typeface="微软雅黑" panose="020B0503020204020204" pitchFamily="34" charset="-122"/>
              </a:rPr>
              <a:t>C(x)</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A10A569A-9448-4195-91B6-33951D5E9A61}"/>
              </a:ext>
            </a:extLst>
          </p:cNvPr>
          <p:cNvCxnSpPr>
            <a:cxnSpLocks/>
            <a:endCxn id="12" idx="1"/>
          </p:cNvCxnSpPr>
          <p:nvPr/>
        </p:nvCxnSpPr>
        <p:spPr>
          <a:xfrm>
            <a:off x="3364344" y="4946991"/>
            <a:ext cx="447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90BC4A0-7967-446E-87C6-0ED8A6A9D297}"/>
              </a:ext>
            </a:extLst>
          </p:cNvPr>
          <p:cNvSpPr txBox="1"/>
          <p:nvPr/>
        </p:nvSpPr>
        <p:spPr>
          <a:xfrm>
            <a:off x="2370270" y="4762325"/>
            <a:ext cx="989373"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G(x)</a:t>
            </a:r>
            <a:r>
              <a:rPr lang="zh-CN" altLang="en-US" sz="1600" dirty="0">
                <a:latin typeface="微软雅黑" panose="020B0503020204020204" pitchFamily="34" charset="-122"/>
                <a:ea typeface="微软雅黑" panose="020B0503020204020204" pitchFamily="34" charset="-122"/>
              </a:rPr>
              <a:t>除数</a:t>
            </a:r>
          </a:p>
        </p:txBody>
      </p:sp>
      <p:cxnSp>
        <p:nvCxnSpPr>
          <p:cNvPr id="26" name="直接箭头连接符 25">
            <a:extLst>
              <a:ext uri="{FF2B5EF4-FFF2-40B4-BE49-F238E27FC236}">
                <a16:creationId xmlns:a16="http://schemas.microsoft.com/office/drawing/2014/main" id="{290DF2A7-A99F-4458-9720-1657C1800F3E}"/>
              </a:ext>
            </a:extLst>
          </p:cNvPr>
          <p:cNvCxnSpPr>
            <a:cxnSpLocks/>
            <a:endCxn id="18" idx="3"/>
          </p:cNvCxnSpPr>
          <p:nvPr/>
        </p:nvCxnSpPr>
        <p:spPr>
          <a:xfrm flipH="1">
            <a:off x="6916912" y="4578555"/>
            <a:ext cx="573078" cy="0"/>
          </a:xfrm>
          <a:prstGeom prst="straightConnector1">
            <a:avLst/>
          </a:prstGeom>
          <a:ln>
            <a:solidFill>
              <a:srgbClr val="008487"/>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F06CCE2-1FA4-44F5-A1D1-9233D82B12AA}"/>
              </a:ext>
            </a:extLst>
          </p:cNvPr>
          <p:cNvSpPr txBox="1"/>
          <p:nvPr/>
        </p:nvSpPr>
        <p:spPr>
          <a:xfrm>
            <a:off x="7564980" y="4409278"/>
            <a:ext cx="1617879" cy="338554"/>
          </a:xfrm>
          <a:prstGeom prst="rect">
            <a:avLst/>
          </a:prstGeom>
          <a:noFill/>
        </p:spPr>
        <p:txBody>
          <a:bodyPr wrap="none" rtlCol="0">
            <a:spAutoFit/>
          </a:bodyPr>
          <a:lstStyle/>
          <a:p>
            <a:r>
              <a:rPr lang="zh-CN" altLang="en-US" sz="1600" dirty="0">
                <a:solidFill>
                  <a:srgbClr val="008487"/>
                </a:solidFill>
                <a:latin typeface="微软雅黑" panose="020B0503020204020204" pitchFamily="34" charset="-122"/>
                <a:ea typeface="微软雅黑" panose="020B0503020204020204" pitchFamily="34" charset="-122"/>
              </a:rPr>
              <a:t>商（</a:t>
            </a:r>
            <a:r>
              <a:rPr lang="en-US" altLang="zh-CN" sz="1600" dirty="0">
                <a:solidFill>
                  <a:srgbClr val="008487"/>
                </a:solidFill>
                <a:latin typeface="微软雅黑" panose="020B0503020204020204" pitchFamily="34" charset="-122"/>
                <a:ea typeface="微软雅黑" panose="020B0503020204020204" pitchFamily="34" charset="-122"/>
              </a:rPr>
              <a:t>CRC</a:t>
            </a:r>
            <a:r>
              <a:rPr lang="zh-CN" altLang="en-US" sz="1600" dirty="0">
                <a:solidFill>
                  <a:srgbClr val="008487"/>
                </a:solidFill>
                <a:latin typeface="微软雅黑" panose="020B0503020204020204" pitchFamily="34" charset="-122"/>
                <a:ea typeface="微软雅黑" panose="020B0503020204020204" pitchFamily="34" charset="-122"/>
              </a:rPr>
              <a:t>不用）</a:t>
            </a:r>
          </a:p>
        </p:txBody>
      </p:sp>
      <p:cxnSp>
        <p:nvCxnSpPr>
          <p:cNvPr id="32" name="直接箭头连接符 31">
            <a:extLst>
              <a:ext uri="{FF2B5EF4-FFF2-40B4-BE49-F238E27FC236}">
                <a16:creationId xmlns:a16="http://schemas.microsoft.com/office/drawing/2014/main" id="{332A5FF6-3B90-4982-92A4-C0A06E2A9285}"/>
              </a:ext>
            </a:extLst>
          </p:cNvPr>
          <p:cNvCxnSpPr>
            <a:cxnSpLocks/>
          </p:cNvCxnSpPr>
          <p:nvPr/>
        </p:nvCxnSpPr>
        <p:spPr>
          <a:xfrm flipH="1" flipV="1">
            <a:off x="6842650" y="5067126"/>
            <a:ext cx="647340" cy="320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425C736-429D-4E9E-AED2-7474FA5B588C}"/>
              </a:ext>
            </a:extLst>
          </p:cNvPr>
          <p:cNvSpPr txBox="1"/>
          <p:nvPr/>
        </p:nvSpPr>
        <p:spPr>
          <a:xfrm>
            <a:off x="7564979" y="5184036"/>
            <a:ext cx="1704119" cy="338554"/>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左移</a:t>
            </a:r>
            <a:r>
              <a:rPr lang="en-US" altLang="zh-CN" sz="1600" dirty="0">
                <a:solidFill>
                  <a:srgbClr val="FF0000"/>
                </a:solidFill>
                <a:latin typeface="微软雅黑" panose="020B0503020204020204" pitchFamily="34" charset="-122"/>
                <a:ea typeface="微软雅黑" panose="020B0503020204020204" pitchFamily="34" charset="-122"/>
              </a:rPr>
              <a:t>R</a:t>
            </a:r>
            <a:r>
              <a:rPr lang="zh-CN" altLang="en-US" sz="1600" dirty="0">
                <a:solidFill>
                  <a:srgbClr val="FF0000"/>
                </a:solidFill>
                <a:latin typeface="微软雅黑" panose="020B0503020204020204" pitchFamily="34" charset="-122"/>
                <a:ea typeface="微软雅黑" panose="020B0503020204020204" pitchFamily="34" charset="-122"/>
              </a:rPr>
              <a:t>位，补位</a:t>
            </a:r>
            <a:r>
              <a:rPr lang="en-US" altLang="zh-CN" sz="1600" dirty="0">
                <a:solidFill>
                  <a:srgbClr val="FF0000"/>
                </a:solidFill>
                <a:latin typeface="微软雅黑" panose="020B0503020204020204" pitchFamily="34" charset="-122"/>
                <a:ea typeface="微软雅黑" panose="020B0503020204020204" pitchFamily="34" charset="-122"/>
              </a:rPr>
              <a:t>0</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FC1C5D80-9B54-4197-A8B1-84C8093F49DF}"/>
              </a:ext>
            </a:extLst>
          </p:cNvPr>
          <p:cNvCxnSpPr>
            <a:cxnSpLocks/>
          </p:cNvCxnSpPr>
          <p:nvPr/>
        </p:nvCxnSpPr>
        <p:spPr>
          <a:xfrm flipH="1" flipV="1">
            <a:off x="6746085" y="5660208"/>
            <a:ext cx="457366" cy="4136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22DBCA6E-5FF7-44B5-9493-3CBE27D93CB2}"/>
              </a:ext>
            </a:extLst>
          </p:cNvPr>
          <p:cNvSpPr txBox="1"/>
          <p:nvPr/>
        </p:nvSpPr>
        <p:spPr>
          <a:xfrm>
            <a:off x="7284085" y="5889614"/>
            <a:ext cx="1173847" cy="338554"/>
          </a:xfrm>
          <a:prstGeom prst="rect">
            <a:avLst/>
          </a:prstGeom>
          <a:noFill/>
        </p:spPr>
        <p:txBody>
          <a:bodyPr wrap="none" rtlCol="0">
            <a:spAutoFit/>
          </a:bodyPr>
          <a:lstStyle/>
          <a:p>
            <a:r>
              <a:rPr lang="en-US" altLang="zh-CN" sz="1600" dirty="0">
                <a:solidFill>
                  <a:srgbClr val="FFC000"/>
                </a:solidFill>
                <a:latin typeface="微软雅黑" panose="020B0503020204020204" pitchFamily="34" charset="-122"/>
                <a:ea typeface="微软雅黑" panose="020B0503020204020204" pitchFamily="34" charset="-122"/>
              </a:rPr>
              <a:t>CRC</a:t>
            </a:r>
            <a:r>
              <a:rPr lang="zh-CN" altLang="en-US" sz="1600" dirty="0">
                <a:solidFill>
                  <a:srgbClr val="FFC000"/>
                </a:solidFill>
                <a:latin typeface="微软雅黑" panose="020B0503020204020204" pitchFamily="34" charset="-122"/>
                <a:ea typeface="微软雅黑" panose="020B0503020204020204" pitchFamily="34" charset="-122"/>
              </a:rPr>
              <a:t>码</a:t>
            </a:r>
            <a:r>
              <a:rPr lang="en-US" altLang="zh-CN" sz="1600" dirty="0">
                <a:solidFill>
                  <a:srgbClr val="FFC000"/>
                </a:solidFill>
                <a:latin typeface="微软雅黑" panose="020B0503020204020204" pitchFamily="34" charset="-122"/>
                <a:ea typeface="微软雅黑" panose="020B0503020204020204" pitchFamily="34" charset="-122"/>
              </a:rPr>
              <a:t>R(x)</a:t>
            </a:r>
            <a:endParaRPr lang="zh-CN" altLang="en-US" sz="1600" dirty="0">
              <a:solidFill>
                <a:srgbClr val="FFC000"/>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F2066C3D-F963-4458-A769-A511586D3D9A}"/>
              </a:ext>
            </a:extLst>
          </p:cNvPr>
          <p:cNvCxnSpPr>
            <a:cxnSpLocks/>
          </p:cNvCxnSpPr>
          <p:nvPr/>
        </p:nvCxnSpPr>
        <p:spPr>
          <a:xfrm flipH="1">
            <a:off x="6916912" y="4966951"/>
            <a:ext cx="573078"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7C157A74-74A1-400D-801E-EAED31F4F603}"/>
              </a:ext>
            </a:extLst>
          </p:cNvPr>
          <p:cNvSpPr txBox="1"/>
          <p:nvPr/>
        </p:nvSpPr>
        <p:spPr>
          <a:xfrm>
            <a:off x="7564980" y="4797674"/>
            <a:ext cx="1619354" cy="338554"/>
          </a:xfrm>
          <a:prstGeom prst="rect">
            <a:avLst/>
          </a:prstGeom>
          <a:noFill/>
        </p:spPr>
        <p:txBody>
          <a:bodyPr wrap="none" rtlCol="0">
            <a:spAutoFit/>
          </a:bodyPr>
          <a:lstStyle/>
          <a:p>
            <a:r>
              <a:rPr lang="zh-CN" altLang="en-US" sz="1600" dirty="0">
                <a:solidFill>
                  <a:srgbClr val="7030A0"/>
                </a:solidFill>
                <a:latin typeface="微软雅黑" panose="020B0503020204020204" pitchFamily="34" charset="-122"/>
                <a:ea typeface="微软雅黑" panose="020B0503020204020204" pitchFamily="34" charset="-122"/>
              </a:rPr>
              <a:t>被除数</a:t>
            </a:r>
            <a:r>
              <a:rPr lang="en-US" altLang="zh-CN" sz="1600" dirty="0">
                <a:solidFill>
                  <a:srgbClr val="7030A0"/>
                </a:solidFill>
                <a:latin typeface="微软雅黑" panose="020B0503020204020204" pitchFamily="34" charset="-122"/>
                <a:ea typeface="微软雅黑" panose="020B0503020204020204" pitchFamily="34" charset="-122"/>
              </a:rPr>
              <a:t>C(x)&lt;&lt;R</a:t>
            </a:r>
            <a:endParaRPr lang="zh-CN" altLang="en-US" sz="1600" dirty="0">
              <a:solidFill>
                <a:srgbClr val="7030A0"/>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CA0D283-F754-456C-A231-B72FE3EF202C}"/>
              </a:ext>
            </a:extLst>
          </p:cNvPr>
          <p:cNvSpPr txBox="1"/>
          <p:nvPr/>
        </p:nvSpPr>
        <p:spPr>
          <a:xfrm>
            <a:off x="992500" y="6299264"/>
            <a:ext cx="10452442" cy="369332"/>
          </a:xfrm>
          <a:prstGeom prst="rect">
            <a:avLst/>
          </a:prstGeom>
          <a:noFill/>
        </p:spPr>
        <p:txBody>
          <a:bodyPr wrap="square">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实际需要发送的数据是</a:t>
            </a:r>
            <a:r>
              <a:rPr lang="en-US" altLang="zh-CN" b="0" i="0" dirty="0">
                <a:solidFill>
                  <a:schemeClr val="accent1"/>
                </a:solidFill>
                <a:effectLst/>
                <a:latin typeface="微软雅黑" panose="020B0503020204020204" pitchFamily="34" charset="-122"/>
                <a:ea typeface="微软雅黑" panose="020B0503020204020204" pitchFamily="34" charset="-122"/>
              </a:rPr>
              <a:t>1010001101</a:t>
            </a:r>
            <a:r>
              <a:rPr lang="en-US" altLang="zh-CN" b="0" i="0" dirty="0">
                <a:solidFill>
                  <a:srgbClr val="FFC000"/>
                </a:solidFill>
                <a:effectLst/>
                <a:latin typeface="微软雅黑" panose="020B0503020204020204" pitchFamily="34" charset="-122"/>
                <a:ea typeface="微软雅黑" panose="020B0503020204020204" pitchFamily="34" charset="-122"/>
              </a:rPr>
              <a:t>01110</a:t>
            </a:r>
            <a:r>
              <a:rPr lang="zh-CN" altLang="en-US" b="0" i="0" dirty="0">
                <a:solidFill>
                  <a:srgbClr val="4D4D4D"/>
                </a:solidFill>
                <a:effectLst/>
                <a:latin typeface="微软雅黑" panose="020B0503020204020204" pitchFamily="34" charset="-122"/>
                <a:ea typeface="微软雅黑" panose="020B0503020204020204" pitchFamily="34" charset="-122"/>
              </a:rPr>
              <a:t>。需要注意的是，余数（</a:t>
            </a:r>
            <a:r>
              <a:rPr lang="en-US" altLang="zh-CN" b="0" i="0" dirty="0">
                <a:solidFill>
                  <a:srgbClr val="4D4D4D"/>
                </a:solidFill>
                <a:effectLst/>
                <a:latin typeface="微软雅黑" panose="020B0503020204020204" pitchFamily="34" charset="-122"/>
                <a:ea typeface="微软雅黑" panose="020B0503020204020204" pitchFamily="34" charset="-122"/>
              </a:rPr>
              <a:t>R(x)</a:t>
            </a:r>
            <a:r>
              <a:rPr lang="zh-CN" altLang="en-US" b="0" i="0" dirty="0">
                <a:solidFill>
                  <a:srgbClr val="4D4D4D"/>
                </a:solidFill>
                <a:effectLst/>
                <a:latin typeface="微软雅黑" panose="020B0503020204020204" pitchFamily="34" charset="-122"/>
                <a:ea typeface="微软雅黑" panose="020B0503020204020204" pitchFamily="34" charset="-122"/>
              </a:rPr>
              <a:t>）不足 </a:t>
            </a:r>
            <a:r>
              <a:rPr lang="en-US" altLang="zh-CN" b="0" i="0" dirty="0">
                <a:solidFill>
                  <a:srgbClr val="4D4D4D"/>
                </a:solidFill>
                <a:effectLst/>
                <a:latin typeface="微软雅黑" panose="020B0503020204020204" pitchFamily="34" charset="-122"/>
                <a:ea typeface="微软雅黑" panose="020B0503020204020204" pitchFamily="34" charset="-122"/>
              </a:rPr>
              <a:t>R </a:t>
            </a:r>
            <a:r>
              <a:rPr lang="zh-CN" altLang="en-US" b="0" i="0" dirty="0">
                <a:solidFill>
                  <a:srgbClr val="4D4D4D"/>
                </a:solidFill>
                <a:effectLst/>
                <a:latin typeface="微软雅黑" panose="020B0503020204020204" pitchFamily="34" charset="-122"/>
                <a:ea typeface="微软雅黑" panose="020B0503020204020204" pitchFamily="34" charset="-122"/>
              </a:rPr>
              <a:t>位时，高位补 </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553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B37DF8-4C31-4ADC-BD45-2A6D5D3077A3}"/>
              </a:ext>
            </a:extLst>
          </p:cNvPr>
          <p:cNvSpPr txBox="1"/>
          <p:nvPr/>
        </p:nvSpPr>
        <p:spPr>
          <a:xfrm>
            <a:off x="424926" y="1013389"/>
            <a:ext cx="11155647" cy="307776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生成多项式</a:t>
            </a:r>
            <a:r>
              <a:rPr lang="en-US" altLang="zh-CN" b="0" i="0" dirty="0">
                <a:solidFill>
                  <a:srgbClr val="333333"/>
                </a:solidFill>
                <a:effectLst/>
                <a:latin typeface="微软雅黑" panose="020B0503020204020204" pitchFamily="34" charset="-122"/>
                <a:ea typeface="微软雅黑" panose="020B0503020204020204" pitchFamily="34" charset="-122"/>
              </a:rPr>
              <a:t>G(x)</a:t>
            </a:r>
            <a:r>
              <a:rPr lang="zh-CN" altLang="en-US" b="0" i="0" dirty="0">
                <a:solidFill>
                  <a:srgbClr val="333333"/>
                </a:solidFill>
                <a:effectLst/>
                <a:latin typeface="微软雅黑" panose="020B0503020204020204" pitchFamily="34" charset="-122"/>
                <a:ea typeface="微软雅黑" panose="020B0503020204020204" pitchFamily="34" charset="-122"/>
              </a:rPr>
              <a:t>应满足以下条件：</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生成多项式的最高位和最低位必须为 </a:t>
            </a:r>
            <a:r>
              <a:rPr lang="en-US" altLang="zh-CN" b="0" i="0" dirty="0">
                <a:solidFill>
                  <a:srgbClr val="333333"/>
                </a:solidFill>
                <a:effectLst/>
                <a:latin typeface="微软雅黑" panose="020B0503020204020204" pitchFamily="34" charset="-122"/>
                <a:ea typeface="微软雅黑" panose="020B0503020204020204" pitchFamily="34" charset="-122"/>
              </a:rPr>
              <a:t>1</a:t>
            </a:r>
          </a:p>
          <a:p>
            <a:pPr marL="742950" lvl="1" indent="-285750">
              <a:spcBef>
                <a:spcPts val="1200"/>
              </a:spcBef>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当被传送信息（</a:t>
            </a:r>
            <a:r>
              <a:rPr lang="en-US" altLang="zh-CN" b="0" i="0" dirty="0">
                <a:solidFill>
                  <a:srgbClr val="333333"/>
                </a:solidFill>
                <a:effectLst/>
                <a:latin typeface="微软雅黑" panose="020B0503020204020204" pitchFamily="34" charset="-122"/>
                <a:ea typeface="微软雅黑" panose="020B0503020204020204" pitchFamily="34" charset="-122"/>
              </a:rPr>
              <a:t>CRC</a:t>
            </a:r>
            <a:r>
              <a:rPr lang="zh-CN" altLang="en-US" b="0" i="0" dirty="0">
                <a:solidFill>
                  <a:srgbClr val="333333"/>
                </a:solidFill>
                <a:effectLst/>
                <a:latin typeface="微软雅黑" panose="020B0503020204020204" pitchFamily="34" charset="-122"/>
                <a:ea typeface="微软雅黑" panose="020B0503020204020204" pitchFamily="34" charset="-122"/>
              </a:rPr>
              <a:t>码）任何一位发生错误时，被生成多项式做除后应该使余数不为 </a:t>
            </a:r>
            <a:r>
              <a:rPr lang="en-US" altLang="zh-CN" b="0" i="0" dirty="0">
                <a:solidFill>
                  <a:srgbClr val="333333"/>
                </a:solidFill>
                <a:effectLst/>
                <a:latin typeface="微软雅黑" panose="020B0503020204020204" pitchFamily="34" charset="-122"/>
                <a:ea typeface="微软雅黑" panose="020B0503020204020204" pitchFamily="34" charset="-122"/>
              </a:rPr>
              <a:t>0</a:t>
            </a:r>
            <a:endParaRPr lang="en-US" altLang="zh-CN" dirty="0">
              <a:solidFill>
                <a:srgbClr val="333333"/>
              </a:solidFill>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不同位发生错误时，应该使余数不同</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对余数继续做除，应使余数循环</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在 </a:t>
            </a:r>
            <a:r>
              <a:rPr lang="en-US" altLang="zh-CN" dirty="0">
                <a:solidFill>
                  <a:srgbClr val="333333"/>
                </a:solidFill>
                <a:latin typeface="微软雅黑" panose="020B0503020204020204" pitchFamily="34" charset="-122"/>
                <a:ea typeface="微软雅黑" panose="020B0503020204020204" pitchFamily="34" charset="-122"/>
              </a:rPr>
              <a:t>K </a:t>
            </a:r>
            <a:r>
              <a:rPr lang="zh-CN" altLang="en-US" dirty="0">
                <a:solidFill>
                  <a:srgbClr val="333333"/>
                </a:solidFill>
                <a:latin typeface="微软雅黑" panose="020B0503020204020204" pitchFamily="34" charset="-122"/>
                <a:ea typeface="微软雅黑" panose="020B0503020204020204" pitchFamily="34" charset="-122"/>
              </a:rPr>
              <a:t>位信息码后再拼接 </a:t>
            </a:r>
            <a:r>
              <a:rPr lang="en-US" altLang="zh-CN" dirty="0">
                <a:solidFill>
                  <a:srgbClr val="333333"/>
                </a:solidFill>
                <a:latin typeface="微软雅黑" panose="020B0503020204020204" pitchFamily="34" charset="-122"/>
                <a:ea typeface="微软雅黑" panose="020B0503020204020204" pitchFamily="34" charset="-122"/>
              </a:rPr>
              <a:t>R </a:t>
            </a:r>
            <a:r>
              <a:rPr lang="zh-CN" altLang="en-US" dirty="0">
                <a:solidFill>
                  <a:srgbClr val="333333"/>
                </a:solidFill>
                <a:latin typeface="微软雅黑" panose="020B0503020204020204" pitchFamily="34" charset="-122"/>
                <a:ea typeface="微软雅黑" panose="020B0503020204020204" pitchFamily="34" charset="-122"/>
              </a:rPr>
              <a:t>位的校验码，整个编码长度为 </a:t>
            </a:r>
            <a:r>
              <a:rPr lang="en-US" altLang="zh-CN" dirty="0">
                <a:solidFill>
                  <a:srgbClr val="333333"/>
                </a:solidFill>
                <a:latin typeface="微软雅黑" panose="020B0503020204020204" pitchFamily="34" charset="-122"/>
                <a:ea typeface="微软雅黑" panose="020B0503020204020204" pitchFamily="34" charset="-122"/>
              </a:rPr>
              <a:t>N </a:t>
            </a:r>
            <a:r>
              <a:rPr lang="zh-CN" altLang="en-US" dirty="0">
                <a:solidFill>
                  <a:srgbClr val="333333"/>
                </a:solidFill>
                <a:latin typeface="微软雅黑" panose="020B0503020204020204" pitchFamily="34" charset="-122"/>
                <a:ea typeface="微软雅黑" panose="020B0503020204020204" pitchFamily="34" charset="-122"/>
              </a:rPr>
              <a:t>位。因此，这种编码也叫 </a:t>
            </a:r>
            <a:r>
              <a:rPr lang="en-US" altLang="zh-CN" dirty="0">
                <a:solidFill>
                  <a:srgbClr val="333333"/>
                </a:solidFill>
                <a:latin typeface="微软雅黑" panose="020B0503020204020204" pitchFamily="34" charset="-122"/>
                <a:ea typeface="微软雅黑" panose="020B0503020204020204" pitchFamily="34" charset="-122"/>
              </a:rPr>
              <a:t>( N</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K ) </a:t>
            </a:r>
            <a:r>
              <a:rPr lang="zh-CN" altLang="en-US" dirty="0">
                <a:solidFill>
                  <a:srgbClr val="333333"/>
                </a:solidFill>
                <a:latin typeface="微软雅黑" panose="020B0503020204020204" pitchFamily="34" charset="-122"/>
                <a:ea typeface="微软雅黑" panose="020B0503020204020204" pitchFamily="34" charset="-122"/>
              </a:rPr>
              <a:t>码。对于一个给定的 </a:t>
            </a:r>
            <a:r>
              <a:rPr lang="en-US" altLang="zh-CN" dirty="0">
                <a:solidFill>
                  <a:srgbClr val="333333"/>
                </a:solidFill>
                <a:latin typeface="微软雅黑" panose="020B0503020204020204" pitchFamily="34" charset="-122"/>
                <a:ea typeface="微软雅黑" panose="020B0503020204020204" pitchFamily="34" charset="-122"/>
              </a:rPr>
              <a:t>( N</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K ) </a:t>
            </a:r>
            <a:r>
              <a:rPr lang="zh-CN" altLang="en-US" dirty="0">
                <a:solidFill>
                  <a:srgbClr val="333333"/>
                </a:solidFill>
                <a:latin typeface="微软雅黑" panose="020B0503020204020204" pitchFamily="34" charset="-122"/>
                <a:ea typeface="微软雅黑" panose="020B0503020204020204" pitchFamily="34" charset="-122"/>
              </a:rPr>
              <a:t>码，可以证明存在一个最高次幂为 </a:t>
            </a:r>
            <a:r>
              <a:rPr lang="en-US" altLang="zh-CN" dirty="0">
                <a:solidFill>
                  <a:srgbClr val="333333"/>
                </a:solidFill>
                <a:latin typeface="微软雅黑" panose="020B0503020204020204" pitchFamily="34" charset="-122"/>
                <a:ea typeface="微软雅黑" panose="020B0503020204020204" pitchFamily="34" charset="-122"/>
              </a:rPr>
              <a:t>N - K = R </a:t>
            </a:r>
            <a:r>
              <a:rPr lang="zh-CN" altLang="en-US" dirty="0">
                <a:solidFill>
                  <a:srgbClr val="333333"/>
                </a:solidFill>
                <a:latin typeface="微软雅黑" panose="020B0503020204020204" pitchFamily="34" charset="-122"/>
                <a:ea typeface="微软雅黑" panose="020B0503020204020204" pitchFamily="34" charset="-122"/>
              </a:rPr>
              <a:t>的多项式 </a:t>
            </a:r>
            <a:r>
              <a:rPr lang="en-US" altLang="zh-CN" dirty="0">
                <a:solidFill>
                  <a:srgbClr val="333333"/>
                </a:solidFill>
                <a:latin typeface="微软雅黑" panose="020B0503020204020204" pitchFamily="34" charset="-122"/>
                <a:ea typeface="微软雅黑" panose="020B0503020204020204" pitchFamily="34" charset="-122"/>
              </a:rPr>
              <a:t>G(x)</a:t>
            </a:r>
            <a:r>
              <a:rPr lang="zh-CN" altLang="en-US" dirty="0">
                <a:solidFill>
                  <a:srgbClr val="333333"/>
                </a:solidFill>
                <a:latin typeface="微软雅黑" panose="020B0503020204020204" pitchFamily="34" charset="-122"/>
                <a:ea typeface="微软雅黑" panose="020B0503020204020204" pitchFamily="34" charset="-122"/>
              </a:rPr>
              <a:t>。根据 </a:t>
            </a:r>
            <a:r>
              <a:rPr lang="en-US" altLang="zh-CN" dirty="0">
                <a:solidFill>
                  <a:srgbClr val="333333"/>
                </a:solidFill>
                <a:latin typeface="微软雅黑" panose="020B0503020204020204" pitchFamily="34" charset="-122"/>
                <a:ea typeface="微软雅黑" panose="020B0503020204020204" pitchFamily="34" charset="-122"/>
              </a:rPr>
              <a:t>G(x) </a:t>
            </a:r>
            <a:r>
              <a:rPr lang="zh-CN" altLang="en-US" dirty="0">
                <a:solidFill>
                  <a:srgbClr val="333333"/>
                </a:solidFill>
                <a:latin typeface="微软雅黑" panose="020B0503020204020204" pitchFamily="34" charset="-122"/>
                <a:ea typeface="微软雅黑" panose="020B0503020204020204" pitchFamily="34" charset="-122"/>
              </a:rPr>
              <a:t>可以生成 </a:t>
            </a:r>
            <a:r>
              <a:rPr lang="en-US" altLang="zh-CN" dirty="0">
                <a:solidFill>
                  <a:srgbClr val="333333"/>
                </a:solidFill>
                <a:latin typeface="微软雅黑" panose="020B0503020204020204" pitchFamily="34" charset="-122"/>
                <a:ea typeface="微软雅黑" panose="020B0503020204020204" pitchFamily="34" charset="-122"/>
              </a:rPr>
              <a:t>K </a:t>
            </a:r>
            <a:r>
              <a:rPr lang="zh-CN" altLang="en-US" dirty="0">
                <a:solidFill>
                  <a:srgbClr val="333333"/>
                </a:solidFill>
                <a:latin typeface="微软雅黑" panose="020B0503020204020204" pitchFamily="34" charset="-122"/>
                <a:ea typeface="微软雅黑" panose="020B0503020204020204" pitchFamily="34" charset="-122"/>
              </a:rPr>
              <a:t>位信息的校验码，而 </a:t>
            </a:r>
            <a:r>
              <a:rPr lang="en-US" altLang="zh-CN" dirty="0">
                <a:solidFill>
                  <a:srgbClr val="333333"/>
                </a:solidFill>
                <a:latin typeface="微软雅黑" panose="020B0503020204020204" pitchFamily="34" charset="-122"/>
                <a:ea typeface="微软雅黑" panose="020B0503020204020204" pitchFamily="34" charset="-122"/>
              </a:rPr>
              <a:t>G(x) </a:t>
            </a:r>
            <a:r>
              <a:rPr lang="zh-CN" altLang="en-US" dirty="0">
                <a:solidFill>
                  <a:srgbClr val="333333"/>
                </a:solidFill>
                <a:latin typeface="微软雅黑" panose="020B0503020204020204" pitchFamily="34" charset="-122"/>
                <a:ea typeface="微软雅黑" panose="020B0503020204020204" pitchFamily="34" charset="-122"/>
              </a:rPr>
              <a:t>叫做这个 </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码的生成多项式。</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5" name="Text Box 2">
            <a:extLst>
              <a:ext uri="{FF2B5EF4-FFF2-40B4-BE49-F238E27FC236}">
                <a16:creationId xmlns:a16="http://schemas.microsoft.com/office/drawing/2014/main" id="{D69B2698-88A2-4ED5-A186-2B7730E7E4DE}"/>
              </a:ext>
            </a:extLst>
          </p:cNvPr>
          <p:cNvSpPr txBox="1">
            <a:spLocks noChangeArrowheads="1"/>
          </p:cNvSpPr>
          <p:nvPr/>
        </p:nvSpPr>
        <p:spPr bwMode="auto">
          <a:xfrm>
            <a:off x="278596" y="245111"/>
            <a:ext cx="11301979"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CRC Calculation</a:t>
            </a:r>
          </a:p>
        </p:txBody>
      </p:sp>
      <p:pic>
        <p:nvPicPr>
          <p:cNvPr id="5122" name="Picture 2" descr="在这里插入图片描述">
            <a:extLst>
              <a:ext uri="{FF2B5EF4-FFF2-40B4-BE49-F238E27FC236}">
                <a16:creationId xmlns:a16="http://schemas.microsoft.com/office/drawing/2014/main" id="{4FD0DADC-FA18-483F-93E8-AD4DCD105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63" y="4676326"/>
            <a:ext cx="8060885" cy="203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38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147" y="1298524"/>
            <a:ext cx="9816746" cy="347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994F3F0-F3E2-4FB6-8A15-F5DFDE0C132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Nodes and Links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EF5A40A-7F97-453C-8C41-E0699C2090D7}"/>
              </a:ext>
            </a:extLst>
          </p:cNvPr>
          <p:cNvSpPr txBox="1"/>
          <p:nvPr/>
        </p:nvSpPr>
        <p:spPr>
          <a:xfrm>
            <a:off x="989278" y="4964052"/>
            <a:ext cx="7991290" cy="1200329"/>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end hosts and routers/switches</a:t>
            </a:r>
          </a:p>
          <a:p>
            <a:r>
              <a:rPr lang="zh-CN" altLang="en-US" dirty="0">
                <a:latin typeface="微软雅黑" panose="020B0503020204020204" pitchFamily="34" charset="-122"/>
                <a:ea typeface="微软雅黑" panose="020B0503020204020204" pitchFamily="34" charset="-122"/>
              </a:rPr>
              <a:t>链路：逻辑上指两个通信主机之间的网络</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链路</a:t>
            </a:r>
            <a:r>
              <a:rPr lang="en-US" altLang="zh-CN" dirty="0">
                <a:latin typeface="微软雅黑" panose="020B0503020204020204" pitchFamily="34" charset="-122"/>
                <a:ea typeface="微软雅黑" panose="020B0503020204020204" pitchFamily="34" charset="-122"/>
              </a:rPr>
              <a:t>link</a:t>
            </a:r>
            <a:r>
              <a:rPr lang="zh-CN" altLang="en-US" dirty="0">
                <a:latin typeface="微软雅黑" panose="020B0503020204020204" pitchFamily="34" charset="-122"/>
                <a:ea typeface="微软雅黑" panose="020B0503020204020204" pitchFamily="34" charset="-122"/>
              </a:rPr>
              <a:t>：一条无源的、点到点的物理信道（中间无任何交换节点）</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数据链路</a:t>
            </a:r>
            <a:r>
              <a:rPr lang="en-US" altLang="zh-CN" dirty="0">
                <a:latin typeface="微软雅黑" panose="020B0503020204020204" pitchFamily="34" charset="-122"/>
                <a:ea typeface="微软雅黑" panose="020B0503020204020204" pitchFamily="34" charset="-122"/>
              </a:rPr>
              <a:t>data link</a:t>
            </a:r>
            <a:r>
              <a:rPr lang="zh-CN" altLang="en-US" dirty="0">
                <a:latin typeface="微软雅黑" panose="020B0503020204020204" pitchFamily="34" charset="-122"/>
                <a:ea typeface="微软雅黑" panose="020B0503020204020204" pitchFamily="34" charset="-122"/>
              </a:rPr>
              <a:t>：通过通信协议来控制链路上数据的传输。</a:t>
            </a:r>
          </a:p>
        </p:txBody>
      </p:sp>
      <p:pic>
        <p:nvPicPr>
          <p:cNvPr id="7" name="图片 6">
            <a:extLst>
              <a:ext uri="{FF2B5EF4-FFF2-40B4-BE49-F238E27FC236}">
                <a16:creationId xmlns:a16="http://schemas.microsoft.com/office/drawing/2014/main" id="{2A429FAE-AD9B-425F-859E-AAE9031A3F3A}"/>
              </a:ext>
            </a:extLst>
          </p:cNvPr>
          <p:cNvPicPr>
            <a:picLocks noChangeAspect="1"/>
          </p:cNvPicPr>
          <p:nvPr/>
        </p:nvPicPr>
        <p:blipFill>
          <a:blip r:embed="rId4"/>
          <a:stretch>
            <a:fillRect/>
          </a:stretch>
        </p:blipFill>
        <p:spPr>
          <a:xfrm>
            <a:off x="7965932" y="5850547"/>
            <a:ext cx="2341098" cy="3651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516" y="1283987"/>
            <a:ext cx="59055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3450291" y="2007887"/>
            <a:ext cx="51435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rot="16200000" flipH="1">
            <a:off x="3554272" y="4999531"/>
            <a:ext cx="344488" cy="342900"/>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36872" name="TextBox 12"/>
          <p:cNvSpPr txBox="1">
            <a:spLocks noChangeArrowheads="1"/>
          </p:cNvSpPr>
          <p:nvPr/>
        </p:nvSpPr>
        <p:spPr bwMode="auto">
          <a:xfrm>
            <a:off x="1745316" y="1560213"/>
            <a:ext cx="175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Start by adding 0s to frame and try dividing </a:t>
            </a:r>
          </a:p>
        </p:txBody>
      </p:sp>
      <p:sp>
        <p:nvSpPr>
          <p:cNvPr id="36873" name="TextBox 15"/>
          <p:cNvSpPr txBox="1">
            <a:spLocks noChangeArrowheads="1"/>
          </p:cNvSpPr>
          <p:nvPr/>
        </p:nvSpPr>
        <p:spPr bwMode="auto">
          <a:xfrm>
            <a:off x="1735791" y="4331988"/>
            <a:ext cx="249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Offset by any reminder to make it evenly divisible</a:t>
            </a:r>
          </a:p>
        </p:txBody>
      </p:sp>
      <p:sp>
        <p:nvSpPr>
          <p:cNvPr id="36874" name="Rectangle 16"/>
          <p:cNvSpPr>
            <a:spLocks noChangeArrowheads="1"/>
          </p:cNvSpPr>
          <p:nvPr/>
        </p:nvSpPr>
        <p:spPr bwMode="auto">
          <a:xfrm>
            <a:off x="6564967" y="1922163"/>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5" name="Rectangle 17"/>
          <p:cNvSpPr>
            <a:spLocks noChangeArrowheads="1"/>
          </p:cNvSpPr>
          <p:nvPr/>
        </p:nvSpPr>
        <p:spPr bwMode="auto">
          <a:xfrm>
            <a:off x="6555442" y="5446413"/>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6" name="Rectangle 18"/>
          <p:cNvSpPr>
            <a:spLocks noChangeArrowheads="1"/>
          </p:cNvSpPr>
          <p:nvPr/>
        </p:nvSpPr>
        <p:spPr bwMode="auto">
          <a:xfrm>
            <a:off x="6545917" y="5151138"/>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矩形 1">
            <a:extLst>
              <a:ext uri="{FF2B5EF4-FFF2-40B4-BE49-F238E27FC236}">
                <a16:creationId xmlns:a16="http://schemas.microsoft.com/office/drawing/2014/main" id="{61CA3C25-1B6A-435F-9004-7B3F4B1CC03B}"/>
              </a:ext>
            </a:extLst>
          </p:cNvPr>
          <p:cNvSpPr/>
          <p:nvPr/>
        </p:nvSpPr>
        <p:spPr>
          <a:xfrm>
            <a:off x="301659" y="222305"/>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Error Detection – CRCs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370521"/>
            <a:ext cx="6877691" cy="390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73" y="947943"/>
            <a:ext cx="1662291" cy="68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2901" y="5277775"/>
            <a:ext cx="2559713" cy="9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1"/>
          </p:nvPr>
        </p:nvSpPr>
        <p:spPr/>
        <p:txBody>
          <a:bodyPr/>
          <a:lstStyle/>
          <a:p>
            <a:r>
              <a:rPr lang="en-US" altLang="en-US"/>
              <a:t>Computer Networks, Chapter 3 The Data Link Layer</a:t>
            </a:r>
          </a:p>
        </p:txBody>
      </p:sp>
      <p:sp>
        <p:nvSpPr>
          <p:cNvPr id="3" name="矩形 2">
            <a:extLst>
              <a:ext uri="{FF2B5EF4-FFF2-40B4-BE49-F238E27FC236}">
                <a16:creationId xmlns:a16="http://schemas.microsoft.com/office/drawing/2014/main" id="{FAA17668-6958-4002-BA85-E312D05EC02A}"/>
              </a:ext>
            </a:extLst>
          </p:cNvPr>
          <p:cNvSpPr/>
          <p:nvPr/>
        </p:nvSpPr>
        <p:spPr>
          <a:xfrm>
            <a:off x="301659" y="222305"/>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rPr>
              <a:t>Division in CRC encoder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ext Box 2"/>
          <p:cNvSpPr txBox="1">
            <a:spLocks noChangeArrowheads="1"/>
          </p:cNvSpPr>
          <p:nvPr/>
        </p:nvSpPr>
        <p:spPr bwMode="auto">
          <a:xfrm>
            <a:off x="274320" y="216536"/>
            <a:ext cx="9186674"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Division in the CRC decoder for two cases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243" y="1106906"/>
            <a:ext cx="41227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243" y="1106906"/>
            <a:ext cx="40973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en-US"/>
              <a:t>Computer Networks, Chapter 3 The Data Link Layer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ext Box 2"/>
          <p:cNvSpPr txBox="1">
            <a:spLocks noChangeArrowheads="1"/>
          </p:cNvSpPr>
          <p:nvPr/>
        </p:nvSpPr>
        <p:spPr bwMode="auto">
          <a:xfrm>
            <a:off x="177343" y="249546"/>
            <a:ext cx="5841664"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CRC division using polynomials</a:t>
            </a:r>
          </a:p>
        </p:txBody>
      </p:sp>
      <p:pic>
        <p:nvPicPr>
          <p:cNvPr id="926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4" y="1524001"/>
            <a:ext cx="6097587"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en-US" altLang="en-US"/>
              <a:t>Computer Networks, Chapter 3 The Data Link Layer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en-US"/>
              <a:t>Computer Networks, Chapter 3 The Data Link Layer</a:t>
            </a:r>
            <a:endParaRPr lang="en-US" dirty="0"/>
          </a:p>
        </p:txBody>
      </p:sp>
      <p:pic>
        <p:nvPicPr>
          <p:cNvPr id="6" name="Picture 4">
            <a:extLst>
              <a:ext uri="{FF2B5EF4-FFF2-40B4-BE49-F238E27FC236}">
                <a16:creationId xmlns:a16="http://schemas.microsoft.com/office/drawing/2014/main" id="{EDCC139E-58B7-4508-82CA-2C199A50D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78" y="2054831"/>
            <a:ext cx="10493900" cy="264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D8DE38F3-49FD-4334-ACC2-3B12D74FE5FF}"/>
              </a:ext>
            </a:extLst>
          </p:cNvPr>
          <p:cNvSpPr>
            <a:spLocks noChangeArrowheads="1"/>
          </p:cNvSpPr>
          <p:nvPr/>
        </p:nvSpPr>
        <p:spPr bwMode="auto">
          <a:xfrm>
            <a:off x="4192320" y="5002836"/>
            <a:ext cx="328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a typeface="宋体" charset="-122"/>
              </a:rPr>
              <a:t>Synchronous Transfer Mode</a:t>
            </a:r>
            <a:endParaRPr lang="zh-CN" altLang="en-US" b="1">
              <a:ea typeface="宋体" charset="-122"/>
            </a:endParaRPr>
          </a:p>
        </p:txBody>
      </p:sp>
    </p:spTree>
    <p:extLst>
      <p:ext uri="{BB962C8B-B14F-4D97-AF65-F5344CB8AC3E}">
        <p14:creationId xmlns:p14="http://schemas.microsoft.com/office/powerpoint/2010/main" val="2897220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1" name="Rectangle 3"/>
          <p:cNvSpPr>
            <a:spLocks noGrp="1" noChangeArrowheads="1"/>
          </p:cNvSpPr>
          <p:nvPr>
            <p:ph type="body" idx="1"/>
          </p:nvPr>
        </p:nvSpPr>
        <p:spPr>
          <a:xfrm>
            <a:off x="589279" y="1201549"/>
            <a:ext cx="11383982" cy="2460405"/>
          </a:xfrm>
        </p:spPr>
        <p:txBody>
          <a:bodyPr>
            <a:normAutofit lnSpcReduction="10000"/>
          </a:bodyPr>
          <a:lstStyle/>
          <a:p>
            <a:pPr marL="342900" indent="-342900"/>
            <a:r>
              <a:rPr lang="en-US" altLang="zh-CN" dirty="0">
                <a:ea typeface="宋体" panose="02010600030101010101" pitchFamily="2" charset="-122"/>
              </a:rPr>
              <a:t>In a cyclic code, those e(x) errors that are divisible by g(x) are not caught.</a:t>
            </a:r>
          </a:p>
          <a:p>
            <a:pPr marL="342900" indent="-342900"/>
            <a:r>
              <a:rPr lang="en-US" altLang="zh-CN" dirty="0">
                <a:ea typeface="宋体" panose="02010600030101010101" pitchFamily="2" charset="-122"/>
              </a:rPr>
              <a:t>If the generator has more than one term and the coefficient of x</a:t>
            </a:r>
            <a:r>
              <a:rPr lang="en-US" altLang="zh-CN" baseline="30000" dirty="0">
                <a:ea typeface="宋体" panose="02010600030101010101" pitchFamily="2" charset="-122"/>
              </a:rPr>
              <a:t>0</a:t>
            </a:r>
            <a:r>
              <a:rPr lang="en-US" altLang="zh-CN" dirty="0">
                <a:ea typeface="宋体" panose="02010600030101010101" pitchFamily="2" charset="-122"/>
              </a:rPr>
              <a:t> is 1, all single errors can be caught.</a:t>
            </a:r>
          </a:p>
          <a:p>
            <a:pPr marL="342900" indent="-342900"/>
            <a:r>
              <a:rPr lang="en-US" altLang="zh-CN" dirty="0">
                <a:ea typeface="宋体" panose="02010600030101010101" pitchFamily="2" charset="-122"/>
              </a:rPr>
              <a:t>A generator that contains a factor of x + 1 can detect all odd-numbered errors.</a:t>
            </a:r>
          </a:p>
        </p:txBody>
      </p:sp>
      <p:sp>
        <p:nvSpPr>
          <p:cNvPr id="2" name="页脚占位符 1"/>
          <p:cNvSpPr>
            <a:spLocks noGrp="1"/>
          </p:cNvSpPr>
          <p:nvPr>
            <p:ph type="ftr" sz="quarter" idx="11"/>
          </p:nvPr>
        </p:nvSpPr>
        <p:spPr/>
        <p:txBody>
          <a:bodyPr/>
          <a:lstStyle/>
          <a:p>
            <a:pPr>
              <a:defRPr/>
            </a:pPr>
            <a:r>
              <a:rPr lang="en-US"/>
              <a:t>Computer Networks, Chapter 3 The Data Link Layer</a:t>
            </a:r>
            <a:endParaRPr lang="en-US" dirty="0"/>
          </a:p>
        </p:txBody>
      </p:sp>
      <p:sp>
        <p:nvSpPr>
          <p:cNvPr id="3" name="Text Box 2">
            <a:extLst>
              <a:ext uri="{FF2B5EF4-FFF2-40B4-BE49-F238E27FC236}">
                <a16:creationId xmlns:a16="http://schemas.microsoft.com/office/drawing/2014/main" id="{13E3CB66-0AA7-426B-8A72-9C43FF402D7A}"/>
              </a:ext>
            </a:extLst>
          </p:cNvPr>
          <p:cNvSpPr txBox="1">
            <a:spLocks noChangeArrowheads="1"/>
          </p:cNvSpPr>
          <p:nvPr/>
        </p:nvSpPr>
        <p:spPr bwMode="auto">
          <a:xfrm>
            <a:off x="177343" y="249546"/>
            <a:ext cx="5841664"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Performance</a:t>
            </a:r>
            <a:endParaRPr lang="en-US" altLang="zh-C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9" name="Rectangle 3"/>
          <p:cNvSpPr>
            <a:spLocks noGrp="1" noChangeArrowheads="1"/>
          </p:cNvSpPr>
          <p:nvPr>
            <p:ph type="body" idx="1"/>
          </p:nvPr>
        </p:nvSpPr>
        <p:spPr>
          <a:xfrm>
            <a:off x="635000" y="1566545"/>
            <a:ext cx="9972040" cy="4351338"/>
          </a:xfrm>
        </p:spPr>
        <p:txBody>
          <a:bodyPr/>
          <a:lstStyle/>
          <a:p>
            <a:pPr marL="342900" indent="-342900"/>
            <a:r>
              <a:rPr lang="en-US" altLang="zh-CN" dirty="0">
                <a:ea typeface="宋体" panose="02010600030101010101" pitchFamily="2" charset="-122"/>
              </a:rPr>
              <a:t>All burst errors with L ≤ r will be detected. With r check bits.</a:t>
            </a:r>
          </a:p>
          <a:p>
            <a:pPr marL="342900" indent="-342900"/>
            <a:r>
              <a:rPr lang="en-US" altLang="zh-CN" dirty="0">
                <a:ea typeface="宋体" panose="02010600030101010101" pitchFamily="2" charset="-122"/>
              </a:rPr>
              <a:t>All burst errors with L = r + 1 will be detected with probability 1 – (1/2)</a:t>
            </a:r>
            <a:r>
              <a:rPr lang="en-US" altLang="zh-CN" baseline="30000" dirty="0">
                <a:ea typeface="宋体" panose="02010600030101010101" pitchFamily="2" charset="-122"/>
              </a:rPr>
              <a:t>r–1</a:t>
            </a:r>
            <a:r>
              <a:rPr lang="en-US" altLang="zh-CN" dirty="0">
                <a:ea typeface="宋体" panose="02010600030101010101" pitchFamily="2" charset="-122"/>
              </a:rPr>
              <a:t>.</a:t>
            </a:r>
          </a:p>
          <a:p>
            <a:pPr marL="342900" indent="-342900"/>
            <a:r>
              <a:rPr lang="en-US" altLang="zh-CN" dirty="0">
                <a:ea typeface="宋体" panose="02010600030101010101" pitchFamily="2" charset="-122"/>
              </a:rPr>
              <a:t>All burst errors with L &gt; r + 1 will be detected with probability 1 – (1/2)</a:t>
            </a:r>
            <a:r>
              <a:rPr lang="en-US" altLang="zh-CN" baseline="30000" dirty="0">
                <a:ea typeface="宋体" panose="02010600030101010101" pitchFamily="2" charset="-122"/>
              </a:rPr>
              <a:t>r</a:t>
            </a:r>
            <a:r>
              <a:rPr lang="en-US" altLang="zh-CN" dirty="0">
                <a:ea typeface="宋体" panose="02010600030101010101" pitchFamily="2" charset="-122"/>
              </a:rPr>
              <a:t>.</a:t>
            </a: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2" name="页脚占位符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rPr>
              <a:t>Computer Networks, Chapter 3 The Data Link Layer</a:t>
            </a:r>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
        <p:nvSpPr>
          <p:cNvPr id="3" name="Text Box 2">
            <a:extLst>
              <a:ext uri="{FF2B5EF4-FFF2-40B4-BE49-F238E27FC236}">
                <a16:creationId xmlns:a16="http://schemas.microsoft.com/office/drawing/2014/main" id="{7E849925-D7C3-4A6E-ADF2-F5541DE7B419}"/>
              </a:ext>
            </a:extLst>
          </p:cNvPr>
          <p:cNvSpPr txBox="1">
            <a:spLocks noChangeArrowheads="1"/>
          </p:cNvSpPr>
          <p:nvPr/>
        </p:nvSpPr>
        <p:spPr bwMode="auto">
          <a:xfrm>
            <a:off x="177343" y="249546"/>
            <a:ext cx="5841664"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Performance (contd.)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body" idx="1"/>
          </p:nvPr>
        </p:nvSpPr>
        <p:spPr>
          <a:xfrm>
            <a:off x="472040" y="1642459"/>
            <a:ext cx="11651466" cy="2374737"/>
          </a:xfrm>
        </p:spPr>
        <p:txBody>
          <a:bodyPr>
            <a:normAutofit/>
          </a:bodyPr>
          <a:lstStyle/>
          <a:p>
            <a:r>
              <a:rPr lang="en-US" altLang="zh-CN" dirty="0">
                <a:ea typeface="宋体" panose="02010600030101010101" pitchFamily="2" charset="-122"/>
              </a:rPr>
              <a:t>A good polynomial generator needs to have the following characteristics:</a:t>
            </a:r>
          </a:p>
          <a:p>
            <a:pPr marL="800100" lvl="1" indent="-342900"/>
            <a:r>
              <a:rPr lang="en-US" altLang="zh-CN" sz="2800" dirty="0">
                <a:ea typeface="宋体" panose="02010600030101010101" pitchFamily="2" charset="-122"/>
              </a:rPr>
              <a:t>It should have at least two terms.</a:t>
            </a:r>
          </a:p>
          <a:p>
            <a:pPr marL="800100" lvl="1" indent="-342900"/>
            <a:r>
              <a:rPr lang="en-US" altLang="zh-CN" sz="2800" dirty="0">
                <a:ea typeface="宋体" panose="02010600030101010101" pitchFamily="2" charset="-122"/>
              </a:rPr>
              <a:t>The coefficient of the term x</a:t>
            </a:r>
            <a:r>
              <a:rPr lang="en-US" altLang="zh-CN" sz="2800" baseline="30000" dirty="0">
                <a:ea typeface="宋体" panose="02010600030101010101" pitchFamily="2" charset="-122"/>
              </a:rPr>
              <a:t>0</a:t>
            </a:r>
            <a:r>
              <a:rPr lang="en-US" altLang="zh-CN" sz="2800" dirty="0">
                <a:ea typeface="宋体" panose="02010600030101010101" pitchFamily="2" charset="-122"/>
              </a:rPr>
              <a:t> should be 1.</a:t>
            </a:r>
          </a:p>
          <a:p>
            <a:pPr marL="800100" lvl="1" indent="-342900"/>
            <a:r>
              <a:rPr lang="en-US" altLang="zh-CN" sz="2800" dirty="0">
                <a:ea typeface="宋体" panose="02010600030101010101" pitchFamily="2" charset="-122"/>
              </a:rPr>
              <a:t>It should have the factor x + 1.</a:t>
            </a:r>
          </a:p>
          <a:p>
            <a:pPr eaLnBrk="0" hangingPunct="0">
              <a:spcBef>
                <a:spcPct val="0"/>
              </a:spcBef>
              <a:buClrTx/>
              <a:buSzTx/>
              <a:buFontTx/>
              <a:buNone/>
            </a:pPr>
            <a:endParaRPr lang="en-US" altLang="zh-CN" dirty="0">
              <a:ea typeface="宋体" panose="02010600030101010101" pitchFamily="2" charset="-122"/>
            </a:endParaRPr>
          </a:p>
        </p:txBody>
      </p:sp>
      <p:sp>
        <p:nvSpPr>
          <p:cNvPr id="2" name="页脚占位符 1"/>
          <p:cNvSpPr>
            <a:spLocks noGrp="1"/>
          </p:cNvSpPr>
          <p:nvPr>
            <p:ph type="ftr" sz="quarter" idx="11"/>
          </p:nvPr>
        </p:nvSpPr>
        <p:spPr/>
        <p:txBody>
          <a:bodyPr/>
          <a:lstStyle/>
          <a:p>
            <a:pPr>
              <a:defRPr/>
            </a:pPr>
            <a:r>
              <a:rPr lang="en-US"/>
              <a:t>Computer Networks, Chapter 3 The Data Link Layer</a:t>
            </a:r>
            <a:endParaRPr lang="en-US" dirty="0"/>
          </a:p>
        </p:txBody>
      </p:sp>
      <p:sp>
        <p:nvSpPr>
          <p:cNvPr id="3" name="Text Box 2">
            <a:extLst>
              <a:ext uri="{FF2B5EF4-FFF2-40B4-BE49-F238E27FC236}">
                <a16:creationId xmlns:a16="http://schemas.microsoft.com/office/drawing/2014/main" id="{323094B3-A262-4879-89F5-660A4EE8490A}"/>
              </a:ext>
            </a:extLst>
          </p:cNvPr>
          <p:cNvSpPr txBox="1">
            <a:spLocks noChangeArrowheads="1"/>
          </p:cNvSpPr>
          <p:nvPr/>
        </p:nvSpPr>
        <p:spPr bwMode="auto">
          <a:xfrm>
            <a:off x="177342" y="249546"/>
            <a:ext cx="9545777"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Properties of Good Polynomials</a:t>
            </a:r>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3" name="Text Box 2">
            <a:extLst>
              <a:ext uri="{FF2B5EF4-FFF2-40B4-BE49-F238E27FC236}">
                <a16:creationId xmlns:a16="http://schemas.microsoft.com/office/drawing/2014/main" id="{D378A9C4-FABD-47AD-9732-D009204D2C3C}"/>
              </a:ext>
            </a:extLst>
          </p:cNvPr>
          <p:cNvSpPr txBox="1">
            <a:spLocks noChangeArrowheads="1"/>
          </p:cNvSpPr>
          <p:nvPr/>
        </p:nvSpPr>
        <p:spPr bwMode="auto">
          <a:xfrm>
            <a:off x="177342" y="249546"/>
            <a:ext cx="9545777" cy="523220"/>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CRC: a good candidate for many networks </a:t>
            </a:r>
            <a:endParaRPr lang="en-US" altLang="zh-CN" dirty="0"/>
          </a:p>
        </p:txBody>
      </p:sp>
      <p:sp>
        <p:nvSpPr>
          <p:cNvPr id="8" name="Content Placeholder 2">
            <a:extLst>
              <a:ext uri="{FF2B5EF4-FFF2-40B4-BE49-F238E27FC236}">
                <a16:creationId xmlns:a16="http://schemas.microsoft.com/office/drawing/2014/main" id="{8093F8BD-9BBE-499F-8E9B-BCF4D4C9D301}"/>
              </a:ext>
            </a:extLst>
          </p:cNvPr>
          <p:cNvSpPr txBox="1">
            <a:spLocks/>
          </p:cNvSpPr>
          <p:nvPr/>
        </p:nvSpPr>
        <p:spPr bwMode="auto">
          <a:xfrm>
            <a:off x="876299" y="1295400"/>
            <a:ext cx="10795747"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Font typeface="Arial" pitchFamily="34" charset="0"/>
              <a:buNone/>
              <a:defRPr sz="2400">
                <a:solidFill>
                  <a:schemeClr val="tx1"/>
                </a:solidFill>
                <a:latin typeface="+mn-lt"/>
                <a:ea typeface="+mn-ea"/>
                <a:cs typeface="+mn-cs"/>
              </a:defRPr>
            </a:lvl1pPr>
            <a:lvl2pPr marL="990600" indent="-533400" algn="l" rtl="0" eaLnBrk="0" fontAlgn="base" hangingPunct="0">
              <a:spcBef>
                <a:spcPct val="20000"/>
              </a:spcBef>
              <a:spcAft>
                <a:spcPct val="0"/>
              </a:spcAft>
              <a:buClr>
                <a:srgbClr val="0000FF"/>
              </a:buClr>
              <a:buChar char="–"/>
              <a:defRPr sz="2000">
                <a:solidFill>
                  <a:schemeClr val="tx1"/>
                </a:solidFill>
                <a:latin typeface="+mn-lt"/>
              </a:defRPr>
            </a:lvl2pPr>
            <a:lvl3pPr marL="1371600" indent="-457200" algn="l" rtl="0" eaLnBrk="0" fontAlgn="base" hangingPunct="0">
              <a:spcBef>
                <a:spcPct val="20000"/>
              </a:spcBef>
              <a:spcAft>
                <a:spcPct val="0"/>
              </a:spcAft>
              <a:buClr>
                <a:srgbClr val="0000FF"/>
              </a:buClr>
              <a:buChar char="•"/>
              <a:defRPr sz="2400">
                <a:solidFill>
                  <a:schemeClr val="tx1"/>
                </a:solidFill>
                <a:latin typeface="+mn-lt"/>
              </a:defRPr>
            </a:lvl3pPr>
            <a:lvl4pPr marL="1752600" indent="-381000" algn="l" rtl="0" eaLnBrk="0" fontAlgn="base" hangingPunct="0">
              <a:spcBef>
                <a:spcPct val="20000"/>
              </a:spcBef>
              <a:spcAft>
                <a:spcPct val="0"/>
              </a:spcAft>
              <a:buClr>
                <a:srgbClr val="0000FF"/>
              </a:buClr>
              <a:buChar char="–"/>
              <a:defRPr sz="2000">
                <a:solidFill>
                  <a:schemeClr val="tx1"/>
                </a:solidFill>
                <a:latin typeface="+mn-lt"/>
              </a:defRPr>
            </a:lvl4pPr>
            <a:lvl5pPr marL="2209800" indent="-381000" algn="l" rtl="0" eaLnBrk="0" fontAlgn="base" hangingPunct="0">
              <a:spcBef>
                <a:spcPct val="20000"/>
              </a:spcBef>
              <a:spcAft>
                <a:spcPct val="0"/>
              </a:spcAft>
              <a:buClr>
                <a:srgbClr val="0000FF"/>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a:buFontTx/>
              <a:buNone/>
            </a:pPr>
            <a:r>
              <a:rPr lang="en-US" altLang="zh-CN" kern="0" dirty="0">
                <a:ea typeface="宋体" charset="-122"/>
              </a:rPr>
              <a:t>Based on standard polynomials:</a:t>
            </a:r>
          </a:p>
          <a:p>
            <a:pPr lvl="1"/>
            <a:r>
              <a:rPr lang="en-US" altLang="zh-CN" kern="0" dirty="0">
                <a:ea typeface="宋体" charset="-122"/>
              </a:rPr>
              <a:t>Ex: Ethernet 32-bit CRC is defined by:</a:t>
            </a:r>
          </a:p>
          <a:p>
            <a:pPr lvl="1"/>
            <a:endParaRPr lang="en-US" altLang="zh-CN" kern="0" dirty="0">
              <a:ea typeface="宋体" charset="-122"/>
            </a:endParaRPr>
          </a:p>
          <a:p>
            <a:pPr lvl="1">
              <a:spcBef>
                <a:spcPts val="1200"/>
              </a:spcBef>
            </a:pPr>
            <a:r>
              <a:rPr lang="en-US" altLang="zh-CN" kern="0" dirty="0">
                <a:ea typeface="宋体" charset="-122"/>
              </a:rPr>
              <a:t>Computed with simple shift/XOR circuits</a:t>
            </a:r>
          </a:p>
          <a:p>
            <a:pPr lvl="1">
              <a:buFontTx/>
              <a:buChar char="•"/>
            </a:pPr>
            <a:r>
              <a:rPr lang="en-US" altLang="zh-CN" kern="0" dirty="0">
                <a:ea typeface="宋体" charset="-122"/>
              </a:rPr>
              <a:t>CRC-12: x</a:t>
            </a:r>
            <a:r>
              <a:rPr lang="en-US" altLang="zh-CN" kern="0" baseline="30000" dirty="0">
                <a:ea typeface="宋体" charset="-122"/>
              </a:rPr>
              <a:t>12</a:t>
            </a:r>
            <a:r>
              <a:rPr lang="en-US" altLang="zh-CN" kern="0" dirty="0">
                <a:ea typeface="宋体" charset="-122"/>
              </a:rPr>
              <a:t>+x</a:t>
            </a:r>
            <a:r>
              <a:rPr lang="en-US" altLang="zh-CN" kern="0" baseline="30000" dirty="0">
                <a:ea typeface="宋体" charset="-122"/>
              </a:rPr>
              <a:t>11</a:t>
            </a:r>
            <a:r>
              <a:rPr lang="en-US" altLang="zh-CN" kern="0" dirty="0">
                <a:ea typeface="宋体" charset="-122"/>
              </a:rPr>
              <a:t>+x</a:t>
            </a:r>
            <a:r>
              <a:rPr lang="en-US" altLang="zh-CN" kern="0" baseline="30000" dirty="0">
                <a:ea typeface="宋体" charset="-122"/>
              </a:rPr>
              <a:t>3</a:t>
            </a:r>
            <a:r>
              <a:rPr lang="en-US" altLang="zh-CN" kern="0" dirty="0">
                <a:ea typeface="宋体" charset="-122"/>
              </a:rPr>
              <a:t>+x</a:t>
            </a:r>
            <a:r>
              <a:rPr lang="en-US" altLang="zh-CN" kern="0" baseline="30000" dirty="0">
                <a:ea typeface="宋体" charset="-122"/>
              </a:rPr>
              <a:t>2</a:t>
            </a:r>
            <a:r>
              <a:rPr lang="en-US" altLang="zh-CN" kern="0" dirty="0">
                <a:ea typeface="宋体" charset="-122"/>
              </a:rPr>
              <a:t>+x</a:t>
            </a:r>
            <a:r>
              <a:rPr lang="en-US" altLang="zh-CN" kern="0" baseline="30000" dirty="0">
                <a:ea typeface="宋体" charset="-122"/>
              </a:rPr>
              <a:t>1</a:t>
            </a:r>
            <a:r>
              <a:rPr lang="en-US" altLang="zh-CN" kern="0" dirty="0">
                <a:ea typeface="宋体" charset="-122"/>
              </a:rPr>
              <a:t>+1</a:t>
            </a:r>
          </a:p>
          <a:p>
            <a:pPr lvl="1">
              <a:buFontTx/>
              <a:buChar char="•"/>
            </a:pPr>
            <a:r>
              <a:rPr lang="en-US" altLang="zh-CN" kern="0" dirty="0">
                <a:ea typeface="宋体" charset="-122"/>
              </a:rPr>
              <a:t>CRC-16: x</a:t>
            </a:r>
            <a:r>
              <a:rPr lang="en-US" altLang="zh-CN" kern="0" baseline="30000" dirty="0">
                <a:ea typeface="宋体" charset="-122"/>
              </a:rPr>
              <a:t>16</a:t>
            </a:r>
            <a:r>
              <a:rPr lang="en-US" altLang="zh-CN" kern="0" dirty="0">
                <a:ea typeface="宋体" charset="-122"/>
              </a:rPr>
              <a:t>+x</a:t>
            </a:r>
            <a:r>
              <a:rPr lang="en-US" altLang="zh-CN" kern="0" baseline="30000" dirty="0">
                <a:ea typeface="宋体" charset="-122"/>
              </a:rPr>
              <a:t>15</a:t>
            </a:r>
            <a:r>
              <a:rPr lang="en-US" altLang="zh-CN" kern="0" dirty="0">
                <a:ea typeface="宋体" charset="-122"/>
              </a:rPr>
              <a:t>+x</a:t>
            </a:r>
            <a:r>
              <a:rPr lang="en-US" altLang="zh-CN" kern="0" baseline="30000" dirty="0">
                <a:ea typeface="宋体" charset="-122"/>
              </a:rPr>
              <a:t>2</a:t>
            </a:r>
            <a:r>
              <a:rPr lang="en-US" altLang="zh-CN" kern="0" dirty="0">
                <a:ea typeface="宋体" charset="-122"/>
              </a:rPr>
              <a:t>+1</a:t>
            </a:r>
          </a:p>
          <a:p>
            <a:pPr lvl="1">
              <a:buFontTx/>
              <a:buChar char="•"/>
            </a:pPr>
            <a:r>
              <a:rPr lang="en-US" altLang="zh-CN" kern="0" dirty="0">
                <a:ea typeface="宋体" charset="-122"/>
              </a:rPr>
              <a:t>CRC-CCITT:x</a:t>
            </a:r>
            <a:r>
              <a:rPr lang="en-US" altLang="zh-CN" kern="0" baseline="30000" dirty="0">
                <a:ea typeface="宋体" charset="-122"/>
              </a:rPr>
              <a:t>16</a:t>
            </a:r>
            <a:r>
              <a:rPr lang="en-US" altLang="zh-CN" kern="0" dirty="0">
                <a:ea typeface="宋体" charset="-122"/>
              </a:rPr>
              <a:t>+x</a:t>
            </a:r>
            <a:r>
              <a:rPr lang="en-US" altLang="zh-CN" kern="0" baseline="30000" dirty="0">
                <a:ea typeface="宋体" charset="-122"/>
              </a:rPr>
              <a:t>12</a:t>
            </a:r>
            <a:r>
              <a:rPr lang="en-US" altLang="zh-CN" kern="0" dirty="0">
                <a:ea typeface="宋体" charset="-122"/>
              </a:rPr>
              <a:t>+x</a:t>
            </a:r>
            <a:r>
              <a:rPr lang="en-US" altLang="zh-CN" kern="0" baseline="30000" dirty="0">
                <a:ea typeface="宋体" charset="-122"/>
              </a:rPr>
              <a:t>5</a:t>
            </a:r>
            <a:r>
              <a:rPr lang="en-US" altLang="zh-CN" kern="0" dirty="0">
                <a:ea typeface="宋体" charset="-122"/>
              </a:rPr>
              <a:t>+1</a:t>
            </a:r>
          </a:p>
          <a:p>
            <a:pPr>
              <a:buFontTx/>
              <a:buNone/>
            </a:pPr>
            <a:r>
              <a:rPr lang="en-US" altLang="zh-CN" kern="0" dirty="0">
                <a:ea typeface="宋体" charset="-122"/>
              </a:rPr>
              <a:t>Stronger detection than checksums:</a:t>
            </a:r>
          </a:p>
          <a:p>
            <a:pPr lvl="1"/>
            <a:r>
              <a:rPr lang="en-US" altLang="zh-CN" kern="0" dirty="0">
                <a:ea typeface="宋体" charset="-122"/>
              </a:rPr>
              <a:t>Catch all errors with odd number of inverted bits (by x+1 factor) </a:t>
            </a:r>
          </a:p>
          <a:p>
            <a:pPr lvl="1"/>
            <a:r>
              <a:rPr lang="en-US" altLang="zh-CN" kern="0" dirty="0">
                <a:ea typeface="宋体" charset="-122"/>
              </a:rPr>
              <a:t>Not vulnerable to systematic errors</a:t>
            </a:r>
          </a:p>
          <a:p>
            <a:pPr lvl="1"/>
            <a:r>
              <a:rPr lang="en-US" altLang="zh-CN" kern="0" dirty="0">
                <a:ea typeface="宋体" charset="-122"/>
              </a:rPr>
              <a:t>A polynomial code with r check bits will detect all burst errors of length &lt;=  r. </a:t>
            </a:r>
          </a:p>
        </p:txBody>
      </p:sp>
      <p:pic>
        <p:nvPicPr>
          <p:cNvPr id="9" name="Picture 3">
            <a:extLst>
              <a:ext uri="{FF2B5EF4-FFF2-40B4-BE49-F238E27FC236}">
                <a16:creationId xmlns:a16="http://schemas.microsoft.com/office/drawing/2014/main" id="{3016F40D-E6B3-496F-AEF2-0D5D5CA94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2184400"/>
            <a:ext cx="7769811" cy="38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4099" name="Subtitle 2"/>
          <p:cNvSpPr>
            <a:spLocks noGrp="1"/>
          </p:cNvSpPr>
          <p:nvPr>
            <p:ph idx="1"/>
          </p:nvPr>
        </p:nvSpPr>
        <p:spPr>
          <a:xfrm>
            <a:off x="1506016" y="1274386"/>
            <a:ext cx="9307937" cy="3651032"/>
          </a:xfrm>
        </p:spPr>
        <p:txBody>
          <a:bodyPr>
            <a:normAutofit/>
          </a:bodyPr>
          <a:lstStyle/>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Data Link Layer Design Issues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数据链路层设计要素</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Error Detection and Correction 》</a:t>
            </a:r>
            <a:r>
              <a:rPr lang="zh-CN" altLang="en-US" dirty="0">
                <a:latin typeface="微软雅黑" panose="020B0503020204020204" pitchFamily="34" charset="-122"/>
                <a:ea typeface="微软雅黑" panose="020B0503020204020204" pitchFamily="34" charset="-122"/>
                <a:cs typeface="Arial" panose="020B0604020202020204" pitchFamily="34" charset="0"/>
              </a:rPr>
              <a:t>检错与纠错</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Elementary Data Link Protocols 》</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基本的数据链路协议</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Sliding Window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滑动窗口协议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Example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数据链路协议实例</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Chapter3</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732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649014" y="1331639"/>
            <a:ext cx="10515600" cy="4351338"/>
          </a:xfrm>
        </p:spPr>
        <p:txBody>
          <a:bodyPr/>
          <a:lstStyle/>
          <a:p>
            <a:pPr marL="342900" indent="-342900"/>
            <a:r>
              <a:rPr lang="en-US" altLang="zh-CN" dirty="0">
                <a:ea typeface="宋体" panose="02010600030101010101" pitchFamily="2" charset="-122"/>
              </a:rPr>
              <a:t>A </a:t>
            </a:r>
            <a:r>
              <a:rPr lang="en-US" altLang="zh-CN" b="1" i="1" dirty="0">
                <a:solidFill>
                  <a:srgbClr val="0000FF"/>
                </a:solidFill>
                <a:ea typeface="宋体" panose="02010600030101010101" pitchFamily="2" charset="-122"/>
              </a:rPr>
              <a:t>point-to-point</a:t>
            </a:r>
            <a:r>
              <a:rPr lang="en-US" altLang="zh-CN" dirty="0">
                <a:ea typeface="宋体" panose="02010600030101010101" pitchFamily="2" charset="-122"/>
              </a:rPr>
              <a:t> link uses the whole capacity of the medium.</a:t>
            </a:r>
          </a:p>
          <a:p>
            <a:pPr marL="800100" lvl="1" indent="-342900"/>
            <a:r>
              <a:rPr lang="en-US" altLang="zh-CN" dirty="0">
                <a:ea typeface="宋体" panose="02010600030101010101" pitchFamily="2" charset="-122"/>
              </a:rPr>
              <a:t>dedicated to the two devices</a:t>
            </a:r>
          </a:p>
          <a:p>
            <a:pPr marL="800100" lvl="1" indent="-342900"/>
            <a:r>
              <a:rPr lang="en-US" altLang="zh-CN" dirty="0">
                <a:ea typeface="宋体" panose="02010600030101010101" pitchFamily="2" charset="-122"/>
              </a:rPr>
              <a:t>Using HDLC or PPP package, without addressing, the address field is fixed at FF.</a:t>
            </a:r>
          </a:p>
          <a:p>
            <a:pPr marL="800100" lvl="1" indent="-342900"/>
            <a:r>
              <a:rPr lang="en-US" altLang="zh-CN" dirty="0">
                <a:ea typeface="宋体" panose="02010600030101010101" pitchFamily="2" charset="-122"/>
              </a:rPr>
              <a:t>E.g., when two friends use the traditional home phones to chat, they are using a point-to-point link;</a:t>
            </a:r>
          </a:p>
          <a:p>
            <a:pPr marL="342900" indent="-342900"/>
            <a:r>
              <a:rPr lang="en-US" altLang="zh-CN" dirty="0">
                <a:ea typeface="宋体" panose="02010600030101010101" pitchFamily="2" charset="-122"/>
              </a:rPr>
              <a:t>A </a:t>
            </a:r>
            <a:r>
              <a:rPr lang="en-US" altLang="zh-CN" b="1" i="1" dirty="0">
                <a:solidFill>
                  <a:srgbClr val="0000FF"/>
                </a:solidFill>
                <a:ea typeface="宋体" panose="02010600030101010101" pitchFamily="2" charset="-122"/>
              </a:rPr>
              <a:t>broadcast</a:t>
            </a:r>
            <a:r>
              <a:rPr lang="en-US" altLang="zh-CN" dirty="0">
                <a:ea typeface="宋体" panose="02010600030101010101" pitchFamily="2" charset="-122"/>
              </a:rPr>
              <a:t> link uses only part of the capacity of the link. </a:t>
            </a:r>
          </a:p>
          <a:p>
            <a:pPr marL="800100" lvl="1" indent="-342900"/>
            <a:r>
              <a:rPr lang="en-US" altLang="zh-CN" dirty="0">
                <a:ea typeface="宋体" panose="02010600030101010101" pitchFamily="2" charset="-122"/>
              </a:rPr>
              <a:t>shared between several pairs of devices. </a:t>
            </a:r>
          </a:p>
          <a:p>
            <a:pPr marL="800100" lvl="1" indent="-342900"/>
            <a:r>
              <a:rPr lang="en-US" altLang="zh-CN" dirty="0">
                <a:ea typeface="宋体" panose="02010600030101010101" pitchFamily="2" charset="-122"/>
              </a:rPr>
              <a:t>Ethernet link, involving IP and MAC, which realizes mapping by ARP </a:t>
            </a:r>
          </a:p>
          <a:p>
            <a:pPr marL="800100" lvl="1" indent="-342900"/>
            <a:r>
              <a:rPr lang="en-US" altLang="zh-CN" dirty="0">
                <a:ea typeface="宋体" panose="02010600030101010101" pitchFamily="2" charset="-122"/>
              </a:rPr>
              <a:t>E.g., when the same two friends use their cellular phones, they are using a broadcast link (the air is shared among many cell phone users).</a:t>
            </a:r>
            <a:endParaRPr lang="zh-CN" altLang="en-US" dirty="0">
              <a:ea typeface="宋体" panose="02010600030101010101" pitchFamily="2" charset="-122"/>
            </a:endParaRPr>
          </a:p>
        </p:txBody>
      </p:sp>
      <p:sp>
        <p:nvSpPr>
          <p:cNvPr id="1229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sp>
        <p:nvSpPr>
          <p:cNvPr id="2" name="矩形 1">
            <a:extLst>
              <a:ext uri="{FF2B5EF4-FFF2-40B4-BE49-F238E27FC236}">
                <a16:creationId xmlns:a16="http://schemas.microsoft.com/office/drawing/2014/main" id="{B38FFBEB-A4C0-4A5E-87F2-AEA4924D804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Two Categories of Links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8196" name="Rectangle 3"/>
          <p:cNvSpPr>
            <a:spLocks noGrp="1" noChangeArrowheads="1"/>
          </p:cNvSpPr>
          <p:nvPr>
            <p:ph idx="1"/>
          </p:nvPr>
        </p:nvSpPr>
        <p:spPr>
          <a:xfrm>
            <a:off x="2332234" y="1990726"/>
            <a:ext cx="8733033" cy="2368260"/>
          </a:xfrm>
        </p:spPr>
        <p:txBody>
          <a:bodyPr>
            <a:normAutofit fontScale="92500" lnSpcReduction="10000"/>
          </a:bodyPr>
          <a:lstStyle/>
          <a:p>
            <a:pPr lvl="1">
              <a:lnSpc>
                <a:spcPct val="120000"/>
              </a:lnSpc>
              <a:spcBef>
                <a:spcPts val="1200"/>
              </a:spcBef>
            </a:pPr>
            <a:r>
              <a:rPr lang="en-US" altLang="zh-CN" sz="2800" dirty="0">
                <a:ea typeface="宋体" panose="02010600030101010101" pitchFamily="2" charset="-122"/>
              </a:rPr>
              <a:t>Link layer environment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20000"/>
              </a:lnSpc>
              <a:spcBef>
                <a:spcPts val="1200"/>
              </a:spcBef>
            </a:pPr>
            <a:r>
              <a:rPr lang="en-US" altLang="zh-CN" sz="2800" dirty="0">
                <a:ea typeface="宋体" panose="02010600030101010101" pitchFamily="2" charset="-122"/>
              </a:rPr>
              <a:t>Utopian Simplex Protocol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20000"/>
              </a:lnSpc>
              <a:spcBef>
                <a:spcPts val="1200"/>
              </a:spcBef>
            </a:pPr>
            <a:r>
              <a:rPr lang="en-US" altLang="zh-CN" sz="2800" dirty="0">
                <a:ea typeface="宋体" panose="02010600030101010101" pitchFamily="2" charset="-122"/>
              </a:rPr>
              <a:t>Stop-and-Wait Protocol for Error-free channel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20000"/>
              </a:lnSpc>
              <a:spcBef>
                <a:spcPts val="1200"/>
              </a:spcBef>
            </a:pPr>
            <a:r>
              <a:rPr lang="en-US" altLang="zh-CN" sz="2800" dirty="0">
                <a:ea typeface="宋体" panose="02010600030101010101" pitchFamily="2" charset="-122"/>
              </a:rPr>
              <a:t>Stop-and-Wait Protocol for Noisy channel </a:t>
            </a:r>
            <a:r>
              <a:rPr lang="en-US" altLang="zh-CN" sz="2800" dirty="0">
                <a:solidFill>
                  <a:srgbClr val="0000FF"/>
                </a:solidFill>
                <a:ea typeface="宋体" panose="02010600030101010101" pitchFamily="2" charset="-122"/>
              </a:rPr>
              <a:t>»</a:t>
            </a:r>
          </a:p>
        </p:txBody>
      </p:sp>
      <p:sp>
        <p:nvSpPr>
          <p:cNvPr id="2" name="矩形 1">
            <a:extLst>
              <a:ext uri="{FF2B5EF4-FFF2-40B4-BE49-F238E27FC236}">
                <a16:creationId xmlns:a16="http://schemas.microsoft.com/office/drawing/2014/main" id="{B3F5EECA-E683-4733-87B9-0482B620848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Elementary Data Link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9220" name="Content Placeholder 2"/>
          <p:cNvSpPr>
            <a:spLocks noGrp="1"/>
          </p:cNvSpPr>
          <p:nvPr>
            <p:ph idx="1"/>
          </p:nvPr>
        </p:nvSpPr>
        <p:spPr>
          <a:xfrm>
            <a:off x="568698" y="1229418"/>
            <a:ext cx="10877438" cy="1081982"/>
          </a:xfrm>
        </p:spPr>
        <p:txBody>
          <a:bodyPr/>
          <a:lstStyle/>
          <a:p>
            <a:pPr marL="457200" indent="-457200">
              <a:buFont typeface="Arial" panose="020B0604020202020204" pitchFamily="34" charset="0"/>
              <a:buChar char="•"/>
            </a:pPr>
            <a:r>
              <a:rPr lang="en-US" altLang="zh-CN" dirty="0">
                <a:ea typeface="宋体" panose="02010600030101010101" pitchFamily="2" charset="-122"/>
              </a:rPr>
              <a:t>Commonly implemented as NICs and OS drivers; network layer (IP) is often OS software</a:t>
            </a:r>
          </a:p>
        </p:txBody>
      </p:sp>
      <p:grpSp>
        <p:nvGrpSpPr>
          <p:cNvPr id="3" name="组合 2">
            <a:extLst>
              <a:ext uri="{FF2B5EF4-FFF2-40B4-BE49-F238E27FC236}">
                <a16:creationId xmlns:a16="http://schemas.microsoft.com/office/drawing/2014/main" id="{8197474E-3F4D-4F2B-B2B7-30FA60C0DFE2}"/>
              </a:ext>
            </a:extLst>
          </p:cNvPr>
          <p:cNvGrpSpPr/>
          <p:nvPr/>
        </p:nvGrpSpPr>
        <p:grpSpPr>
          <a:xfrm>
            <a:off x="2710424" y="2311400"/>
            <a:ext cx="6467475" cy="3619500"/>
            <a:chOff x="2871789" y="2524125"/>
            <a:chExt cx="6467475" cy="3619500"/>
          </a:xfrm>
        </p:grpSpPr>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789" y="2524125"/>
              <a:ext cx="64674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5"/>
            <p:cNvSpPr>
              <a:spLocks noChangeArrowheads="1"/>
            </p:cNvSpPr>
            <p:nvPr/>
          </p:nvSpPr>
          <p:spPr bwMode="auto">
            <a:xfrm>
              <a:off x="3990976" y="4257675"/>
              <a:ext cx="1019175" cy="457200"/>
            </a:xfrm>
            <a:prstGeom prst="rect">
              <a:avLst/>
            </a:prstGeom>
            <a:solidFill>
              <a:srgbClr val="FF2BD8">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9223" name="Rectangle 6"/>
            <p:cNvSpPr>
              <a:spLocks noChangeArrowheads="1"/>
            </p:cNvSpPr>
            <p:nvPr/>
          </p:nvSpPr>
          <p:spPr bwMode="auto">
            <a:xfrm>
              <a:off x="4114801" y="4714875"/>
              <a:ext cx="790575" cy="457200"/>
            </a:xfrm>
            <a:prstGeom prst="rect">
              <a:avLst/>
            </a:prstGeom>
            <a:solidFill>
              <a:srgbClr val="FF2BD8">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2" name="矩形 1">
            <a:extLst>
              <a:ext uri="{FF2B5EF4-FFF2-40B4-BE49-F238E27FC236}">
                <a16:creationId xmlns:a16="http://schemas.microsoft.com/office/drawing/2014/main" id="{C4FFE335-B33D-4C10-BFE7-9862F33A940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Link layer environment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5"/>
          <p:cNvSpPr>
            <a:spLocks noGrp="1"/>
          </p:cNvSpPr>
          <p:nvPr>
            <p:ph idx="1"/>
          </p:nvPr>
        </p:nvSpPr>
        <p:spPr>
          <a:xfrm>
            <a:off x="902185" y="1072590"/>
            <a:ext cx="10515600" cy="987499"/>
          </a:xfrm>
        </p:spPr>
        <p:txBody>
          <a:bodyPr/>
          <a:lstStyle/>
          <a:p>
            <a:r>
              <a:rPr lang="en-US" altLang="zh-CN" dirty="0">
                <a:ea typeface="宋体" panose="02010600030101010101" pitchFamily="2" charset="-122"/>
              </a:rPr>
              <a:t>Link layer protocol implementations use library functions</a:t>
            </a:r>
          </a:p>
          <a:p>
            <a:pPr lvl="1"/>
            <a:r>
              <a:rPr lang="en-US" altLang="zh-CN" dirty="0">
                <a:ea typeface="宋体" panose="02010600030101010101" pitchFamily="2" charset="-122"/>
              </a:rPr>
              <a:t>See code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protocol.h</a:t>
            </a:r>
            <a:r>
              <a:rPr lang="en-US" altLang="zh-CN" dirty="0">
                <a:ea typeface="宋体" panose="02010600030101010101" pitchFamily="2" charset="-122"/>
              </a:rPr>
              <a:t>) for more details</a:t>
            </a:r>
          </a:p>
        </p:txBody>
      </p:sp>
      <p:sp>
        <p:nvSpPr>
          <p:cNvPr id="1024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3 The Data Link Layer</a:t>
            </a:r>
          </a:p>
        </p:txBody>
      </p:sp>
      <p:graphicFrame>
        <p:nvGraphicFramePr>
          <p:cNvPr id="8" name="Table 7"/>
          <p:cNvGraphicFramePr>
            <a:graphicFrameLocks noGrp="1"/>
          </p:cNvGraphicFramePr>
          <p:nvPr>
            <p:extLst>
              <p:ext uri="{D42A27DB-BD31-4B8C-83A1-F6EECF244321}">
                <p14:modId xmlns:p14="http://schemas.microsoft.com/office/powerpoint/2010/main" val="2621034962"/>
              </p:ext>
            </p:extLst>
          </p:nvPr>
        </p:nvGraphicFramePr>
        <p:xfrm>
          <a:off x="1306308" y="2248817"/>
          <a:ext cx="8746714" cy="3646375"/>
        </p:xfrm>
        <a:graphic>
          <a:graphicData uri="http://schemas.openxmlformats.org/drawingml/2006/table">
            <a:tbl>
              <a:tblPr firstRow="1" bandRow="1">
                <a:tableStyleId>{5C22544A-7EE6-4342-B048-85BDC9FD1C3A}</a:tableStyleId>
              </a:tblPr>
              <a:tblGrid>
                <a:gridCol w="1118950">
                  <a:extLst>
                    <a:ext uri="{9D8B030D-6E8A-4147-A177-3AD203B41FA5}">
                      <a16:colId xmlns:a16="http://schemas.microsoft.com/office/drawing/2014/main" val="20000"/>
                    </a:ext>
                  </a:extLst>
                </a:gridCol>
                <a:gridCol w="3309568">
                  <a:extLst>
                    <a:ext uri="{9D8B030D-6E8A-4147-A177-3AD203B41FA5}">
                      <a16:colId xmlns:a16="http://schemas.microsoft.com/office/drawing/2014/main" val="20001"/>
                    </a:ext>
                  </a:extLst>
                </a:gridCol>
                <a:gridCol w="4318196">
                  <a:extLst>
                    <a:ext uri="{9D8B030D-6E8A-4147-A177-3AD203B41FA5}">
                      <a16:colId xmlns:a16="http://schemas.microsoft.com/office/drawing/2014/main" val="20002"/>
                    </a:ext>
                  </a:extLst>
                </a:gridCol>
              </a:tblGrid>
              <a:tr h="399822">
                <a:tc>
                  <a:txBody>
                    <a:bodyPr/>
                    <a:lstStyle/>
                    <a:p>
                      <a:r>
                        <a:rPr lang="en-US" sz="1600" b="1" dirty="0">
                          <a:solidFill>
                            <a:schemeClr val="tx1"/>
                          </a:solidFill>
                          <a:latin typeface="Arial" panose="020B0604020202020204" pitchFamily="34" charset="0"/>
                          <a:cs typeface="Arial" panose="020B0604020202020204" pitchFamily="34" charset="0"/>
                        </a:rPr>
                        <a:t>Group</a:t>
                      </a: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a:solidFill>
                            <a:schemeClr val="tx1"/>
                          </a:solidFill>
                          <a:latin typeface="Arial" panose="020B0604020202020204" pitchFamily="34" charset="0"/>
                          <a:cs typeface="Arial" panose="020B0604020202020204" pitchFamily="34" charset="0"/>
                        </a:rPr>
                        <a:t>Library Function</a:t>
                      </a: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a:solidFill>
                            <a:schemeClr val="tx1"/>
                          </a:solidFill>
                          <a:latin typeface="Arial" panose="020B0604020202020204" pitchFamily="34" charset="0"/>
                          <a:cs typeface="Arial" panose="020B0604020202020204" pitchFamily="34" charset="0"/>
                        </a:rPr>
                        <a:t>Description</a:t>
                      </a: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1167479">
                <a:tc>
                  <a:txBody>
                    <a:bodyPr/>
                    <a:lstStyle/>
                    <a:p>
                      <a:r>
                        <a:rPr lang="en-US" sz="1600" b="0" dirty="0">
                          <a:solidFill>
                            <a:schemeClr val="tx1"/>
                          </a:solidFill>
                          <a:latin typeface="Arial" panose="020B0604020202020204" pitchFamily="34" charset="0"/>
                          <a:cs typeface="Arial" panose="020B0604020202020204" pitchFamily="34" charset="0"/>
                        </a:rPr>
                        <a:t>Network</a:t>
                      </a:r>
                      <a:r>
                        <a:rPr lang="en-US" sz="1600" b="0" baseline="0" dirty="0">
                          <a:solidFill>
                            <a:schemeClr val="tx1"/>
                          </a:solidFill>
                          <a:latin typeface="Arial" panose="020B0604020202020204" pitchFamily="34" charset="0"/>
                          <a:cs typeface="Arial" panose="020B0604020202020204" pitchFamily="34" charset="0"/>
                        </a:rPr>
                        <a:t> layer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err="1">
                          <a:solidFill>
                            <a:schemeClr val="tx1"/>
                          </a:solidFill>
                          <a:latin typeface="Arial" panose="020B0604020202020204" pitchFamily="34" charset="0"/>
                          <a:cs typeface="Arial" panose="020B0604020202020204" pitchFamily="34" charset="0"/>
                        </a:rPr>
                        <a:t>from_network_layer</a:t>
                      </a:r>
                      <a:r>
                        <a:rPr lang="en-US" sz="1600" b="0" dirty="0">
                          <a:solidFill>
                            <a:schemeClr val="tx1"/>
                          </a:solidFill>
                          <a:latin typeface="Arial" panose="020B0604020202020204" pitchFamily="34" charset="0"/>
                          <a:cs typeface="Arial" panose="020B0604020202020204" pitchFamily="34" charset="0"/>
                        </a:rPr>
                        <a:t>(&amp;packet)</a:t>
                      </a:r>
                    </a:p>
                    <a:p>
                      <a:pPr marL="0" marR="0" indent="0" algn="l" defTabSz="914400" rtl="0" eaLnBrk="1" fontAlgn="auto" latinLnBrk="0" hangingPunct="1">
                        <a:lnSpc>
                          <a:spcPct val="100000"/>
                        </a:lnSpc>
                        <a:spcBef>
                          <a:spcPts val="0"/>
                        </a:spcBef>
                        <a:spcAft>
                          <a:spcPts val="0"/>
                        </a:spcAft>
                        <a:buClrTx/>
                        <a:buSzTx/>
                        <a:buFontTx/>
                        <a:buNone/>
                        <a:defRPr/>
                      </a:pPr>
                      <a:r>
                        <a:rPr lang="en-US" sz="1600" b="0" dirty="0" err="1">
                          <a:solidFill>
                            <a:schemeClr val="tx1"/>
                          </a:solidFill>
                          <a:latin typeface="Arial" panose="020B0604020202020204" pitchFamily="34" charset="0"/>
                          <a:cs typeface="Arial" panose="020B0604020202020204" pitchFamily="34" charset="0"/>
                        </a:rPr>
                        <a:t>to_network_layer</a:t>
                      </a:r>
                      <a:r>
                        <a:rPr lang="en-US" sz="1600" b="0" dirty="0">
                          <a:solidFill>
                            <a:schemeClr val="tx1"/>
                          </a:solidFill>
                          <a:latin typeface="Arial" panose="020B0604020202020204" pitchFamily="34" charset="0"/>
                          <a:cs typeface="Arial" panose="020B0604020202020204" pitchFamily="34" charset="0"/>
                        </a:rPr>
                        <a:t>(&amp;packet)</a:t>
                      </a:r>
                    </a:p>
                    <a:p>
                      <a:pPr marL="0" marR="0" indent="0" algn="l" defTabSz="914400" rtl="0" eaLnBrk="1" fontAlgn="auto" latinLnBrk="0" hangingPunct="1">
                        <a:lnSpc>
                          <a:spcPct val="100000"/>
                        </a:lnSpc>
                        <a:spcBef>
                          <a:spcPts val="0"/>
                        </a:spcBef>
                        <a:spcAft>
                          <a:spcPts val="0"/>
                        </a:spcAft>
                        <a:buClrTx/>
                        <a:buSzTx/>
                        <a:buFontTx/>
                        <a:buNone/>
                        <a:defRPr/>
                      </a:pPr>
                      <a:r>
                        <a:rPr lang="en-US" sz="1600" b="0" dirty="0" err="1">
                          <a:solidFill>
                            <a:schemeClr val="tx1"/>
                          </a:solidFill>
                          <a:latin typeface="Arial" panose="020B0604020202020204" pitchFamily="34" charset="0"/>
                          <a:cs typeface="Arial" panose="020B0604020202020204" pitchFamily="34" charset="0"/>
                        </a:rPr>
                        <a:t>enable_network_layer</a:t>
                      </a:r>
                      <a:r>
                        <a:rPr lang="en-US" sz="1600" b="0" dirty="0">
                          <a:solidFill>
                            <a:schemeClr val="tx1"/>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1200"/>
                        </a:spcAft>
                        <a:buClrTx/>
                        <a:buSzTx/>
                        <a:buFontTx/>
                        <a:buNone/>
                        <a:defRPr/>
                      </a:pPr>
                      <a:r>
                        <a:rPr lang="en-US" sz="1600" b="0" dirty="0" err="1">
                          <a:solidFill>
                            <a:schemeClr val="tx1"/>
                          </a:solidFill>
                          <a:latin typeface="Arial" panose="020B0604020202020204" pitchFamily="34" charset="0"/>
                          <a:cs typeface="Arial" panose="020B0604020202020204" pitchFamily="34" charset="0"/>
                        </a:rPr>
                        <a:t>disable_network_layer</a:t>
                      </a:r>
                      <a:r>
                        <a:rPr lang="en-US" sz="1600" b="0" dirty="0">
                          <a:solidFill>
                            <a:schemeClr val="tx1"/>
                          </a:solidFill>
                          <a:latin typeface="Arial" panose="020B0604020202020204" pitchFamily="34" charset="0"/>
                          <a:cs typeface="Arial" panose="020B0604020202020204" pitchFamily="34" charset="0"/>
                        </a:rPr>
                        <a:t>()</a:t>
                      </a: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600" b="0" dirty="0">
                          <a:solidFill>
                            <a:schemeClr val="tx1"/>
                          </a:solidFill>
                          <a:latin typeface="Arial" panose="020B0604020202020204" pitchFamily="34" charset="0"/>
                          <a:cs typeface="Arial" panose="020B0604020202020204" pitchFamily="34" charset="0"/>
                        </a:rPr>
                        <a:t>Take a </a:t>
                      </a:r>
                      <a:r>
                        <a:rPr lang="en-US" sz="1600" b="0" baseline="0" dirty="0">
                          <a:solidFill>
                            <a:schemeClr val="tx1"/>
                          </a:solidFill>
                          <a:latin typeface="Arial" panose="020B0604020202020204" pitchFamily="34" charset="0"/>
                          <a:cs typeface="Arial" panose="020B0604020202020204" pitchFamily="34" charset="0"/>
                        </a:rPr>
                        <a:t>packet from network layer to send</a:t>
                      </a: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a:solidFill>
                            <a:schemeClr val="tx1"/>
                          </a:solidFill>
                          <a:latin typeface="Arial" panose="020B0604020202020204" pitchFamily="34" charset="0"/>
                          <a:cs typeface="Arial" panose="020B0604020202020204" pitchFamily="34" charset="0"/>
                        </a:rPr>
                        <a:t>Deliver a received packet to network layer</a:t>
                      </a: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a:solidFill>
                            <a:schemeClr val="tx1"/>
                          </a:solidFill>
                          <a:latin typeface="Arial" panose="020B0604020202020204" pitchFamily="34" charset="0"/>
                          <a:cs typeface="Arial" panose="020B0604020202020204" pitchFamily="34" charset="0"/>
                        </a:rPr>
                        <a:t>Let network cause “ready” events</a:t>
                      </a:r>
                    </a:p>
                    <a:p>
                      <a:pPr marL="0" marR="0" indent="0" algn="l" defTabSz="914400" rtl="0" eaLnBrk="1" fontAlgn="auto" latinLnBrk="0" hangingPunct="1">
                        <a:lnSpc>
                          <a:spcPct val="100000"/>
                        </a:lnSpc>
                        <a:spcBef>
                          <a:spcPts val="0"/>
                        </a:spcBef>
                        <a:spcAft>
                          <a:spcPts val="1200"/>
                        </a:spcAft>
                        <a:buClrTx/>
                        <a:buSzTx/>
                        <a:buFontTx/>
                        <a:buNone/>
                        <a:defRPr/>
                      </a:pPr>
                      <a:r>
                        <a:rPr lang="en-US" sz="1600" b="0" baseline="0" dirty="0">
                          <a:solidFill>
                            <a:schemeClr val="tx1"/>
                          </a:solidFill>
                          <a:latin typeface="Arial" panose="020B0604020202020204" pitchFamily="34" charset="0"/>
                          <a:cs typeface="Arial" panose="020B0604020202020204" pitchFamily="34" charset="0"/>
                        </a:rPr>
                        <a:t>Prevent network “ready” events</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655708">
                <a:tc>
                  <a:txBody>
                    <a:bodyPr/>
                    <a:lstStyle/>
                    <a:p>
                      <a:r>
                        <a:rPr lang="en-US" sz="1600" b="0" dirty="0">
                          <a:solidFill>
                            <a:schemeClr val="tx1"/>
                          </a:solidFill>
                          <a:latin typeface="Arial" panose="020B0604020202020204" pitchFamily="34" charset="0"/>
                          <a:cs typeface="Arial" panose="020B0604020202020204" pitchFamily="34" charset="0"/>
                        </a:rPr>
                        <a:t>Physical</a:t>
                      </a:r>
                      <a:r>
                        <a:rPr lang="en-US" sz="1600" b="0" baseline="0" dirty="0">
                          <a:solidFill>
                            <a:schemeClr val="tx1"/>
                          </a:solidFill>
                          <a:latin typeface="Arial" panose="020B0604020202020204" pitchFamily="34" charset="0"/>
                          <a:cs typeface="Arial" panose="020B0604020202020204" pitchFamily="34" charset="0"/>
                        </a:rPr>
                        <a:t> layer</a:t>
                      </a:r>
                      <a:r>
                        <a:rPr lang="en-US" sz="1600" b="0" dirty="0">
                          <a:solidFill>
                            <a:schemeClr val="tx1"/>
                          </a:solidFill>
                          <a:latin typeface="Arial" panose="020B0604020202020204" pitchFamily="34" charset="0"/>
                          <a:cs typeface="Arial" panose="020B0604020202020204" pitchFamily="34" charset="0"/>
                        </a:rPr>
                        <a:t> </a:t>
                      </a: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spcBef>
                          <a:spcPts val="600"/>
                        </a:spcBef>
                      </a:pPr>
                      <a:r>
                        <a:rPr lang="en-US" sz="1600" b="0" dirty="0" err="1">
                          <a:solidFill>
                            <a:schemeClr val="tx1"/>
                          </a:solidFill>
                          <a:latin typeface="Arial" panose="020B0604020202020204" pitchFamily="34" charset="0"/>
                          <a:cs typeface="Arial" panose="020B0604020202020204" pitchFamily="34" charset="0"/>
                        </a:rPr>
                        <a:t>from_physical_layer</a:t>
                      </a:r>
                      <a:r>
                        <a:rPr lang="en-US" sz="1600" b="0" dirty="0">
                          <a:solidFill>
                            <a:schemeClr val="tx1"/>
                          </a:solidFill>
                          <a:latin typeface="Arial" panose="020B0604020202020204" pitchFamily="34" charset="0"/>
                          <a:cs typeface="Arial" panose="020B0604020202020204" pitchFamily="34" charset="0"/>
                        </a:rPr>
                        <a:t>(&amp;frame)</a:t>
                      </a:r>
                    </a:p>
                    <a:p>
                      <a:r>
                        <a:rPr lang="en-US" sz="1600" b="0" dirty="0" err="1">
                          <a:solidFill>
                            <a:schemeClr val="tx1"/>
                          </a:solidFill>
                          <a:latin typeface="Arial" panose="020B0604020202020204" pitchFamily="34" charset="0"/>
                          <a:cs typeface="Arial" panose="020B0604020202020204" pitchFamily="34" charset="0"/>
                        </a:rPr>
                        <a:t>to_physical_layer</a:t>
                      </a:r>
                      <a:r>
                        <a:rPr lang="en-US" sz="1600" b="0" dirty="0">
                          <a:solidFill>
                            <a:schemeClr val="tx1"/>
                          </a:solidFill>
                          <a:latin typeface="Arial" panose="020B0604020202020204" pitchFamily="34" charset="0"/>
                          <a:cs typeface="Arial" panose="020B0604020202020204" pitchFamily="34" charset="0"/>
                        </a:rPr>
                        <a:t>(&amp;frame)</a:t>
                      </a: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Get an incoming frame from physical layer</a:t>
                      </a:r>
                    </a:p>
                    <a:p>
                      <a:r>
                        <a:rPr lang="en-US" sz="1600" b="0" dirty="0">
                          <a:solidFill>
                            <a:schemeClr val="tx1"/>
                          </a:solidFill>
                          <a:latin typeface="Arial" panose="020B0604020202020204" pitchFamily="34" charset="0"/>
                          <a:cs typeface="Arial" panose="020B0604020202020204" pitchFamily="34" charset="0"/>
                        </a:rPr>
                        <a:t>Pass an outgoing frame to physical</a:t>
                      </a:r>
                      <a:r>
                        <a:rPr lang="en-US" sz="1600" b="0" baseline="0" dirty="0">
                          <a:solidFill>
                            <a:schemeClr val="tx1"/>
                          </a:solidFill>
                          <a:latin typeface="Arial" panose="020B0604020202020204" pitchFamily="34" charset="0"/>
                          <a:cs typeface="Arial" panose="020B0604020202020204" pitchFamily="34" charset="0"/>
                        </a:rPr>
                        <a:t> layer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1423366">
                <a:tc>
                  <a:txBody>
                    <a:bodyPr/>
                    <a:lstStyle/>
                    <a:p>
                      <a:r>
                        <a:rPr lang="en-US" sz="1600" b="0" dirty="0">
                          <a:solidFill>
                            <a:schemeClr val="tx1"/>
                          </a:solidFill>
                          <a:latin typeface="Arial" panose="020B0604020202020204" pitchFamily="34" charset="0"/>
                          <a:cs typeface="Arial" panose="020B0604020202020204" pitchFamily="34" charset="0"/>
                        </a:rPr>
                        <a:t>Events</a:t>
                      </a:r>
                      <a:r>
                        <a:rPr lang="en-US" sz="1600" b="0" baseline="0" dirty="0">
                          <a:solidFill>
                            <a:schemeClr val="tx1"/>
                          </a:solidFill>
                          <a:latin typeface="Arial" panose="020B0604020202020204" pitchFamily="34" charset="0"/>
                          <a:cs typeface="Arial" panose="020B0604020202020204" pitchFamily="34" charset="0"/>
                        </a:rPr>
                        <a:t> &amp; timers</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baseline="0" dirty="0" err="1">
                          <a:solidFill>
                            <a:schemeClr val="tx1"/>
                          </a:solidFill>
                          <a:latin typeface="Arial" panose="020B0604020202020204" pitchFamily="34" charset="0"/>
                          <a:cs typeface="Arial" panose="020B0604020202020204" pitchFamily="34" charset="0"/>
                        </a:rPr>
                        <a:t>wait_for_event</a:t>
                      </a:r>
                      <a:r>
                        <a:rPr lang="en-US" sz="1600" b="0" baseline="0" dirty="0">
                          <a:solidFill>
                            <a:schemeClr val="tx1"/>
                          </a:solidFill>
                          <a:latin typeface="Arial" panose="020B0604020202020204" pitchFamily="34" charset="0"/>
                          <a:cs typeface="Arial" panose="020B0604020202020204" pitchFamily="34" charset="0"/>
                        </a:rPr>
                        <a:t>(&amp;event)</a:t>
                      </a:r>
                    </a:p>
                    <a:p>
                      <a:r>
                        <a:rPr lang="en-US" sz="1600" b="0" baseline="0" dirty="0" err="1">
                          <a:solidFill>
                            <a:schemeClr val="tx1"/>
                          </a:solidFill>
                          <a:latin typeface="Arial" panose="020B0604020202020204" pitchFamily="34" charset="0"/>
                          <a:cs typeface="Arial" panose="020B0604020202020204" pitchFamily="34" charset="0"/>
                        </a:rPr>
                        <a:t>start_timer</a:t>
                      </a:r>
                      <a:r>
                        <a:rPr lang="en-US" sz="1600" b="0" baseline="0" dirty="0">
                          <a:solidFill>
                            <a:schemeClr val="tx1"/>
                          </a:solidFill>
                          <a:latin typeface="Arial" panose="020B0604020202020204" pitchFamily="34" charset="0"/>
                          <a:cs typeface="Arial" panose="020B0604020202020204" pitchFamily="34" charset="0"/>
                        </a:rPr>
                        <a:t>(</a:t>
                      </a:r>
                      <a:r>
                        <a:rPr lang="en-US" sz="1600" b="0" baseline="0" dirty="0" err="1">
                          <a:solidFill>
                            <a:schemeClr val="tx1"/>
                          </a:solidFill>
                          <a:latin typeface="Arial" panose="020B0604020202020204" pitchFamily="34" charset="0"/>
                          <a:cs typeface="Arial" panose="020B0604020202020204" pitchFamily="34" charset="0"/>
                        </a:rPr>
                        <a:t>seq_nr</a:t>
                      </a:r>
                      <a:r>
                        <a:rPr lang="en-US" sz="1600" b="0" baseline="0" dirty="0">
                          <a:solidFill>
                            <a:schemeClr val="tx1"/>
                          </a:solidFill>
                          <a:latin typeface="Arial" panose="020B0604020202020204" pitchFamily="34" charset="0"/>
                          <a:cs typeface="Arial" panose="020B0604020202020204" pitchFamily="34" charset="0"/>
                        </a:rPr>
                        <a:t>)</a:t>
                      </a:r>
                    </a:p>
                    <a:p>
                      <a:r>
                        <a:rPr lang="en-US" sz="1600" b="0" baseline="0" dirty="0" err="1">
                          <a:solidFill>
                            <a:schemeClr val="tx1"/>
                          </a:solidFill>
                          <a:latin typeface="Arial" panose="020B0604020202020204" pitchFamily="34" charset="0"/>
                          <a:cs typeface="Arial" panose="020B0604020202020204" pitchFamily="34" charset="0"/>
                        </a:rPr>
                        <a:t>stop_timer</a:t>
                      </a:r>
                      <a:r>
                        <a:rPr lang="en-US" sz="1600" b="0" baseline="0" dirty="0">
                          <a:solidFill>
                            <a:schemeClr val="tx1"/>
                          </a:solidFill>
                          <a:latin typeface="Arial" panose="020B0604020202020204" pitchFamily="34" charset="0"/>
                          <a:cs typeface="Arial" panose="020B0604020202020204" pitchFamily="34" charset="0"/>
                        </a:rPr>
                        <a:t>(</a:t>
                      </a:r>
                      <a:r>
                        <a:rPr lang="en-US" sz="1600" b="0" baseline="0" dirty="0" err="1">
                          <a:solidFill>
                            <a:schemeClr val="tx1"/>
                          </a:solidFill>
                          <a:latin typeface="Arial" panose="020B0604020202020204" pitchFamily="34" charset="0"/>
                          <a:cs typeface="Arial" panose="020B0604020202020204" pitchFamily="34" charset="0"/>
                        </a:rPr>
                        <a:t>seq_nr</a:t>
                      </a:r>
                      <a:r>
                        <a:rPr lang="en-US" sz="1600" b="0" baseline="0" dirty="0">
                          <a:solidFill>
                            <a:schemeClr val="tx1"/>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defRPr/>
                      </a:pPr>
                      <a:r>
                        <a:rPr lang="en-US" sz="1600" b="0" baseline="0" dirty="0" err="1">
                          <a:solidFill>
                            <a:schemeClr val="tx1"/>
                          </a:solidFill>
                          <a:latin typeface="Arial" panose="020B0604020202020204" pitchFamily="34" charset="0"/>
                          <a:cs typeface="Arial" panose="020B0604020202020204" pitchFamily="34" charset="0"/>
                        </a:rPr>
                        <a:t>start_ack_timer</a:t>
                      </a:r>
                      <a:r>
                        <a:rPr lang="en-US" sz="1600" b="0" baseline="0" dirty="0">
                          <a:solidFill>
                            <a:schemeClr val="tx1"/>
                          </a:solidFill>
                          <a:latin typeface="Arial" panose="020B0604020202020204" pitchFamily="34" charset="0"/>
                          <a:cs typeface="Arial" panose="020B0604020202020204" pitchFamily="34" charset="0"/>
                        </a:rPr>
                        <a:t>()</a:t>
                      </a:r>
                    </a:p>
                    <a:p>
                      <a:r>
                        <a:rPr lang="en-US" sz="1600" b="0" baseline="0" dirty="0" err="1">
                          <a:solidFill>
                            <a:schemeClr val="tx1"/>
                          </a:solidFill>
                          <a:latin typeface="Arial" panose="020B0604020202020204" pitchFamily="34" charset="0"/>
                          <a:cs typeface="Arial" panose="020B0604020202020204" pitchFamily="34" charset="0"/>
                        </a:rPr>
                        <a:t>stop_ack_timer</a:t>
                      </a:r>
                      <a:r>
                        <a:rPr lang="en-US" sz="1600" b="0" baseline="0" dirty="0">
                          <a:solidFill>
                            <a:schemeClr val="tx1"/>
                          </a:solidFill>
                          <a:latin typeface="Arial" panose="020B0604020202020204" pitchFamily="34" charset="0"/>
                          <a:cs typeface="Arial" panose="020B0604020202020204" pitchFamily="34" charset="0"/>
                        </a:rPr>
                        <a:t>()</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Wait for a packet / frame / timer event</a:t>
                      </a:r>
                    </a:p>
                    <a:p>
                      <a:r>
                        <a:rPr lang="en-US" sz="1600" b="0" dirty="0">
                          <a:solidFill>
                            <a:schemeClr val="tx1"/>
                          </a:solidFill>
                          <a:latin typeface="Arial" panose="020B0604020202020204" pitchFamily="34" charset="0"/>
                          <a:cs typeface="Arial" panose="020B0604020202020204" pitchFamily="34" charset="0"/>
                        </a:rPr>
                        <a:t>Start a countdown </a:t>
                      </a:r>
                      <a:r>
                        <a:rPr lang="en-US" sz="1600" b="0" baseline="0" dirty="0">
                          <a:solidFill>
                            <a:schemeClr val="tx1"/>
                          </a:solidFill>
                          <a:latin typeface="Arial" panose="020B0604020202020204" pitchFamily="34" charset="0"/>
                          <a:cs typeface="Arial" panose="020B0604020202020204" pitchFamily="34" charset="0"/>
                        </a:rPr>
                        <a:t>timer</a:t>
                      </a:r>
                      <a:r>
                        <a:rPr lang="en-US" sz="1600" b="0" dirty="0">
                          <a:solidFill>
                            <a:schemeClr val="tx1"/>
                          </a:solidFill>
                          <a:latin typeface="Arial" panose="020B0604020202020204" pitchFamily="34" charset="0"/>
                          <a:cs typeface="Arial" panose="020B0604020202020204" pitchFamily="34" charset="0"/>
                        </a:rPr>
                        <a:t> running</a:t>
                      </a:r>
                    </a:p>
                    <a:p>
                      <a:r>
                        <a:rPr lang="en-US" sz="1600" b="0" dirty="0">
                          <a:solidFill>
                            <a:schemeClr val="tx1"/>
                          </a:solidFill>
                          <a:latin typeface="Arial" panose="020B0604020202020204" pitchFamily="34" charset="0"/>
                          <a:cs typeface="Arial" panose="020B0604020202020204" pitchFamily="34" charset="0"/>
                        </a:rPr>
                        <a:t>Stop a countdown timer from running</a:t>
                      </a:r>
                    </a:p>
                    <a:p>
                      <a:r>
                        <a:rPr lang="en-US" sz="1600" b="0" dirty="0">
                          <a:solidFill>
                            <a:schemeClr val="tx1"/>
                          </a:solidFill>
                          <a:latin typeface="Arial" panose="020B0604020202020204" pitchFamily="34" charset="0"/>
                          <a:cs typeface="Arial" panose="020B0604020202020204" pitchFamily="34" charset="0"/>
                        </a:rPr>
                        <a:t>Start the ACK</a:t>
                      </a:r>
                      <a:r>
                        <a:rPr lang="en-US" sz="1600" b="0" baseline="0" dirty="0">
                          <a:solidFill>
                            <a:schemeClr val="tx1"/>
                          </a:solidFill>
                          <a:latin typeface="Arial" panose="020B0604020202020204" pitchFamily="34" charset="0"/>
                          <a:cs typeface="Arial" panose="020B0604020202020204" pitchFamily="34" charset="0"/>
                        </a:rPr>
                        <a:t> countdown timer</a:t>
                      </a:r>
                    </a:p>
                    <a:p>
                      <a:r>
                        <a:rPr lang="en-US" sz="1600" b="0" baseline="0" dirty="0">
                          <a:solidFill>
                            <a:schemeClr val="tx1"/>
                          </a:solidFill>
                          <a:latin typeface="Arial" panose="020B0604020202020204" pitchFamily="34" charset="0"/>
                          <a:cs typeface="Arial" panose="020B0604020202020204" pitchFamily="34" charset="0"/>
                        </a:rPr>
                        <a:t>Stop the ACK countdown timer</a:t>
                      </a:r>
                      <a:endParaRPr lang="en-US" sz="1600" b="0" dirty="0">
                        <a:solidFill>
                          <a:schemeClr val="tx1"/>
                        </a:solidFill>
                        <a:latin typeface="Arial" panose="020B0604020202020204" pitchFamily="34" charset="0"/>
                        <a:cs typeface="Arial" panose="020B0604020202020204" pitchFamily="34" charset="0"/>
                      </a:endParaRPr>
                    </a:p>
                  </a:txBody>
                  <a:tcPr marL="91449" marR="91449" marT="45724" marB="91448">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矩形 1">
            <a:extLst>
              <a:ext uri="{FF2B5EF4-FFF2-40B4-BE49-F238E27FC236}">
                <a16:creationId xmlns:a16="http://schemas.microsoft.com/office/drawing/2014/main" id="{905F3A0F-4DE7-4FD7-A127-4D2AFD7B13C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Link layer environment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9">
            <a:extLst>
              <a:ext uri="{FF2B5EF4-FFF2-40B4-BE49-F238E27FC236}">
                <a16:creationId xmlns:a16="http://schemas.microsoft.com/office/drawing/2014/main" id="{2246FC34-26E9-4B5E-8ED4-10EECADE3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35" b="69023"/>
          <a:stretch>
            <a:fillRect/>
          </a:stretch>
        </p:blipFill>
        <p:spPr bwMode="auto">
          <a:xfrm>
            <a:off x="747974" y="2167666"/>
            <a:ext cx="9394389" cy="353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9ABF650-93B5-4A9F-9BA4-FFD4D6350D6C}"/>
              </a:ext>
            </a:extLst>
          </p:cNvPr>
          <p:cNvSpPr txBox="1"/>
          <p:nvPr/>
        </p:nvSpPr>
        <p:spPr>
          <a:xfrm>
            <a:off x="887506" y="1005840"/>
            <a:ext cx="3012363" cy="800219"/>
          </a:xfrm>
          <a:prstGeom prst="rect">
            <a:avLst/>
          </a:prstGeom>
          <a:noFill/>
        </p:spPr>
        <p:txBody>
          <a:bodyPr wrap="none" rtlCol="0">
            <a:spAutoFit/>
          </a:bodyPr>
          <a:lstStyle/>
          <a:p>
            <a:pPr marL="285750" indent="-285750">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协议中需要遵循一些定义</a:t>
            </a:r>
            <a:endParaRPr lang="en-US" altLang="zh-CN" dirty="0">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在文件</a:t>
            </a:r>
            <a:r>
              <a:rPr lang="en-US" altLang="zh-CN" dirty="0" err="1">
                <a:latin typeface="微软雅黑" panose="020B0503020204020204" pitchFamily="34" charset="-122"/>
                <a:ea typeface="微软雅黑" panose="020B0503020204020204" pitchFamily="34" charset="-122"/>
              </a:rPr>
              <a:t>protocol.h</a:t>
            </a:r>
            <a:r>
              <a:rPr lang="zh-CN" altLang="en-US" dirty="0">
                <a:latin typeface="微软雅黑" panose="020B0503020204020204" pitchFamily="34" charset="-122"/>
                <a:ea typeface="微软雅黑" panose="020B0503020204020204" pitchFamily="34" charset="-122"/>
              </a:rPr>
              <a:t>中定义</a:t>
            </a:r>
          </a:p>
        </p:txBody>
      </p:sp>
      <p:sp>
        <p:nvSpPr>
          <p:cNvPr id="8" name="矩形 7">
            <a:extLst>
              <a:ext uri="{FF2B5EF4-FFF2-40B4-BE49-F238E27FC236}">
                <a16:creationId xmlns:a16="http://schemas.microsoft.com/office/drawing/2014/main" id="{28AA76CF-E7EE-4638-A978-3A694050112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Link layer environment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0647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8AA76CF-E7EE-4638-A978-3A694050112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Link layer environment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 name="Picture 4" descr="3-9">
            <a:extLst>
              <a:ext uri="{FF2B5EF4-FFF2-40B4-BE49-F238E27FC236}">
                <a16:creationId xmlns:a16="http://schemas.microsoft.com/office/drawing/2014/main" id="{7B89696E-FAB5-4A75-92B5-9338AC9ADF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3235" t="30003" b="-2478"/>
          <a:stretch>
            <a:fillRect/>
          </a:stretch>
        </p:blipFill>
        <p:spPr bwMode="auto">
          <a:xfrm>
            <a:off x="2525602" y="898264"/>
            <a:ext cx="6763378" cy="590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072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Footer Placeholder 5"/>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1268" name="Content Placeholder 2"/>
          <p:cNvSpPr>
            <a:spLocks noGrp="1"/>
          </p:cNvSpPr>
          <p:nvPr>
            <p:ph idx="1"/>
          </p:nvPr>
        </p:nvSpPr>
        <p:spPr>
          <a:xfrm>
            <a:off x="787102" y="995082"/>
            <a:ext cx="10277138" cy="5361267"/>
          </a:xfrm>
        </p:spPr>
        <p:txBody>
          <a:bodyPr>
            <a:normAutofit/>
          </a:bodyPr>
          <a:lstStyle/>
          <a:p>
            <a:pPr>
              <a:lnSpc>
                <a:spcPct val="120000"/>
              </a:lnSpc>
            </a:pPr>
            <a:r>
              <a:rPr lang="en-US" altLang="zh-CN" sz="2400" dirty="0">
                <a:ea typeface="宋体" panose="02010600030101010101" pitchFamily="2" charset="-122"/>
              </a:rPr>
              <a:t>An optimistic protocol (p1) to get us started</a:t>
            </a:r>
          </a:p>
          <a:p>
            <a:pPr lvl="1">
              <a:lnSpc>
                <a:spcPct val="120000"/>
              </a:lnSpc>
            </a:pPr>
            <a:r>
              <a:rPr lang="en-US" altLang="zh-CN" sz="1800" dirty="0">
                <a:ea typeface="宋体" panose="02010600030101010101" pitchFamily="2" charset="-122"/>
              </a:rPr>
              <a:t>Assumes </a:t>
            </a:r>
            <a:r>
              <a:rPr lang="en-US" altLang="zh-CN" sz="1800" dirty="0">
                <a:solidFill>
                  <a:srgbClr val="0000FF"/>
                </a:solidFill>
                <a:ea typeface="宋体" panose="02010600030101010101" pitchFamily="2" charset="-122"/>
              </a:rPr>
              <a:t>no errors</a:t>
            </a:r>
            <a:r>
              <a:rPr lang="en-US" altLang="zh-CN" sz="1800" dirty="0">
                <a:ea typeface="宋体" panose="02010600030101010101" pitchFamily="2" charset="-122"/>
              </a:rPr>
              <a:t>, and </a:t>
            </a:r>
            <a:r>
              <a:rPr lang="en-US" altLang="zh-CN" sz="1800" dirty="0">
                <a:solidFill>
                  <a:srgbClr val="0000FF"/>
                </a:solidFill>
                <a:ea typeface="宋体" panose="02010600030101010101" pitchFamily="2" charset="-122"/>
              </a:rPr>
              <a:t>receiver as fast as sender</a:t>
            </a:r>
          </a:p>
          <a:p>
            <a:pPr lvl="1">
              <a:lnSpc>
                <a:spcPct val="120000"/>
              </a:lnSpc>
            </a:pPr>
            <a:r>
              <a:rPr lang="en-US" altLang="zh-CN" sz="1800" dirty="0">
                <a:ea typeface="宋体" panose="02010600030101010101" pitchFamily="2" charset="-122"/>
              </a:rPr>
              <a:t>Considers </a:t>
            </a:r>
            <a:r>
              <a:rPr lang="en-US" altLang="zh-CN" sz="1800" dirty="0">
                <a:solidFill>
                  <a:srgbClr val="0000FF"/>
                </a:solidFill>
                <a:ea typeface="宋体" panose="02010600030101010101" pitchFamily="2" charset="-122"/>
              </a:rPr>
              <a:t>one-way</a:t>
            </a:r>
            <a:r>
              <a:rPr lang="en-US" altLang="zh-CN" sz="1800" dirty="0">
                <a:ea typeface="宋体" panose="02010600030101010101" pitchFamily="2" charset="-122"/>
              </a:rPr>
              <a:t> data transfer</a:t>
            </a: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endParaRPr lang="en-US" altLang="zh-CN" sz="1800" dirty="0">
              <a:ea typeface="宋体" panose="02010600030101010101" pitchFamily="2" charset="-122"/>
            </a:endParaRPr>
          </a:p>
          <a:p>
            <a:pPr lvl="1">
              <a:lnSpc>
                <a:spcPct val="120000"/>
              </a:lnSpc>
            </a:pPr>
            <a:r>
              <a:rPr lang="en-US" altLang="zh-CN" sz="1800" dirty="0">
                <a:ea typeface="宋体" panose="02010600030101010101" pitchFamily="2" charset="-122"/>
              </a:rPr>
              <a:t>That’s it, no error or flow control …</a:t>
            </a:r>
          </a:p>
          <a:p>
            <a:pPr lvl="2">
              <a:lnSpc>
                <a:spcPct val="120000"/>
              </a:lnSpc>
            </a:pPr>
            <a:r>
              <a:rPr lang="en-US" altLang="zh-CN" sz="1600" dirty="0">
                <a:solidFill>
                  <a:srgbClr val="0000FF"/>
                </a:solidFill>
                <a:ea typeface="宋体" panose="02010600030101010101" pitchFamily="2" charset="-122"/>
              </a:rPr>
              <a:t>This is essentially what Ethernet does – just blast packets and receive as quickly as possible</a:t>
            </a:r>
          </a:p>
        </p:txBody>
      </p:sp>
      <p:grpSp>
        <p:nvGrpSpPr>
          <p:cNvPr id="3" name="组合 2">
            <a:extLst>
              <a:ext uri="{FF2B5EF4-FFF2-40B4-BE49-F238E27FC236}">
                <a16:creationId xmlns:a16="http://schemas.microsoft.com/office/drawing/2014/main" id="{26000152-557F-442D-AB8E-3DC53C4C5ED5}"/>
              </a:ext>
            </a:extLst>
          </p:cNvPr>
          <p:cNvGrpSpPr/>
          <p:nvPr/>
        </p:nvGrpSpPr>
        <p:grpSpPr>
          <a:xfrm>
            <a:off x="2081605" y="2339788"/>
            <a:ext cx="7657989" cy="2828337"/>
            <a:chOff x="1837542" y="2086769"/>
            <a:chExt cx="7477125" cy="2684462"/>
          </a:xfrm>
        </p:grpSpPr>
        <p:grpSp>
          <p:nvGrpSpPr>
            <p:cNvPr id="11269" name="Group 12"/>
            <p:cNvGrpSpPr/>
            <p:nvPr/>
          </p:nvGrpSpPr>
          <p:grpSpPr bwMode="auto">
            <a:xfrm>
              <a:off x="1837542" y="2086769"/>
              <a:ext cx="7477125" cy="2684462"/>
              <a:chOff x="819150" y="2638425"/>
              <a:chExt cx="7477125" cy="2683907"/>
            </a:xfrm>
          </p:grpSpPr>
          <p:pic>
            <p:nvPicPr>
              <p:cNvPr id="11271" name="Picture 2"/>
              <p:cNvPicPr>
                <a:picLocks noChangeAspect="1" noChangeArrowheads="1"/>
              </p:cNvPicPr>
              <p:nvPr/>
            </p:nvPicPr>
            <p:blipFill>
              <a:blip r:embed="rId3">
                <a:extLst>
                  <a:ext uri="{28A0092B-C50C-407E-A947-70E740481C1C}">
                    <a14:useLocalDpi xmlns:a14="http://schemas.microsoft.com/office/drawing/2010/main" val="0"/>
                  </a:ext>
                </a:extLst>
              </a:blip>
              <a:srcRect t="36755" r="57042" b="18083"/>
              <a:stretch>
                <a:fillRect/>
              </a:stretch>
            </p:blipFill>
            <p:spPr bwMode="auto">
              <a:xfrm>
                <a:off x="1276350" y="2638425"/>
                <a:ext cx="29051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2"/>
              <p:cNvPicPr>
                <a:picLocks noChangeAspect="1" noChangeArrowheads="1"/>
              </p:cNvPicPr>
              <p:nvPr/>
            </p:nvPicPr>
            <p:blipFill>
              <a:blip r:embed="rId4">
                <a:extLst>
                  <a:ext uri="{28A0092B-C50C-407E-A947-70E740481C1C}">
                    <a14:useLocalDpi xmlns:a14="http://schemas.microsoft.com/office/drawing/2010/main" val="0"/>
                  </a:ext>
                </a:extLst>
              </a:blip>
              <a:srcRect r="58102"/>
              <a:stretch>
                <a:fillRect/>
              </a:stretch>
            </p:blipFill>
            <p:spPr bwMode="auto">
              <a:xfrm>
                <a:off x="5210174" y="2686050"/>
                <a:ext cx="2733676" cy="247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Box 10"/>
              <p:cNvSpPr txBox="1">
                <a:spLocks noChangeArrowheads="1"/>
              </p:cNvSpPr>
              <p:nvPr/>
            </p:nvSpPr>
            <p:spPr bwMode="auto">
              <a:xfrm>
                <a:off x="819150" y="4953000"/>
                <a:ext cx="3448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Sender loops blasting frames</a:t>
                </a:r>
              </a:p>
            </p:txBody>
          </p:sp>
          <p:sp>
            <p:nvSpPr>
              <p:cNvPr id="11274" name="TextBox 11"/>
              <p:cNvSpPr txBox="1">
                <a:spLocks noChangeArrowheads="1"/>
              </p:cNvSpPr>
              <p:nvPr/>
            </p:nvSpPr>
            <p:spPr bwMode="auto">
              <a:xfrm>
                <a:off x="5029201" y="4953000"/>
                <a:ext cx="3267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Receiver loops eating frames</a:t>
                </a:r>
              </a:p>
            </p:txBody>
          </p:sp>
        </p:grpSp>
        <p:sp>
          <p:nvSpPr>
            <p:cNvPr id="14" name="TextBox 13"/>
            <p:cNvSpPr txBox="1"/>
            <p:nvPr/>
          </p:nvSpPr>
          <p:spPr>
            <a:xfrm>
              <a:off x="2302582" y="4165827"/>
              <a:ext cx="400050" cy="276225"/>
            </a:xfrm>
            <a:prstGeom prst="rect">
              <a:avLst/>
            </a:prstGeom>
            <a:noFill/>
          </p:spPr>
          <p:txBody>
            <a:bodyPr>
              <a:spAutoFit/>
            </a:bodyPr>
            <a:lstStyle/>
            <a:p>
              <a:pPr algn="ctr" eaLnBrk="1" hangingPunct="1">
                <a:defRPr/>
              </a:pPr>
              <a:r>
                <a:rPr lang="en-US" sz="1200" b="1" dirty="0">
                  <a:solidFill>
                    <a:schemeClr val="tx1">
                      <a:lumMod val="75000"/>
                      <a:lumOff val="25000"/>
                    </a:schemeClr>
                  </a:solidFill>
                  <a:latin typeface="Arial" panose="020B0604020202020204" pitchFamily="34" charset="0"/>
                  <a:cs typeface="Arial" panose="020B0604020202020204" pitchFamily="34" charset="0"/>
                </a:rPr>
                <a:t>}</a:t>
              </a:r>
            </a:p>
          </p:txBody>
        </p:sp>
      </p:grpSp>
      <p:sp>
        <p:nvSpPr>
          <p:cNvPr id="2" name="矩形 1">
            <a:extLst>
              <a:ext uri="{FF2B5EF4-FFF2-40B4-BE49-F238E27FC236}">
                <a16:creationId xmlns:a16="http://schemas.microsoft.com/office/drawing/2014/main" id="{2627BC00-3047-4B4E-87B3-EBA8BC62CC6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Utopian Simplex Protocol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乌托邦单纯形协议 </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13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75" y="1249363"/>
            <a:ext cx="80406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65464"/>
            <a:ext cx="73406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2764" y="4451350"/>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2764" y="5146675"/>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1" y="4541838"/>
            <a:ext cx="3503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13" y="5278438"/>
            <a:ext cx="35036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638" y="4806951"/>
            <a:ext cx="11366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638" y="5516563"/>
            <a:ext cx="11366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5805488"/>
            <a:ext cx="952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A8AA26A-479F-4C5E-B981-E62AB33B3D3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Utopian Simplex Protocol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乌托邦单纯形协议 </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2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75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2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5"/>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15364" name="Content Placeholder 2"/>
          <p:cNvSpPr>
            <a:spLocks noGrp="1"/>
          </p:cNvSpPr>
          <p:nvPr>
            <p:ph idx="1"/>
          </p:nvPr>
        </p:nvSpPr>
        <p:spPr>
          <a:xfrm>
            <a:off x="666975" y="1135064"/>
            <a:ext cx="9585389" cy="1755483"/>
          </a:xfrm>
        </p:spPr>
        <p:txBody>
          <a:bodyPr/>
          <a:lstStyle/>
          <a:p>
            <a:r>
              <a:rPr lang="en-US" altLang="zh-CN" dirty="0">
                <a:ea typeface="宋体" panose="02010600030101010101" pitchFamily="2" charset="-122"/>
              </a:rPr>
              <a:t>Protocol (p2) ensures sender can’t outpace receiver:</a:t>
            </a:r>
          </a:p>
          <a:p>
            <a:pPr lvl="1"/>
            <a:r>
              <a:rPr lang="en-US" altLang="zh-CN" dirty="0">
                <a:ea typeface="宋体" panose="02010600030101010101" pitchFamily="2" charset="-122"/>
              </a:rPr>
              <a:t>Receiver returns a dummy frame (</a:t>
            </a:r>
            <a:r>
              <a:rPr lang="en-US" altLang="zh-CN" dirty="0">
                <a:solidFill>
                  <a:srgbClr val="0000FF"/>
                </a:solidFill>
                <a:ea typeface="宋体" panose="02010600030101010101" pitchFamily="2" charset="-122"/>
              </a:rPr>
              <a:t>ack</a:t>
            </a:r>
            <a:r>
              <a:rPr lang="en-US" altLang="zh-CN" dirty="0">
                <a:ea typeface="宋体" panose="02010600030101010101" pitchFamily="2" charset="-122"/>
              </a:rPr>
              <a:t>) when ready</a:t>
            </a:r>
          </a:p>
          <a:p>
            <a:pPr lvl="1"/>
            <a:r>
              <a:rPr lang="en-US" altLang="zh-CN" dirty="0">
                <a:ea typeface="宋体" panose="02010600030101010101" pitchFamily="2" charset="-122"/>
              </a:rPr>
              <a:t>Only one frame out at a time – called </a:t>
            </a:r>
            <a:r>
              <a:rPr lang="en-US" altLang="zh-CN" u="sng" dirty="0">
                <a:solidFill>
                  <a:srgbClr val="0000FF"/>
                </a:solidFill>
                <a:ea typeface="宋体" panose="02010600030101010101" pitchFamily="2" charset="-122"/>
              </a:rPr>
              <a:t>stop-and-wait</a:t>
            </a:r>
            <a:endParaRPr lang="en-US" altLang="zh-CN" dirty="0">
              <a:solidFill>
                <a:srgbClr val="0000FF"/>
              </a:solidFill>
              <a:ea typeface="宋体" panose="02010600030101010101" pitchFamily="2" charset="-122"/>
            </a:endParaRPr>
          </a:p>
          <a:p>
            <a:pPr lvl="1"/>
            <a:r>
              <a:rPr lang="en-US" altLang="zh-CN" dirty="0">
                <a:ea typeface="宋体" panose="02010600030101010101" pitchFamily="2" charset="-122"/>
              </a:rPr>
              <a:t>We added flow control! </a:t>
            </a: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t="40288" r="60132" b="1337"/>
          <a:stretch>
            <a:fillRect/>
          </a:stretch>
        </p:blipFill>
        <p:spPr bwMode="auto">
          <a:xfrm>
            <a:off x="1758373" y="2901576"/>
            <a:ext cx="2984797" cy="279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p:cNvPicPr>
            <a:picLocks noChangeAspect="1" noChangeArrowheads="1"/>
          </p:cNvPicPr>
          <p:nvPr/>
        </p:nvPicPr>
        <p:blipFill>
          <a:blip r:embed="rId4">
            <a:extLst>
              <a:ext uri="{28A0092B-C50C-407E-A947-70E740481C1C}">
                <a14:useLocalDpi xmlns:a14="http://schemas.microsoft.com/office/drawing/2010/main" val="0"/>
              </a:ext>
            </a:extLst>
          </a:blip>
          <a:srcRect r="60178"/>
          <a:stretch>
            <a:fillRect/>
          </a:stretch>
        </p:blipFill>
        <p:spPr bwMode="auto">
          <a:xfrm>
            <a:off x="6702958" y="3038363"/>
            <a:ext cx="2900883" cy="252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Box 13"/>
          <p:cNvSpPr txBox="1">
            <a:spLocks noChangeArrowheads="1"/>
          </p:cNvSpPr>
          <p:nvPr/>
        </p:nvSpPr>
        <p:spPr bwMode="auto">
          <a:xfrm>
            <a:off x="1526747" y="5699209"/>
            <a:ext cx="3448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Sender waits for ack after passing frame to physical layer</a:t>
            </a:r>
          </a:p>
        </p:txBody>
      </p:sp>
      <p:sp>
        <p:nvSpPr>
          <p:cNvPr id="15368" name="TextBox 14"/>
          <p:cNvSpPr txBox="1">
            <a:spLocks noChangeArrowheads="1"/>
          </p:cNvSpPr>
          <p:nvPr/>
        </p:nvSpPr>
        <p:spPr bwMode="auto">
          <a:xfrm>
            <a:off x="6238876" y="5699208"/>
            <a:ext cx="3705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Receiver sends ack after passing frame to network layer</a:t>
            </a:r>
          </a:p>
        </p:txBody>
      </p:sp>
      <p:sp>
        <p:nvSpPr>
          <p:cNvPr id="2" name="矩形 1">
            <a:extLst>
              <a:ext uri="{FF2B5EF4-FFF2-40B4-BE49-F238E27FC236}">
                <a16:creationId xmlns:a16="http://schemas.microsoft.com/office/drawing/2014/main" id="{5463ED0D-42D5-4645-AA4D-710FCBA552E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Error-free channel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622C1C3-3E21-4083-8E18-5994B8B65A72}"/>
              </a:ext>
            </a:extLst>
          </p:cNvPr>
          <p:cNvSpPr txBox="1"/>
          <p:nvPr/>
        </p:nvSpPr>
        <p:spPr>
          <a:xfrm>
            <a:off x="9203294" y="1930298"/>
            <a:ext cx="2746663" cy="1800493"/>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注意：</a:t>
            </a:r>
            <a:r>
              <a:rPr lang="en-US" altLang="zh-CN" sz="1600" dirty="0">
                <a:latin typeface="微软雅黑" panose="020B0503020204020204" pitchFamily="34" charset="-122"/>
                <a:ea typeface="微软雅黑" panose="020B0503020204020204" pitchFamily="34" charset="-122"/>
              </a:rPr>
              <a:t>receiver</a:t>
            </a:r>
            <a:r>
              <a:rPr lang="zh-CN" altLang="en-US" sz="1600" dirty="0">
                <a:latin typeface="微软雅黑" panose="020B0503020204020204" pitchFamily="34" charset="-122"/>
                <a:ea typeface="微软雅黑" panose="020B0503020204020204" pitchFamily="34" charset="-122"/>
              </a:rPr>
              <a:t>发送的该</a:t>
            </a:r>
            <a:r>
              <a:rPr lang="en-US" altLang="zh-CN" sz="1600" dirty="0">
                <a:latin typeface="微软雅黑" panose="020B0503020204020204" pitchFamily="34" charset="-122"/>
                <a:ea typeface="微软雅黑" panose="020B0503020204020204" pitchFamily="34" charset="-122"/>
              </a:rPr>
              <a:t>ACK</a:t>
            </a:r>
            <a:r>
              <a:rPr lang="zh-CN" altLang="en-US" sz="1600" dirty="0">
                <a:latin typeface="微软雅黑" panose="020B0503020204020204" pitchFamily="34" charset="-122"/>
                <a:ea typeface="微软雅黑" panose="020B0503020204020204" pitchFamily="34" charset="-122"/>
              </a:rPr>
              <a:t>确认的是允许</a:t>
            </a:r>
            <a:r>
              <a:rPr lang="en-US" altLang="zh-CN" sz="1600" dirty="0">
                <a:latin typeface="微软雅黑" panose="020B0503020204020204" pitchFamily="34" charset="-122"/>
                <a:ea typeface="微软雅黑" panose="020B0503020204020204" pitchFamily="34" charset="-122"/>
              </a:rPr>
              <a:t>sender</a:t>
            </a:r>
            <a:r>
              <a:rPr lang="zh-CN" altLang="en-US" sz="1600" dirty="0">
                <a:latin typeface="微软雅黑" panose="020B0503020204020204" pitchFamily="34" charset="-122"/>
                <a:ea typeface="微软雅黑" panose="020B0503020204020204" pitchFamily="34" charset="-122"/>
              </a:rPr>
              <a:t>可以发送下一个</a:t>
            </a:r>
            <a:r>
              <a:rPr lang="en-US" altLang="zh-CN" sz="1600" dirty="0">
                <a:latin typeface="微软雅黑" panose="020B0503020204020204" pitchFamily="34" charset="-122"/>
                <a:ea typeface="微软雅黑" panose="020B0503020204020204" pitchFamily="34" charset="-122"/>
              </a:rPr>
              <a:t>frame</a:t>
            </a:r>
            <a:r>
              <a:rPr lang="zh-CN" altLang="en-US" sz="1600" dirty="0">
                <a:latin typeface="微软雅黑" panose="020B0503020204020204" pitchFamily="34" charset="-122"/>
                <a:ea typeface="微软雅黑" panose="020B0503020204020204" pitchFamily="34" charset="-122"/>
              </a:rPr>
              <a:t>，而非确认的是收到的</a:t>
            </a:r>
            <a:r>
              <a:rPr lang="en-US" altLang="zh-CN" sz="1600" dirty="0">
                <a:latin typeface="微软雅黑" panose="020B0503020204020204" pitchFamily="34" charset="-122"/>
                <a:ea typeface="微软雅黑" panose="020B0503020204020204" pitchFamily="34" charset="-122"/>
              </a:rPr>
              <a:t>frame</a:t>
            </a:r>
            <a:r>
              <a:rPr lang="zh-CN" altLang="en-US" sz="1600" dirty="0">
                <a:latin typeface="微软雅黑" panose="020B0503020204020204" pitchFamily="34" charset="-122"/>
                <a:ea typeface="微软雅黑" panose="020B0503020204020204" pitchFamily="34" charset="-122"/>
              </a:rPr>
              <a:t>是正确的。</a:t>
            </a:r>
            <a:endParaRPr lang="en-US" altLang="zh-CN" sz="1600" dirty="0">
              <a:latin typeface="微软雅黑" panose="020B0503020204020204" pitchFamily="34" charset="-122"/>
              <a:ea typeface="微软雅黑" panose="020B0503020204020204" pitchFamily="34" charset="-122"/>
            </a:endParaRPr>
          </a:p>
          <a:p>
            <a:pPr marL="285750" indent="-285750">
              <a:spcBef>
                <a:spcPts val="18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只有流控，没有错误控制</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Content Placeholder 3"/>
          <p:cNvSpPr>
            <a:spLocks noGrp="1"/>
          </p:cNvSpPr>
          <p:nvPr>
            <p:ph idx="1"/>
          </p:nvPr>
        </p:nvSpPr>
        <p:spPr>
          <a:xfrm>
            <a:off x="528783" y="1083797"/>
            <a:ext cx="6178550" cy="5774203"/>
          </a:xfrm>
        </p:spPr>
        <p:txBody>
          <a:bodyPr>
            <a:normAutofit fontScale="70000" lnSpcReduction="20000"/>
          </a:bodyPr>
          <a:lstStyle/>
          <a:p>
            <a:pPr marL="342900" indent="-342900" eaLnBrk="1" hangingPunct="1">
              <a:lnSpc>
                <a:spcPct val="120000"/>
              </a:lnSpc>
              <a:buFontTx/>
              <a:buChar char="•"/>
            </a:pPr>
            <a:r>
              <a:rPr lang="en-US" altLang="zh-CN" dirty="0">
                <a:ea typeface="宋体" charset="-122"/>
                <a:cs typeface="Arial" charset="0"/>
              </a:rPr>
              <a:t>Unreliable Physical line</a:t>
            </a:r>
          </a:p>
          <a:p>
            <a:pPr marL="342900" indent="-342900" eaLnBrk="1" hangingPunct="1">
              <a:lnSpc>
                <a:spcPct val="120000"/>
              </a:lnSpc>
              <a:buFontTx/>
              <a:buChar char="•"/>
            </a:pPr>
            <a:r>
              <a:rPr lang="en-US" altLang="zh-CN" dirty="0">
                <a:ea typeface="宋体" charset="-122"/>
                <a:cs typeface="Arial" charset="0"/>
              </a:rPr>
              <a:t>Solution</a:t>
            </a:r>
          </a:p>
          <a:p>
            <a:pPr marL="742950" lvl="1" indent="-285750" eaLnBrk="1" hangingPunct="1">
              <a:lnSpc>
                <a:spcPct val="120000"/>
              </a:lnSpc>
            </a:pPr>
            <a:r>
              <a:rPr lang="en-US" altLang="zh-CN" dirty="0">
                <a:ea typeface="宋体" charset="-122"/>
                <a:cs typeface="Arial" charset="0"/>
              </a:rPr>
              <a:t>Sender sends frame with CRC, and </a:t>
            </a:r>
            <a:r>
              <a:rPr lang="en-US" altLang="zh-CN" dirty="0">
                <a:ea typeface="宋体" charset="-122"/>
              </a:rPr>
              <a:t>sets timer,</a:t>
            </a:r>
          </a:p>
          <a:p>
            <a:pPr marL="742950" lvl="1" indent="-285750" eaLnBrk="1" hangingPunct="1">
              <a:lnSpc>
                <a:spcPct val="120000"/>
              </a:lnSpc>
            </a:pPr>
            <a:r>
              <a:rPr lang="en-US" altLang="zh-CN" dirty="0">
                <a:ea typeface="宋体" charset="-122"/>
              </a:rPr>
              <a:t>Receiver verifies CRC value and sends ACK or NAK,</a:t>
            </a:r>
          </a:p>
          <a:p>
            <a:pPr marL="742950" lvl="1" indent="-285750" eaLnBrk="1" hangingPunct="1">
              <a:lnSpc>
                <a:spcPct val="120000"/>
              </a:lnSpc>
            </a:pPr>
            <a:r>
              <a:rPr lang="en-US" altLang="zh-CN" dirty="0">
                <a:ea typeface="宋体" charset="-122"/>
              </a:rPr>
              <a:t>Sender sends a new frame when receives an ACK, sends old frame when receives an NAK or timeout.</a:t>
            </a:r>
            <a:endParaRPr lang="en-US" altLang="zh-CN" u="sng" dirty="0">
              <a:ea typeface="宋体" panose="02010600030101010101" pitchFamily="2" charset="-122"/>
            </a:endParaRPr>
          </a:p>
          <a:p>
            <a:pPr marL="457200" indent="-457200">
              <a:lnSpc>
                <a:spcPct val="120000"/>
              </a:lnSpc>
              <a:buFont typeface="Arial" panose="020B0604020202020204" pitchFamily="34" charset="0"/>
              <a:buChar char="•"/>
            </a:pPr>
            <a:r>
              <a:rPr lang="en-US" altLang="zh-CN" u="sng" dirty="0">
                <a:ea typeface="宋体" panose="02010600030101010101" pitchFamily="2" charset="-122"/>
              </a:rPr>
              <a:t>ARQ</a:t>
            </a:r>
            <a:r>
              <a:rPr lang="en-US" altLang="zh-CN" dirty="0">
                <a:ea typeface="宋体" panose="02010600030101010101" pitchFamily="2" charset="-122"/>
              </a:rPr>
              <a:t> (</a:t>
            </a:r>
            <a:r>
              <a:rPr lang="en-US" altLang="zh-CN" dirty="0">
                <a:solidFill>
                  <a:srgbClr val="0000FF"/>
                </a:solidFill>
                <a:ea typeface="宋体" panose="02010600030101010101" pitchFamily="2" charset="-122"/>
              </a:rPr>
              <a:t>Automatic Repeat </a:t>
            </a:r>
            <a:r>
              <a:rPr lang="en-US" altLang="zh-CN" dirty="0" err="1">
                <a:solidFill>
                  <a:srgbClr val="0000FF"/>
                </a:solidFill>
                <a:ea typeface="宋体" panose="02010600030101010101" pitchFamily="2" charset="-122"/>
              </a:rPr>
              <a:t>reQuest</a:t>
            </a:r>
            <a:r>
              <a:rPr lang="zh-CN" altLang="en-US" dirty="0">
                <a:solidFill>
                  <a:srgbClr val="0000FF"/>
                </a:solidFill>
                <a:ea typeface="宋体" panose="02010600030101010101" pitchFamily="2" charset="-122"/>
              </a:rPr>
              <a:t>自动重复请求</a:t>
            </a:r>
            <a:r>
              <a:rPr lang="en-US" altLang="zh-CN" dirty="0">
                <a:ea typeface="宋体" panose="02010600030101010101" pitchFamily="2" charset="-122"/>
              </a:rPr>
              <a:t>) adds error control</a:t>
            </a:r>
          </a:p>
          <a:p>
            <a:pPr lvl="1">
              <a:lnSpc>
                <a:spcPct val="120000"/>
              </a:lnSpc>
            </a:pPr>
            <a:r>
              <a:rPr lang="en-US" altLang="zh-CN" dirty="0">
                <a:ea typeface="宋体" panose="02010600030101010101" pitchFamily="2" charset="-122"/>
              </a:rPr>
              <a:t>ARQ is also called PAR (Positive Acknowledgement with Retransmission)</a:t>
            </a:r>
          </a:p>
          <a:p>
            <a:pPr lvl="1">
              <a:lnSpc>
                <a:spcPct val="120000"/>
              </a:lnSpc>
            </a:pPr>
            <a:r>
              <a:rPr lang="en-US" altLang="zh-CN" dirty="0">
                <a:ea typeface="宋体" panose="02010600030101010101" pitchFamily="2" charset="-122"/>
              </a:rPr>
              <a:t>Receiver </a:t>
            </a:r>
            <a:r>
              <a:rPr lang="en-US" altLang="zh-CN" dirty="0">
                <a:solidFill>
                  <a:srgbClr val="0000FF"/>
                </a:solidFill>
                <a:ea typeface="宋体" panose="02010600030101010101" pitchFamily="2" charset="-122"/>
              </a:rPr>
              <a:t>acks </a:t>
            </a:r>
            <a:r>
              <a:rPr lang="en-US" altLang="zh-CN" dirty="0">
                <a:ea typeface="宋体" panose="02010600030101010101" pitchFamily="2" charset="-122"/>
              </a:rPr>
              <a:t>frames that are correctly delivered</a:t>
            </a:r>
          </a:p>
          <a:p>
            <a:pPr lvl="1">
              <a:lnSpc>
                <a:spcPct val="120000"/>
              </a:lnSpc>
            </a:pPr>
            <a:r>
              <a:rPr lang="en-US" altLang="zh-CN" dirty="0">
                <a:ea typeface="宋体" panose="02010600030101010101" pitchFamily="2" charset="-122"/>
              </a:rPr>
              <a:t>Sender sets </a:t>
            </a:r>
            <a:r>
              <a:rPr lang="en-US" altLang="zh-CN" dirty="0">
                <a:solidFill>
                  <a:srgbClr val="0000FF"/>
                </a:solidFill>
                <a:ea typeface="宋体" panose="02010600030101010101" pitchFamily="2" charset="-122"/>
              </a:rPr>
              <a:t>timer</a:t>
            </a:r>
            <a:r>
              <a:rPr lang="en-US" altLang="zh-CN" dirty="0">
                <a:ea typeface="宋体" panose="02010600030101010101" pitchFamily="2" charset="-122"/>
              </a:rPr>
              <a:t> and </a:t>
            </a:r>
            <a:r>
              <a:rPr lang="en-US" altLang="zh-CN" dirty="0">
                <a:solidFill>
                  <a:srgbClr val="0000FF"/>
                </a:solidFill>
                <a:ea typeface="宋体" panose="02010600030101010101" pitchFamily="2" charset="-122"/>
              </a:rPr>
              <a:t>resends</a:t>
            </a:r>
            <a:r>
              <a:rPr lang="en-US" altLang="zh-CN" dirty="0">
                <a:ea typeface="宋体" panose="02010600030101010101" pitchFamily="2" charset="-122"/>
              </a:rPr>
              <a:t> frame if no ack)</a:t>
            </a:r>
          </a:p>
          <a:p>
            <a:pPr marL="457200" indent="-457200">
              <a:lnSpc>
                <a:spcPct val="120000"/>
              </a:lnSpc>
              <a:buFont typeface="Arial" panose="020B0604020202020204" pitchFamily="34" charset="0"/>
              <a:buChar char="•"/>
            </a:pPr>
            <a:r>
              <a:rPr lang="en-US" altLang="zh-CN" dirty="0">
                <a:ea typeface="宋体" panose="02010600030101010101" pitchFamily="2" charset="-122"/>
              </a:rPr>
              <a:t>For correctness, </a:t>
            </a:r>
            <a:r>
              <a:rPr lang="en-US" altLang="zh-CN" b="1" dirty="0">
                <a:solidFill>
                  <a:srgbClr val="0000FF"/>
                </a:solidFill>
                <a:ea typeface="宋体" panose="02010600030101010101" pitchFamily="2" charset="-122"/>
              </a:rPr>
              <a:t>frames and acks must be numbered</a:t>
            </a:r>
          </a:p>
          <a:p>
            <a:pPr lvl="1">
              <a:lnSpc>
                <a:spcPct val="120000"/>
              </a:lnSpc>
            </a:pPr>
            <a:r>
              <a:rPr lang="en-US" altLang="zh-CN" dirty="0">
                <a:ea typeface="宋体" panose="02010600030101010101" pitchFamily="2" charset="-122"/>
              </a:rPr>
              <a:t>Else receiver can’t tell retransmission (due to lost ack or early timer) from new frame</a:t>
            </a:r>
          </a:p>
          <a:p>
            <a:pPr lvl="1">
              <a:lnSpc>
                <a:spcPct val="120000"/>
              </a:lnSpc>
            </a:pPr>
            <a:r>
              <a:rPr lang="en-US" altLang="zh-CN" dirty="0">
                <a:ea typeface="宋体" panose="02010600030101010101" pitchFamily="2" charset="-122"/>
              </a:rPr>
              <a:t>For stop-and-wait, 2 numbers (1 bit) are sufficient</a:t>
            </a:r>
          </a:p>
        </p:txBody>
      </p:sp>
      <p:sp>
        <p:nvSpPr>
          <p:cNvPr id="2" name="矩形 1">
            <a:extLst>
              <a:ext uri="{FF2B5EF4-FFF2-40B4-BE49-F238E27FC236}">
                <a16:creationId xmlns:a16="http://schemas.microsoft.com/office/drawing/2014/main" id="{315E2DB0-1A79-4B57-B915-5EAE04A7523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B1CD3A05-3209-4249-AD52-CC8EE468B1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39"/>
          <a:stretch/>
        </p:blipFill>
        <p:spPr bwMode="auto">
          <a:xfrm>
            <a:off x="7117772" y="2457051"/>
            <a:ext cx="4962353" cy="279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02" y="2504033"/>
            <a:ext cx="9476850" cy="214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E470962-3672-45AB-B252-91EF27EE1AC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1"/>
          </p:nvPr>
        </p:nvSpPr>
        <p:spPr>
          <a:xfrm>
            <a:off x="706821" y="1177049"/>
            <a:ext cx="10515600" cy="1682991"/>
          </a:xfrm>
        </p:spPr>
        <p:txBody>
          <a:bodyPr>
            <a:normAutofit fontScale="92500" lnSpcReduction="10000"/>
          </a:bodyPr>
          <a:lstStyle/>
          <a:p>
            <a:pPr marL="342900" indent="-342900">
              <a:lnSpc>
                <a:spcPct val="100000"/>
              </a:lnSpc>
            </a:pPr>
            <a:r>
              <a:rPr lang="en-US" altLang="zh-CN" dirty="0">
                <a:ea typeface="宋体" panose="02010600030101010101" pitchFamily="2" charset="-122"/>
              </a:rPr>
              <a:t>Data Link Control (DLC) sublayer deals with all issues common to both point-to-point and broadcast links.</a:t>
            </a:r>
          </a:p>
          <a:p>
            <a:pPr marL="342900" indent="-342900">
              <a:lnSpc>
                <a:spcPct val="100000"/>
              </a:lnSpc>
            </a:pPr>
            <a:r>
              <a:rPr lang="en-US" altLang="zh-CN" dirty="0">
                <a:ea typeface="宋体" panose="02010600030101010101" pitchFamily="2" charset="-122"/>
              </a:rPr>
              <a:t>Media Access Control (MAC) sublayer deals only with issues specific to broadcast links.</a:t>
            </a:r>
            <a:endParaRPr lang="zh-CN" altLang="en-US" dirty="0">
              <a:ea typeface="宋体" panose="02010600030101010101" pitchFamily="2" charset="-122"/>
            </a:endParaRPr>
          </a:p>
        </p:txBody>
      </p:sp>
      <p:sp>
        <p:nvSpPr>
          <p:cNvPr id="1331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p>
            <a:pPr>
              <a:spcBef>
                <a:spcPct val="0"/>
              </a:spcBef>
            </a:pPr>
            <a:r>
              <a:rPr lang="en-US" altLang="zh-CN" sz="800" dirty="0">
                <a:solidFill>
                  <a:schemeClr val="tx1"/>
                </a:solidFill>
                <a:latin typeface="Arial" panose="020B0604020202020204" pitchFamily="34" charset="0"/>
                <a:cs typeface="Arial" panose="020B0604020202020204" pitchFamily="34" charset="0"/>
              </a:rPr>
              <a:t>Computer Networks, Chapter 3 The Data Link Layer</a:t>
            </a:r>
          </a:p>
        </p:txBody>
      </p:sp>
      <p:pic>
        <p:nvPicPr>
          <p:cNvPr id="1331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133" y="3202590"/>
            <a:ext cx="9041699" cy="2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796F4DB-AF9E-4884-9437-36D803A3D19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Two Sublayers of 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927101"/>
            <a:ext cx="4851400" cy="52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469" y="1516146"/>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644" y="3691100"/>
            <a:ext cx="20605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8658226" y="2097489"/>
            <a:ext cx="2518409"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dirty="0">
              <a:solidFill>
                <a:srgbClr val="0000FF"/>
              </a:solidFill>
              <a:ea typeface="宋体" panose="02010600030101010101" pitchFamily="2" charset="-122"/>
              <a:cs typeface="Calibri" panose="020F0502020204030204" charset="0"/>
            </a:endParaRPr>
          </a:p>
        </p:txBody>
      </p:sp>
      <p:sp>
        <p:nvSpPr>
          <p:cNvPr id="9" name="矩形 8"/>
          <p:cNvSpPr>
            <a:spLocks noChangeArrowheads="1"/>
          </p:cNvSpPr>
          <p:nvPr/>
        </p:nvSpPr>
        <p:spPr bwMode="auto">
          <a:xfrm>
            <a:off x="8702991" y="3106325"/>
            <a:ext cx="28505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dirty="0">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8754746" y="4453079"/>
            <a:ext cx="30206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t>
            </a:r>
            <a:r>
              <a:rPr lang="en-US" altLang="zh-CN" sz="1600" b="1" dirty="0" err="1">
                <a:solidFill>
                  <a:srgbClr val="0000FF"/>
                </a:solidFill>
                <a:latin typeface="Calibri" panose="020F0502020204030204" charset="0"/>
                <a:ea typeface="宋体" panose="02010600030101010101" pitchFamily="2" charset="-122"/>
                <a:cs typeface="Calibri" panose="020F0502020204030204" charset="0"/>
              </a:rPr>
              <a:t>ACKed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but the ACK is lost. The frame is resent. </a:t>
            </a:r>
            <a:endParaRPr lang="zh-CN" altLang="en-US" sz="1600" b="1" dirty="0">
              <a:solidFill>
                <a:srgbClr val="0000FF"/>
              </a:solidFill>
              <a:latin typeface="Calibri" panose="020F0502020204030204" charset="0"/>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5226351" y="6149102"/>
            <a:ext cx="679196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dirty="0">
                <a:solidFill>
                  <a:srgbClr val="0000FF"/>
                </a:solidFill>
                <a:latin typeface="Calibri" panose="020F0502020204030204" charset="0"/>
                <a:ea typeface="宋体" panose="02010600030101010101" pitchFamily="2" charset="-122"/>
                <a:cs typeface="Calibri" panose="020F0502020204030204" charset="0"/>
              </a:rPr>
              <a:t>It is not right for the network layer at the receiver site receives two copies of the 3</a:t>
            </a:r>
            <a:r>
              <a:rPr lang="en-US" altLang="zh-CN" sz="1800" b="1" baseline="30000" dirty="0">
                <a:solidFill>
                  <a:srgbClr val="0000FF"/>
                </a:solidFill>
                <a:latin typeface="Calibri" panose="020F0502020204030204" charset="0"/>
                <a:ea typeface="宋体" panose="02010600030101010101" pitchFamily="2" charset="-122"/>
                <a:cs typeface="Calibri" panose="020F0502020204030204" charset="0"/>
              </a:rPr>
              <a:t>rd</a:t>
            </a:r>
            <a:r>
              <a:rPr lang="en-US" altLang="zh-CN" sz="1800" b="1" dirty="0">
                <a:solidFill>
                  <a:srgbClr val="0000FF"/>
                </a:solidFill>
                <a:latin typeface="Calibri" panose="020F0502020204030204" charset="0"/>
                <a:ea typeface="宋体" panose="02010600030101010101" pitchFamily="2" charset="-122"/>
                <a:cs typeface="Calibri" panose="020F0502020204030204" charset="0"/>
              </a:rPr>
              <a:t> frame.</a:t>
            </a:r>
          </a:p>
        </p:txBody>
      </p:sp>
      <p:sp>
        <p:nvSpPr>
          <p:cNvPr id="14" name="矩形 13"/>
          <p:cNvSpPr>
            <a:spLocks noChangeArrowheads="1"/>
          </p:cNvSpPr>
          <p:nvPr/>
        </p:nvSpPr>
        <p:spPr bwMode="auto">
          <a:xfrm>
            <a:off x="6720524" y="5560221"/>
            <a:ext cx="361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dirty="0">
                <a:solidFill>
                  <a:srgbClr val="FF2BD8"/>
                </a:solidFill>
                <a:latin typeface="Calibri" panose="020F0502020204030204" charset="0"/>
                <a:ea typeface="宋体" panose="02010600030101010101" pitchFamily="2" charset="-122"/>
                <a:cs typeface="Calibri" panose="020F0502020204030204" charset="0"/>
              </a:rPr>
              <a:t>Is there any problem here?</a:t>
            </a:r>
          </a:p>
        </p:txBody>
      </p:sp>
      <p:sp>
        <p:nvSpPr>
          <p:cNvPr id="15" name="矩形 14"/>
          <p:cNvSpPr>
            <a:spLocks noChangeArrowheads="1"/>
          </p:cNvSpPr>
          <p:nvPr/>
        </p:nvSpPr>
        <p:spPr bwMode="auto">
          <a:xfrm>
            <a:off x="862806" y="4973005"/>
            <a:ext cx="391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a:solidFill>
                  <a:srgbClr val="FF2BD8"/>
                </a:solidFill>
                <a:latin typeface="Calibri" panose="020F0502020204030204" charset="0"/>
                <a:ea typeface="宋体" panose="02010600030101010101" pitchFamily="2" charset="-122"/>
                <a:cs typeface="Calibri" panose="020F0502020204030204" charset="0"/>
              </a:rPr>
              <a:t>How</a:t>
            </a:r>
            <a:r>
              <a:rPr lang="zh-CN" altLang="en-US" b="1">
                <a:solidFill>
                  <a:srgbClr val="FF2BD8"/>
                </a:solidFill>
                <a:latin typeface="Calibri" panose="020F0502020204030204" charset="0"/>
                <a:ea typeface="宋体" panose="02010600030101010101" pitchFamily="2" charset="-122"/>
                <a:cs typeface="Calibri" panose="020F0502020204030204" charset="0"/>
              </a:rPr>
              <a:t> </a:t>
            </a:r>
            <a:r>
              <a:rPr lang="en-US" altLang="zh-CN" b="1">
                <a:solidFill>
                  <a:srgbClr val="FF2BD8"/>
                </a:solidFill>
                <a:latin typeface="Calibri" panose="020F0502020204030204" charset="0"/>
                <a:ea typeface="宋体" panose="02010600030101010101" pitchFamily="2" charset="-122"/>
                <a:cs typeface="Calibri" panose="020F0502020204030204" charset="0"/>
              </a:rPr>
              <a:t>to correct this problem?</a:t>
            </a:r>
          </a:p>
        </p:txBody>
      </p:sp>
      <p:sp>
        <p:nvSpPr>
          <p:cNvPr id="16" name="矩形 15"/>
          <p:cNvSpPr>
            <a:spLocks noChangeArrowheads="1"/>
          </p:cNvSpPr>
          <p:nvPr/>
        </p:nvSpPr>
        <p:spPr bwMode="auto">
          <a:xfrm>
            <a:off x="829468" y="5442904"/>
            <a:ext cx="3233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dirty="0">
                <a:solidFill>
                  <a:srgbClr val="0000FF"/>
                </a:solidFill>
                <a:latin typeface="Calibri" panose="020F0502020204030204" charset="0"/>
                <a:ea typeface="宋体" panose="02010600030101010101" pitchFamily="2" charset="-122"/>
                <a:cs typeface="Calibri" panose="020F0502020204030204" charset="0"/>
              </a:rPr>
              <a:t>Using sequence numbers and acknowledgment numbers.</a:t>
            </a:r>
          </a:p>
        </p:txBody>
      </p:sp>
      <p:sp>
        <p:nvSpPr>
          <p:cNvPr id="2" name="矩形 1">
            <a:extLst>
              <a:ext uri="{FF2B5EF4-FFF2-40B4-BE49-F238E27FC236}">
                <a16:creationId xmlns:a16="http://schemas.microsoft.com/office/drawing/2014/main" id="{F97F171E-5C58-492A-A1EC-396B7AC37CA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19200"/>
            <a:ext cx="48514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1"/>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9" y="3240088"/>
            <a:ext cx="212883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6739" y="4876801"/>
            <a:ext cx="17986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8"/>
          <p:cNvSpPr>
            <a:spLocks noChangeArrowheads="1"/>
          </p:cNvSpPr>
          <p:nvPr/>
        </p:nvSpPr>
        <p:spPr bwMode="auto">
          <a:xfrm>
            <a:off x="965200" y="835976"/>
            <a:ext cx="91767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000" b="1" dirty="0">
                <a:solidFill>
                  <a:srgbClr val="0000FF"/>
                </a:solidFill>
                <a:latin typeface="Calibri" panose="020F0502020204030204" charset="0"/>
                <a:ea typeface="宋体" panose="02010600030101010101" pitchFamily="2" charset="-122"/>
                <a:cs typeface="Calibri" panose="020F0502020204030204" charset="0"/>
              </a:rPr>
              <a:t>Adding sequence numbers and acknowledgment numbers to prevent duplicates.</a:t>
            </a:r>
            <a:endParaRPr lang="zh-CN" altLang="en-US" sz="2000" b="1" dirty="0">
              <a:solidFill>
                <a:srgbClr val="0000FF"/>
              </a:solidFill>
              <a:ea typeface="宋体" panose="02010600030101010101" pitchFamily="2" charset="-122"/>
              <a:cs typeface="Calibri" panose="020F0502020204030204" charset="0"/>
            </a:endParaRPr>
          </a:p>
        </p:txBody>
      </p:sp>
      <p:sp>
        <p:nvSpPr>
          <p:cNvPr id="11" name="矩形 10"/>
          <p:cNvSpPr>
            <a:spLocks noChangeArrowheads="1"/>
          </p:cNvSpPr>
          <p:nvPr/>
        </p:nvSpPr>
        <p:spPr bwMode="auto">
          <a:xfrm>
            <a:off x="8899842" y="2357045"/>
            <a:ext cx="2687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dirty="0">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8899842" y="3573175"/>
            <a:ext cx="27257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dirty="0">
              <a:solidFill>
                <a:srgbClr val="0000FF"/>
              </a:solidFill>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8899842" y="4976496"/>
            <a:ext cx="28971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t>
            </a:r>
            <a:r>
              <a:rPr lang="en-US" altLang="zh-CN" sz="1600" b="1" dirty="0" err="1">
                <a:solidFill>
                  <a:srgbClr val="0000FF"/>
                </a:solidFill>
                <a:latin typeface="Calibri" panose="020F0502020204030204" charset="0"/>
                <a:ea typeface="宋体" panose="02010600030101010101" pitchFamily="2" charset="-122"/>
                <a:cs typeface="Calibri" panose="020F0502020204030204" charset="0"/>
              </a:rPr>
              <a:t>ACKed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but the ACK is lost. The frame is resent. </a:t>
            </a:r>
            <a:endParaRPr lang="zh-CN" altLang="en-US" sz="1600" b="1" dirty="0">
              <a:solidFill>
                <a:srgbClr val="0000FF"/>
              </a:solidFill>
              <a:latin typeface="Calibri" panose="020F0502020204030204" charset="0"/>
              <a:ea typeface="宋体" panose="02010600030101010101" pitchFamily="2" charset="-122"/>
              <a:cs typeface="Calibri" panose="020F0502020204030204" charset="0"/>
            </a:endParaRPr>
          </a:p>
        </p:txBody>
      </p:sp>
      <p:sp>
        <p:nvSpPr>
          <p:cNvPr id="5" name="矩形 4">
            <a:extLst>
              <a:ext uri="{FF2B5EF4-FFF2-40B4-BE49-F238E27FC236}">
                <a16:creationId xmlns:a16="http://schemas.microsoft.com/office/drawing/2014/main" id="{636E64E3-6504-4C9D-8512-9D0028002E6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Footer Placeholder 2"/>
          <p:cNvSpPr>
            <a:spLocks noGrp="1"/>
          </p:cNvSpPr>
          <p:nvPr>
            <p:ph type="ftr"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24580" name="Content Placeholder 22"/>
          <p:cNvSpPr>
            <a:spLocks noGrp="1"/>
          </p:cNvSpPr>
          <p:nvPr>
            <p:ph idx="11"/>
          </p:nvPr>
        </p:nvSpPr>
        <p:spPr>
          <a:xfrm>
            <a:off x="2347911" y="1220372"/>
            <a:ext cx="3923985" cy="2159416"/>
          </a:xfrm>
        </p:spPr>
        <p:txBody>
          <a:bodyPr>
            <a:normAutofit/>
          </a:bodyPr>
          <a:lstStyle/>
          <a:p>
            <a:r>
              <a:rPr lang="en-US" altLang="zh-CN" dirty="0">
                <a:ea typeface="宋体" panose="02010600030101010101" pitchFamily="2" charset="-122"/>
              </a:rPr>
              <a:t>Sender loop (p3):</a:t>
            </a:r>
          </a:p>
          <a:p>
            <a:r>
              <a:rPr lang="en-US" altLang="zh-CN" sz="1800" dirty="0">
                <a:solidFill>
                  <a:srgbClr val="0000FF"/>
                </a:solidFill>
                <a:ea typeface="宋体" panose="02010600030101010101" pitchFamily="2" charset="-122"/>
              </a:rPr>
              <a:t>This is essentially what 802.11 does – stop-and-wait to handle wireless errors. 802.11 uses a larger sequence number (12 bits) and gives up after a limited number of retransmissions (retries). </a:t>
            </a:r>
          </a:p>
        </p:txBody>
      </p:sp>
      <p:grpSp>
        <p:nvGrpSpPr>
          <p:cNvPr id="24581" name="Group 25"/>
          <p:cNvGrpSpPr/>
          <p:nvPr/>
        </p:nvGrpSpPr>
        <p:grpSpPr bwMode="auto">
          <a:xfrm>
            <a:off x="3175001" y="1244600"/>
            <a:ext cx="6735763" cy="5164138"/>
            <a:chOff x="1609726" y="1419225"/>
            <a:chExt cx="6735761" cy="5164714"/>
          </a:xfrm>
        </p:grpSpPr>
        <p:grpSp>
          <p:nvGrpSpPr>
            <p:cNvPr id="24582" name="Group 6"/>
            <p:cNvGrpSpPr/>
            <p:nvPr/>
          </p:nvGrpSpPr>
          <p:grpSpPr bwMode="auto">
            <a:xfrm>
              <a:off x="4591050" y="1704975"/>
              <a:ext cx="3754437" cy="4878964"/>
              <a:chOff x="550862" y="2096002"/>
              <a:chExt cx="4021138" cy="5225548"/>
            </a:xfrm>
          </p:grpSpPr>
          <p:pic>
            <p:nvPicPr>
              <p:cNvPr id="24594" name="Picture 2"/>
              <p:cNvPicPr>
                <a:picLocks noChangeAspect="1" noChangeArrowheads="1"/>
              </p:cNvPicPr>
              <p:nvPr/>
            </p:nvPicPr>
            <p:blipFill>
              <a:blip r:embed="rId3">
                <a:extLst>
                  <a:ext uri="{28A0092B-C50C-407E-A947-70E740481C1C}">
                    <a14:useLocalDpi xmlns:a14="http://schemas.microsoft.com/office/drawing/2010/main" val="0"/>
                  </a:ext>
                </a:extLst>
              </a:blip>
              <a:srcRect t="64137" r="52477" b="1662"/>
              <a:stretch>
                <a:fillRect/>
              </a:stretch>
            </p:blipFill>
            <p:spPr bwMode="auto">
              <a:xfrm>
                <a:off x="550862" y="2096002"/>
                <a:ext cx="4021138" cy="98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2"/>
              <p:cNvPicPr>
                <a:picLocks noChangeAspect="1" noChangeArrowheads="1"/>
              </p:cNvPicPr>
              <p:nvPr/>
            </p:nvPicPr>
            <p:blipFill>
              <a:blip r:embed="rId4">
                <a:extLst>
                  <a:ext uri="{28A0092B-C50C-407E-A947-70E740481C1C}">
                    <a14:useLocalDpi xmlns:a14="http://schemas.microsoft.com/office/drawing/2010/main" val="0"/>
                  </a:ext>
                </a:extLst>
              </a:blip>
              <a:srcRect t="2930" r="50000"/>
              <a:stretch>
                <a:fillRect/>
              </a:stretch>
            </p:blipFill>
            <p:spPr bwMode="auto">
              <a:xfrm>
                <a:off x="570706" y="3219450"/>
                <a:ext cx="4001294"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3" name="TextBox 11"/>
            <p:cNvSpPr txBox="1">
              <a:spLocks noChangeArrowheads="1"/>
            </p:cNvSpPr>
            <p:nvPr/>
          </p:nvSpPr>
          <p:spPr bwMode="auto">
            <a:xfrm>
              <a:off x="1619251" y="3686175"/>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 frame (or retransmission)</a:t>
              </a:r>
            </a:p>
          </p:txBody>
        </p:sp>
        <p:sp>
          <p:nvSpPr>
            <p:cNvPr id="24584" name="TextBox 12"/>
            <p:cNvSpPr txBox="1">
              <a:spLocks noChangeArrowheads="1"/>
            </p:cNvSpPr>
            <p:nvPr/>
          </p:nvSpPr>
          <p:spPr bwMode="auto">
            <a:xfrm>
              <a:off x="1619251" y="3905250"/>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Set timer for retransmission</a:t>
              </a:r>
            </a:p>
          </p:txBody>
        </p:sp>
        <p:sp>
          <p:nvSpPr>
            <p:cNvPr id="24585" name="TextBox 13"/>
            <p:cNvSpPr txBox="1">
              <a:spLocks noChangeArrowheads="1"/>
            </p:cNvSpPr>
            <p:nvPr/>
          </p:nvSpPr>
          <p:spPr bwMode="auto">
            <a:xfrm>
              <a:off x="1628776" y="4114800"/>
              <a:ext cx="3448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ack or timeout</a:t>
              </a:r>
            </a:p>
          </p:txBody>
        </p:sp>
        <p:sp>
          <p:nvSpPr>
            <p:cNvPr id="24586" name="TextBox 14"/>
            <p:cNvSpPr txBox="1">
              <a:spLocks noChangeArrowheads="1"/>
            </p:cNvSpPr>
            <p:nvPr/>
          </p:nvSpPr>
          <p:spPr bwMode="auto">
            <a:xfrm>
              <a:off x="1609726" y="4676775"/>
              <a:ext cx="32194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If a good ack then set up for the next frame to send (else the old frame will be retransmitted)</a:t>
              </a:r>
            </a:p>
          </p:txBody>
        </p:sp>
        <p:cxnSp>
          <p:nvCxnSpPr>
            <p:cNvPr id="17" name="Straight Arrow Connector 16"/>
            <p:cNvCxnSpPr/>
            <p:nvPr/>
          </p:nvCxnSpPr>
          <p:spPr bwMode="auto">
            <a:xfrm>
              <a:off x="4600575" y="3867423"/>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8" name="Straight Arrow Connector 17"/>
            <p:cNvCxnSpPr/>
            <p:nvPr/>
          </p:nvCxnSpPr>
          <p:spPr bwMode="auto">
            <a:xfrm>
              <a:off x="4610100" y="4096049"/>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9" name="Straight Arrow Connector 18"/>
            <p:cNvCxnSpPr/>
            <p:nvPr/>
          </p:nvCxnSpPr>
          <p:spPr bwMode="auto">
            <a:xfrm>
              <a:off x="4600575" y="4305622"/>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20" name="Left Brace 19"/>
            <p:cNvSpPr/>
            <p:nvPr/>
          </p:nvSpPr>
          <p:spPr bwMode="auto">
            <a:xfrm>
              <a:off x="4962525" y="4505669"/>
              <a:ext cx="190500" cy="116218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22" name="Straight Connector 21"/>
            <p:cNvCxnSpPr>
              <a:endCxn id="20" idx="1"/>
            </p:cNvCxnSpPr>
            <p:nvPr/>
          </p:nvCxnSpPr>
          <p:spPr bwMode="auto">
            <a:xfrm>
              <a:off x="4572000" y="5086759"/>
              <a:ext cx="390525"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pic>
          <p:nvPicPr>
            <p:cNvPr id="24592" name="Picture 2"/>
            <p:cNvPicPr>
              <a:picLocks noChangeAspect="1" noChangeArrowheads="1"/>
            </p:cNvPicPr>
            <p:nvPr/>
          </p:nvPicPr>
          <p:blipFill>
            <a:blip r:embed="rId3">
              <a:extLst>
                <a:ext uri="{28A0092B-C50C-407E-A947-70E740481C1C}">
                  <a14:useLocalDpi xmlns:a14="http://schemas.microsoft.com/office/drawing/2010/main" val="0"/>
                </a:ext>
              </a:extLst>
            </a:blip>
            <a:srcRect t="47176" r="52477" b="44403"/>
            <a:stretch>
              <a:fillRect/>
            </a:stretch>
          </p:blipFill>
          <p:spPr bwMode="auto">
            <a:xfrm>
              <a:off x="4524375" y="1470025"/>
              <a:ext cx="375443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6257925" y="1419225"/>
              <a:ext cx="400050" cy="276256"/>
            </a:xfrm>
            <a:prstGeom prst="rect">
              <a:avLst/>
            </a:prstGeom>
            <a:noFill/>
          </p:spPr>
          <p:txBody>
            <a:bodyPr>
              <a:spAutoFit/>
            </a:bodyPr>
            <a:lstStyle/>
            <a:p>
              <a:pPr algn="ctr" eaLnBrk="1" hangingPunct="1">
                <a:defRPr/>
              </a:pPr>
              <a:r>
                <a:rPr lang="en-US" sz="1200" b="1" dirty="0">
                  <a:solidFill>
                    <a:schemeClr val="tx1">
                      <a:lumMod val="75000"/>
                      <a:lumOff val="25000"/>
                    </a:schemeClr>
                  </a:solidFill>
                  <a:latin typeface="Arial" panose="020B0604020202020204" pitchFamily="34" charset="0"/>
                  <a:cs typeface="Arial" panose="020B0604020202020204" pitchFamily="34" charset="0"/>
                </a:rPr>
                <a:t>{</a:t>
              </a:r>
            </a:p>
          </p:txBody>
        </p:sp>
      </p:grpSp>
      <p:sp>
        <p:nvSpPr>
          <p:cNvPr id="2" name="矩形 1">
            <a:extLst>
              <a:ext uri="{FF2B5EF4-FFF2-40B4-BE49-F238E27FC236}">
                <a16:creationId xmlns:a16="http://schemas.microsoft.com/office/drawing/2014/main" id="{3F20B073-59BC-4099-BD5E-DCA598C785B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(5)</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r="53423"/>
          <a:stretch>
            <a:fillRect/>
          </a:stretch>
        </p:blipFill>
        <p:spPr bwMode="auto">
          <a:xfrm>
            <a:off x="5838826" y="1538288"/>
            <a:ext cx="3878263"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2"/>
          <p:cNvSpPr txBox="1"/>
          <p:nvPr/>
        </p:nvSpPr>
        <p:spPr>
          <a:xfrm>
            <a:off x="2371725" y="1724026"/>
            <a:ext cx="4114800" cy="3743325"/>
          </a:xfrm>
          <a:prstGeom prst="rect">
            <a:avLst/>
          </a:prstGeom>
        </p:spPr>
        <p:txBody>
          <a:bodyPr/>
          <a:lstStyle/>
          <a:p>
            <a:pPr>
              <a:spcBef>
                <a:spcPts val="1800"/>
              </a:spcBef>
              <a:buClr>
                <a:srgbClr val="0000FF"/>
              </a:buClr>
              <a:defRPr/>
            </a:pPr>
            <a:r>
              <a:rPr lang="en-US" sz="2400" kern="0" dirty="0"/>
              <a:t>Receiver loop (p3):</a:t>
            </a:r>
          </a:p>
        </p:txBody>
      </p:sp>
      <p:sp>
        <p:nvSpPr>
          <p:cNvPr id="26630" name="TextBox 6"/>
          <p:cNvSpPr txBox="1">
            <a:spLocks noChangeArrowheads="1"/>
          </p:cNvSpPr>
          <p:nvPr/>
        </p:nvSpPr>
        <p:spPr bwMode="auto">
          <a:xfrm>
            <a:off x="3914775" y="3457575"/>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Wait for a frame</a:t>
            </a:r>
          </a:p>
        </p:txBody>
      </p:sp>
      <p:sp>
        <p:nvSpPr>
          <p:cNvPr id="26631" name="TextBox 7"/>
          <p:cNvSpPr txBox="1">
            <a:spLocks noChangeArrowheads="1"/>
          </p:cNvSpPr>
          <p:nvPr/>
        </p:nvSpPr>
        <p:spPr bwMode="auto">
          <a:xfrm>
            <a:off x="3914776" y="3905251"/>
            <a:ext cx="1952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If it’s new then take it and advance expected frame</a:t>
            </a:r>
          </a:p>
        </p:txBody>
      </p:sp>
      <p:sp>
        <p:nvSpPr>
          <p:cNvPr id="26632" name="TextBox 8"/>
          <p:cNvSpPr txBox="1">
            <a:spLocks noChangeArrowheads="1"/>
          </p:cNvSpPr>
          <p:nvPr/>
        </p:nvSpPr>
        <p:spPr bwMode="auto">
          <a:xfrm>
            <a:off x="3924300" y="4905375"/>
            <a:ext cx="3448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Ack current frame</a:t>
            </a:r>
          </a:p>
        </p:txBody>
      </p:sp>
      <p:cxnSp>
        <p:nvCxnSpPr>
          <p:cNvPr id="10" name="Straight Arrow Connector 9"/>
          <p:cNvCxnSpPr/>
          <p:nvPr/>
        </p:nvCxnSpPr>
        <p:spPr bwMode="auto">
          <a:xfrm>
            <a:off x="5867400" y="3638550"/>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a:off x="5867400" y="5095875"/>
            <a:ext cx="53340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13" name="Left Brace 12"/>
          <p:cNvSpPr/>
          <p:nvPr/>
        </p:nvSpPr>
        <p:spPr bwMode="auto">
          <a:xfrm>
            <a:off x="6248401" y="4029075"/>
            <a:ext cx="161925" cy="647700"/>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cxnSp>
        <p:nvCxnSpPr>
          <p:cNvPr id="14" name="Straight Connector 13"/>
          <p:cNvCxnSpPr>
            <a:endCxn id="13" idx="1"/>
          </p:cNvCxnSpPr>
          <p:nvPr/>
        </p:nvCxnSpPr>
        <p:spPr bwMode="auto">
          <a:xfrm>
            <a:off x="5867400" y="4352925"/>
            <a:ext cx="381000" cy="0"/>
          </a:xfrm>
          <a:prstGeom prst="line">
            <a:avLst/>
          </a:prstGeom>
          <a:solidFill>
            <a:schemeClr val="accent1"/>
          </a:solidFill>
          <a:ln w="19050" cap="flat" cmpd="sng" algn="ctr">
            <a:solidFill>
              <a:schemeClr val="accent3">
                <a:lumMod val="60000"/>
                <a:lumOff val="40000"/>
              </a:schemeClr>
            </a:solidFill>
            <a:prstDash val="solid"/>
            <a:round/>
            <a:headEnd type="none" w="med" len="med"/>
            <a:tailEnd type="none" w="med" len="med"/>
          </a:ln>
          <a:effectLst/>
        </p:spPr>
      </p:cxnSp>
      <p:sp>
        <p:nvSpPr>
          <p:cNvPr id="2" name="矩形 1">
            <a:extLst>
              <a:ext uri="{FF2B5EF4-FFF2-40B4-BE49-F238E27FC236}">
                <a16:creationId xmlns:a16="http://schemas.microsoft.com/office/drawing/2014/main" id="{1CE9857F-2EBE-4955-BB4C-AD1AAB01E17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 – Noisy channel (6)</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12">
            <a:extLst>
              <a:ext uri="{FF2B5EF4-FFF2-40B4-BE49-F238E27FC236}">
                <a16:creationId xmlns:a16="http://schemas.microsoft.com/office/drawing/2014/main" id="{300A9BC5-935E-4A20-80A3-5E76F8F84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9915"/>
          <a:stretch>
            <a:fillRect/>
          </a:stretch>
        </p:blipFill>
        <p:spPr bwMode="auto">
          <a:xfrm>
            <a:off x="2306782" y="445915"/>
            <a:ext cx="7054044" cy="628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210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12">
            <a:extLst>
              <a:ext uri="{FF2B5EF4-FFF2-40B4-BE49-F238E27FC236}">
                <a16:creationId xmlns:a16="http://schemas.microsoft.com/office/drawing/2014/main" id="{02D93468-F5CD-45AE-BDC6-CC4EC43DB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9753" b="-966"/>
          <a:stretch>
            <a:fillRect/>
          </a:stretch>
        </p:blipFill>
        <p:spPr bwMode="auto">
          <a:xfrm>
            <a:off x="1383087" y="931099"/>
            <a:ext cx="8415540" cy="499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7F33F245-96D7-4318-BEEA-3F1A8BDA3BB4}"/>
              </a:ext>
            </a:extLst>
          </p:cNvPr>
          <p:cNvSpPr txBox="1">
            <a:spLocks noChangeArrowheads="1"/>
          </p:cNvSpPr>
          <p:nvPr/>
        </p:nvSpPr>
        <p:spPr bwMode="auto">
          <a:xfrm>
            <a:off x="1555647" y="5926900"/>
            <a:ext cx="79041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accent2"/>
              </a:buClr>
            </a:pPr>
            <a:r>
              <a:rPr lang="en-US" altLang="zh-CN" sz="2000">
                <a:latin typeface="Times New Roman" pitchFamily="18" charset="0"/>
                <a:ea typeface="宋体" charset="-122"/>
              </a:rPr>
              <a:t>A positive acknowledgement with retransmission protocol.</a:t>
            </a:r>
          </a:p>
        </p:txBody>
      </p:sp>
    </p:spTree>
    <p:extLst>
      <p:ext uri="{BB962C8B-B14F-4D97-AF65-F5344CB8AC3E}">
        <p14:creationId xmlns:p14="http://schemas.microsoft.com/office/powerpoint/2010/main" val="20320632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20D412-E5FD-4B2E-B4BF-3E39E4A7FAD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Stop-and-Wait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895F6926-DD89-4B7A-AA83-0DC2D42E4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82" y="1740508"/>
            <a:ext cx="4764031" cy="445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4">
            <a:extLst>
              <a:ext uri="{FF2B5EF4-FFF2-40B4-BE49-F238E27FC236}">
                <a16:creationId xmlns:a16="http://schemas.microsoft.com/office/drawing/2014/main" id="{AE461268-F920-42D0-A1C6-3AAD8A2E2E98}"/>
              </a:ext>
            </a:extLst>
          </p:cNvPr>
          <p:cNvSpPr>
            <a:spLocks noChangeArrowheads="1"/>
          </p:cNvSpPr>
          <p:nvPr/>
        </p:nvSpPr>
        <p:spPr bwMode="auto">
          <a:xfrm>
            <a:off x="5188295" y="2612260"/>
            <a:ext cx="6496973"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spcBef>
                <a:spcPts val="1800"/>
              </a:spcBef>
              <a:buFont typeface="Arial" panose="020B0604020202020204" pitchFamily="34" charset="0"/>
              <a:buChar char="•"/>
            </a:pPr>
            <a:r>
              <a:rPr lang="en-US" altLang="zh-CN" dirty="0">
                <a:ea typeface="宋体" charset="-122"/>
              </a:rPr>
              <a:t>Problem: Keeping the pipe full.</a:t>
            </a:r>
          </a:p>
          <a:p>
            <a:pPr marL="285750" indent="-285750">
              <a:spcBef>
                <a:spcPts val="1800"/>
              </a:spcBef>
              <a:buFont typeface="Arial" panose="020B0604020202020204" pitchFamily="34" charset="0"/>
              <a:buChar char="•"/>
            </a:pPr>
            <a:r>
              <a:rPr lang="en-US" altLang="zh-CN" dirty="0">
                <a:ea typeface="宋体" charset="-122"/>
              </a:rPr>
              <a:t>Example: 1.5Mbps link X 45ms RTT = </a:t>
            </a:r>
            <a:r>
              <a:rPr lang="zh-CN" altLang="en-US" dirty="0">
                <a:ea typeface="宋体" charset="-122"/>
              </a:rPr>
              <a:t>每秒传输</a:t>
            </a:r>
            <a:r>
              <a:rPr lang="en-US" altLang="zh-CN" dirty="0">
                <a:ea typeface="宋体" charset="-122"/>
              </a:rPr>
              <a:t>67.5Kb (8.4KB). </a:t>
            </a:r>
          </a:p>
          <a:p>
            <a:pPr marL="285750" indent="-285750">
              <a:spcBef>
                <a:spcPts val="1800"/>
              </a:spcBef>
              <a:buFont typeface="Arial" panose="020B0604020202020204" pitchFamily="34" charset="0"/>
              <a:buChar char="•"/>
            </a:pPr>
            <a:r>
              <a:rPr lang="en-US" altLang="zh-CN" dirty="0">
                <a:ea typeface="宋体" charset="-122"/>
              </a:rPr>
              <a:t>Assuming frame size of 1KB, stop-and-wait uses about one-eighth of the link’s capacity. </a:t>
            </a:r>
          </a:p>
          <a:p>
            <a:pPr marL="285750" indent="-285750">
              <a:spcBef>
                <a:spcPts val="1800"/>
              </a:spcBef>
              <a:buFont typeface="Arial" panose="020B0604020202020204" pitchFamily="34" charset="0"/>
              <a:buChar char="•"/>
            </a:pPr>
            <a:r>
              <a:rPr lang="en-US" altLang="zh-CN" dirty="0">
                <a:ea typeface="宋体" charset="-122"/>
              </a:rPr>
              <a:t>Want the sender to be able to transmit up to 8 frames before having to wait for an ACK.</a:t>
            </a:r>
            <a:endParaRPr lang="zh-CN" altLang="en-US" dirty="0">
              <a:ea typeface="宋体" charset="-122"/>
            </a:endParaRPr>
          </a:p>
        </p:txBody>
      </p:sp>
    </p:spTree>
    <p:extLst>
      <p:ext uri="{BB962C8B-B14F-4D97-AF65-F5344CB8AC3E}">
        <p14:creationId xmlns:p14="http://schemas.microsoft.com/office/powerpoint/2010/main" val="1734668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820D412-E5FD-4B2E-B4BF-3E39E4A7FAD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Sliding Window</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005EDB0D-8B59-40B7-961E-6F0F98D1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917" y="1680020"/>
            <a:ext cx="5591666" cy="394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4">
            <a:extLst>
              <a:ext uri="{FF2B5EF4-FFF2-40B4-BE49-F238E27FC236}">
                <a16:creationId xmlns:a16="http://schemas.microsoft.com/office/drawing/2014/main" id="{7CCF10BD-979C-40D9-B166-0EE2E035DCC6}"/>
              </a:ext>
            </a:extLst>
          </p:cNvPr>
          <p:cNvSpPr>
            <a:spLocks noChangeArrowheads="1"/>
          </p:cNvSpPr>
          <p:nvPr/>
        </p:nvSpPr>
        <p:spPr bwMode="auto">
          <a:xfrm>
            <a:off x="515417" y="2452075"/>
            <a:ext cx="5235951"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spcBef>
                <a:spcPts val="1800"/>
              </a:spcBef>
              <a:buFont typeface="Arial" panose="020B0604020202020204" pitchFamily="34" charset="0"/>
              <a:buChar char="•"/>
            </a:pPr>
            <a:r>
              <a:rPr lang="en-US" altLang="zh-CN" sz="2000" dirty="0">
                <a:ea typeface="宋体" charset="-122"/>
              </a:rPr>
              <a:t>Idea: Allow sender to transmit multiple frames before receiving an ACK, thereby keeping the pipe full.</a:t>
            </a:r>
          </a:p>
          <a:p>
            <a:pPr marL="285750" indent="-285750">
              <a:spcBef>
                <a:spcPts val="1800"/>
              </a:spcBef>
              <a:buFont typeface="Arial" panose="020B0604020202020204" pitchFamily="34" charset="0"/>
              <a:buChar char="•"/>
            </a:pPr>
            <a:r>
              <a:rPr lang="en-US" altLang="zh-CN" sz="2000" dirty="0">
                <a:ea typeface="宋体" charset="-122"/>
              </a:rPr>
              <a:t> There is an upper limit on the number of outstanding (un-</a:t>
            </a:r>
            <a:r>
              <a:rPr lang="en-US" altLang="zh-CN" sz="2000" dirty="0" err="1">
                <a:ea typeface="宋体" charset="-122"/>
              </a:rPr>
              <a:t>ACKed</a:t>
            </a:r>
            <a:r>
              <a:rPr lang="en-US" altLang="zh-CN" sz="2000" dirty="0">
                <a:ea typeface="宋体" charset="-122"/>
              </a:rPr>
              <a:t>) frames allowed.</a:t>
            </a:r>
            <a:endParaRPr lang="zh-CN" altLang="en-US" sz="2000" dirty="0">
              <a:ea typeface="宋体" charset="-122"/>
            </a:endParaRPr>
          </a:p>
        </p:txBody>
      </p:sp>
    </p:spTree>
    <p:extLst>
      <p:ext uri="{BB962C8B-B14F-4D97-AF65-F5344CB8AC3E}">
        <p14:creationId xmlns:p14="http://schemas.microsoft.com/office/powerpoint/2010/main" val="18466670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3 The Data Link Layer</a:t>
            </a:r>
          </a:p>
        </p:txBody>
      </p:sp>
      <p:sp>
        <p:nvSpPr>
          <p:cNvPr id="4099" name="Subtitle 2"/>
          <p:cNvSpPr>
            <a:spLocks noGrp="1"/>
          </p:cNvSpPr>
          <p:nvPr>
            <p:ph idx="1"/>
          </p:nvPr>
        </p:nvSpPr>
        <p:spPr>
          <a:xfrm>
            <a:off x="1506016" y="1274386"/>
            <a:ext cx="9307937" cy="3651032"/>
          </a:xfrm>
        </p:spPr>
        <p:txBody>
          <a:bodyPr>
            <a:normAutofit/>
          </a:bodyPr>
          <a:lstStyle/>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Data Link Layer Design Issues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数据链路层设计要素</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Error Detection and Correction 》</a:t>
            </a:r>
            <a:r>
              <a:rPr lang="zh-CN" altLang="en-US" dirty="0">
                <a:latin typeface="微软雅黑" panose="020B0503020204020204" pitchFamily="34" charset="-122"/>
                <a:ea typeface="微软雅黑" panose="020B0503020204020204" pitchFamily="34" charset="-122"/>
                <a:cs typeface="Arial" panose="020B0604020202020204" pitchFamily="34" charset="0"/>
              </a:rPr>
              <a:t>检错与纠错</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Elementary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基本的数据链路协议</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Sliding Window Protocols 》</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滑动窗口协议</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1">
              <a:lnSpc>
                <a:spcPct val="110000"/>
              </a:lnSpc>
              <a:spcBef>
                <a:spcPts val="1800"/>
              </a:spcBef>
            </a:pPr>
            <a:r>
              <a:rPr lang="en-US" altLang="zh-CN" dirty="0">
                <a:latin typeface="微软雅黑" panose="020B0503020204020204" pitchFamily="34" charset="-122"/>
                <a:ea typeface="微软雅黑" panose="020B0503020204020204" pitchFamily="34" charset="-122"/>
                <a:cs typeface="Arial" panose="020B0604020202020204" pitchFamily="34" charset="0"/>
              </a:rPr>
              <a:t>Example Data Link Protocols 》</a:t>
            </a:r>
            <a:r>
              <a:rPr lang="zh-CN" altLang="en-US" dirty="0">
                <a:latin typeface="微软雅黑" panose="020B0503020204020204" pitchFamily="34" charset="-122"/>
                <a:ea typeface="微软雅黑" panose="020B0503020204020204" pitchFamily="34" charset="-122"/>
                <a:cs typeface="Arial" panose="020B0604020202020204" pitchFamily="34" charset="0"/>
              </a:rPr>
              <a:t>数据链路协议实例</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Chapter3</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5973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p>
        </p:txBody>
      </p:sp>
      <p:sp>
        <p:nvSpPr>
          <p:cNvPr id="55300" name="Rectangle 3"/>
          <p:cNvSpPr>
            <a:spLocks noGrp="1" noChangeArrowheads="1"/>
          </p:cNvSpPr>
          <p:nvPr>
            <p:ph idx="1"/>
          </p:nvPr>
        </p:nvSpPr>
        <p:spPr>
          <a:xfrm>
            <a:off x="2894734" y="1881619"/>
            <a:ext cx="5137439" cy="2622839"/>
          </a:xfrm>
        </p:spPr>
        <p:txBody>
          <a:bodyPr>
            <a:normAutofit/>
          </a:bodyPr>
          <a:lstStyle/>
          <a:p>
            <a:pPr lvl="1">
              <a:lnSpc>
                <a:spcPct val="100000"/>
              </a:lnSpc>
              <a:spcBef>
                <a:spcPts val="1200"/>
              </a:spcBef>
            </a:pPr>
            <a:r>
              <a:rPr lang="en-US" altLang="zh-CN" b="1" dirty="0">
                <a:ea typeface="宋体" panose="02010600030101010101" pitchFamily="2" charset="-122"/>
              </a:rPr>
              <a:t>Sliding Window concept </a:t>
            </a:r>
            <a:r>
              <a:rPr lang="en-US" altLang="zh-CN" b="1" dirty="0">
                <a:solidFill>
                  <a:srgbClr val="0000FF"/>
                </a:solidFill>
                <a:ea typeface="宋体" panose="02010600030101010101" pitchFamily="2" charset="-122"/>
              </a:rPr>
              <a:t>»</a:t>
            </a:r>
            <a:endParaRPr lang="en-US" altLang="zh-CN" b="1"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One-bit Sliding Window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Go-Back-N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200"/>
              </a:spcBef>
            </a:pPr>
            <a:r>
              <a:rPr lang="en-US" altLang="zh-CN" dirty="0">
                <a:ea typeface="宋体" panose="02010600030101010101" pitchFamily="2" charset="-122"/>
              </a:rPr>
              <a:t>Selective Repeat </a:t>
            </a:r>
            <a:r>
              <a:rPr lang="en-US" altLang="zh-CN" dirty="0">
                <a:solidFill>
                  <a:srgbClr val="0000FF"/>
                </a:solidFill>
                <a:ea typeface="宋体" panose="02010600030101010101" pitchFamily="2" charset="-122"/>
              </a:rPr>
              <a:t>»</a:t>
            </a:r>
          </a:p>
          <a:p>
            <a:pPr lvl="2">
              <a:lnSpc>
                <a:spcPct val="100000"/>
              </a:lnSpc>
              <a:spcBef>
                <a:spcPts val="1200"/>
              </a:spcBef>
              <a:buFont typeface="Arial" panose="020B0604020202020204" pitchFamily="34" charset="0"/>
              <a:buNone/>
            </a:pP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2739D9E2-4257-46F1-B282-68AC4D0609D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Sliding Window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5300">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30467</TotalTime>
  <Words>13295</Words>
  <Application>Microsoft Office PowerPoint</Application>
  <PresentationFormat>宽屏</PresentationFormat>
  <Paragraphs>1613</Paragraphs>
  <Slides>165</Slides>
  <Notes>99</Notes>
  <HiddenSlides>1</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2</vt:i4>
      </vt:variant>
      <vt:variant>
        <vt:lpstr>幻灯片标题</vt:lpstr>
      </vt:variant>
      <vt:variant>
        <vt:i4>165</vt:i4>
      </vt:variant>
    </vt:vector>
  </HeadingPairs>
  <TitlesOfParts>
    <vt:vector size="189" baseType="lpstr">
      <vt:lpstr>-apple-system</vt:lpstr>
      <vt:lpstr>Baby Kruffy</vt:lpstr>
      <vt:lpstr>PingFang SC</vt:lpstr>
      <vt:lpstr>StarSymbol</vt:lpstr>
      <vt:lpstr>ZapfDingbats</vt:lpstr>
      <vt:lpstr>等线</vt:lpstr>
      <vt:lpstr>等线 Light</vt:lpstr>
      <vt:lpstr>simsun</vt:lpstr>
      <vt:lpstr>微软雅黑</vt:lpstr>
      <vt:lpstr>Arial</vt:lpstr>
      <vt:lpstr>Arial</vt:lpstr>
      <vt:lpstr>Calibri</vt:lpstr>
      <vt:lpstr>Cambria Math</vt:lpstr>
      <vt:lpstr>Comic Sans MS</vt:lpstr>
      <vt:lpstr>Courier New</vt:lpstr>
      <vt:lpstr>Tahoma</vt:lpstr>
      <vt:lpstr>Times</vt:lpstr>
      <vt:lpstr>Times New Roman</vt:lpstr>
      <vt:lpstr>Verdana</vt:lpstr>
      <vt:lpstr>Wingdings</vt:lpstr>
      <vt:lpstr>Office 主题​​</vt:lpstr>
      <vt:lpstr>2_自定义设计方案</vt:lpstr>
      <vt:lpstr>Image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Sliding Window Protocol Using Go Back 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工业互联网创新中心筹备进展及项目情况</dc:title>
  <dc:creator>tingw</dc:creator>
  <cp:lastModifiedBy>tingwang1122@gmail.com</cp:lastModifiedBy>
  <cp:revision>1264</cp:revision>
  <dcterms:created xsi:type="dcterms:W3CDTF">2016-09-26T01:53:00Z</dcterms:created>
  <dcterms:modified xsi:type="dcterms:W3CDTF">2024-11-04T14:46:02Z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